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42"/>
  </p:notesMasterIdLst>
  <p:sldIdLst>
    <p:sldId id="321" r:id="rId5"/>
    <p:sldId id="258" r:id="rId6"/>
    <p:sldId id="259" r:id="rId7"/>
    <p:sldId id="319" r:id="rId8"/>
    <p:sldId id="342" r:id="rId9"/>
    <p:sldId id="363" r:id="rId10"/>
    <p:sldId id="364" r:id="rId11"/>
    <p:sldId id="346" r:id="rId12"/>
    <p:sldId id="353" r:id="rId13"/>
    <p:sldId id="352" r:id="rId14"/>
    <p:sldId id="348" r:id="rId15"/>
    <p:sldId id="351" r:id="rId16"/>
    <p:sldId id="345" r:id="rId17"/>
    <p:sldId id="265" r:id="rId18"/>
    <p:sldId id="289" r:id="rId19"/>
    <p:sldId id="295" r:id="rId20"/>
    <p:sldId id="347" r:id="rId21"/>
    <p:sldId id="305" r:id="rId22"/>
    <p:sldId id="306" r:id="rId23"/>
    <p:sldId id="307" r:id="rId24"/>
    <p:sldId id="308" r:id="rId25"/>
    <p:sldId id="309" r:id="rId26"/>
    <p:sldId id="320" r:id="rId27"/>
    <p:sldId id="310" r:id="rId28"/>
    <p:sldId id="311" r:id="rId29"/>
    <p:sldId id="312" r:id="rId30"/>
    <p:sldId id="344" r:id="rId31"/>
    <p:sldId id="349" r:id="rId32"/>
    <p:sldId id="361" r:id="rId33"/>
    <p:sldId id="362" r:id="rId34"/>
    <p:sldId id="326" r:id="rId35"/>
    <p:sldId id="358" r:id="rId36"/>
    <p:sldId id="343" r:id="rId37"/>
    <p:sldId id="322" r:id="rId38"/>
    <p:sldId id="323" r:id="rId39"/>
    <p:sldId id="324" r:id="rId40"/>
    <p:sldId id="296" r:id="rId41"/>
  </p:sldIdLst>
  <p:sldSz cx="9906000" cy="6858000" type="A4"/>
  <p:notesSz cx="6858000" cy="9144000"/>
  <p:embeddedFontLst>
    <p:embeddedFont>
      <p:font typeface="나눔고딕" panose="020D0604000000000000" pitchFamily="34" charset="-127"/>
      <p:regular r:id="rId43"/>
      <p:bold r:id="rId44"/>
    </p:embeddedFont>
    <p:embeddedFont>
      <p:font typeface="나눔고딕" panose="020D0604000000000000" pitchFamily="34" charset="-127"/>
      <p:regular r:id="rId43"/>
      <p:bold r:id="rId44"/>
    </p:embeddedFont>
    <p:embeddedFont>
      <p:font typeface="나눔스퀘어라운드 Bold" panose="020B0600000101010101" pitchFamily="34" charset="-127"/>
      <p:regular r:id="rId45"/>
      <p:bold r:id="rId46"/>
      <p:italic r:id="rId47"/>
      <p:boldItalic r:id="rId48"/>
    </p:embeddedFont>
    <p:embeddedFont>
      <p:font typeface="KoPub바탕체 Bold" pitchFamily="2" charset="-127"/>
      <p:bold r:id="rId49"/>
    </p:embeddedFont>
    <p:embeddedFont>
      <p:font typeface="KoPubWorld돋움체 Light" pitchFamily="2" charset="-127"/>
      <p:regular r:id="rId50"/>
    </p:embeddedFont>
    <p:embeddedFont>
      <p:font typeface="NanumBarunGothic" panose="020B0603020101020101" pitchFamily="34" charset="-127"/>
      <p:regular r:id="rId51"/>
      <p:bold r:id="rId52"/>
    </p:embeddedFont>
    <p:embeddedFont>
      <p:font typeface="맑은 고딕" panose="020B0503020000020004" pitchFamily="34" charset="-127"/>
      <p:regular r:id="rId53"/>
      <p:bold r:id="rId54"/>
    </p:embeddedFont>
    <p:embeddedFont>
      <p:font typeface="KoPub돋움체 Bold" panose="02020603020101020101" pitchFamily="18" charset="-127"/>
      <p:bold r:id="rId55"/>
    </p:embeddedFont>
    <p:embeddedFont>
      <p:font typeface="KoPub돋움체 Light" panose="02020603020101020101" pitchFamily="18" charset="-127"/>
      <p:regular r:id="rId56"/>
    </p:embeddedFont>
    <p:embeddedFont>
      <p:font typeface="KoPub돋움체 Medium" panose="02020603020101020101" pitchFamily="18" charset="-127"/>
      <p:regular r:id="rId57"/>
    </p:embeddedFont>
    <p:embeddedFont>
      <p:font typeface="KoPubDotum Bold" panose="02020603020101020101" pitchFamily="18" charset="-127"/>
      <p:bold r:id="rId58"/>
    </p:embeddedFont>
    <p:embeddedFont>
      <p:font typeface="KoPubDotum Light" panose="02020603020101020101" pitchFamily="18" charset="-127"/>
      <p:regular r:id="rId59"/>
    </p:embeddedFont>
    <p:embeddedFont>
      <p:font typeface="KOPUBDOTUM MEDIUM" panose="02020603020101020101" pitchFamily="18" charset="-127"/>
      <p:regular r:id="rId60"/>
    </p:embeddedFont>
    <p:embeddedFont>
      <p:font typeface="KOPUBDOTUM MEDIUM" panose="02020603020101020101" pitchFamily="18" charset="-127"/>
      <p:regular r:id="rId6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54A91"/>
    <a:srgbClr val="395F9F"/>
    <a:srgbClr val="293F8A"/>
    <a:srgbClr val="F2F2F2"/>
    <a:srgbClr val="0F3D6C"/>
    <a:srgbClr val="DCE3ED"/>
    <a:srgbClr val="F0F4FF"/>
    <a:srgbClr val="CFD1E7"/>
    <a:srgbClr val="E9E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 autoAdjust="0"/>
    <p:restoredTop sz="96210" autoAdjust="0"/>
  </p:normalViewPr>
  <p:slideViewPr>
    <p:cSldViewPr showGuides="1">
      <p:cViewPr>
        <p:scale>
          <a:sx n="201" d="100"/>
          <a:sy n="201" d="100"/>
        </p:scale>
        <p:origin x="1080" y="-1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32" d="100"/>
          <a:sy n="132" d="100"/>
        </p:scale>
        <p:origin x="480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ttm\OneDrive\&#47928;&#49436;\8.%20&#51228;&#50504;&#49436;%20&#51089;&#49457;\01.%20%5b&#52404;&#50977;&#49328;&#50629;&#44060;&#48156;&#51452;&#49885;&#54924;&#49324;%5d%20&#54856;&#54168;&#51060;&#51648;%20&#44256;&#46020;&#54868;%20&#49324;&#50629;_0812\4.%20&#49324;&#51060;&#53944;%20&#48516;&#49437;\&#54620;&#44397;&#52404;&#50977;&#49328;&#50629;&#44060;&#48156;&#51452;&#49885;&#54924;&#49324;%20&#49324;&#51060;&#53944;%20&#54408;&#51656;&#51216;&#4416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radarChart>
        <c:radarStyle val="filled"/>
        <c:varyColors val="0"/>
        <c:ser>
          <c:idx val="0"/>
          <c:order val="0"/>
          <c:spPr>
            <a:solidFill>
              <a:srgbClr val="D1E4FF">
                <a:alpha val="50196"/>
              </a:srgbClr>
            </a:solidFill>
            <a:ln w="25400">
              <a:solidFill>
                <a:srgbClr val="1E236B"/>
              </a:solidFill>
              <a:prstDash val="sysDot"/>
            </a:ln>
            <a:effectLst/>
          </c:spPr>
          <c:cat>
            <c:strRef>
              <c:f>(Sheet1!$C$20,Sheet1!$E$20,Sheet1!$G$20,Sheet1!$I$20,Sheet1!$K$20,Sheet1!$M$20,Sheet1!$O$20,Sheet1!$Q$20)</c:f>
              <c:strCache>
                <c:ptCount val="8"/>
                <c:pt idx="0">
                  <c:v>브랜드영역</c:v>
                </c:pt>
                <c:pt idx="1">
                  <c:v>탐색</c:v>
                </c:pt>
                <c:pt idx="2">
                  <c:v>검색</c:v>
                </c:pt>
                <c:pt idx="3">
                  <c:v>콘텐츠</c:v>
                </c:pt>
                <c:pt idx="4">
                  <c:v>회원</c:v>
                </c:pt>
                <c:pt idx="5">
                  <c:v>신청/조회</c:v>
                </c:pt>
                <c:pt idx="6">
                  <c:v>안내</c:v>
                </c:pt>
                <c:pt idx="7">
                  <c:v>지원/기타</c:v>
                </c:pt>
              </c:strCache>
            </c:strRef>
          </c:cat>
          <c:val>
            <c:numRef>
              <c:f>(Sheet1!$C$22,Sheet1!$E$22,Sheet1!$G$22,Sheet1!$I$22,Sheet1!$K$22,Sheet1!$M$22,Sheet1!$O$22,Sheet1!$Q$22)</c:f>
              <c:numCache>
                <c:formatCode>General</c:formatCode>
                <c:ptCount val="8"/>
                <c:pt idx="0">
                  <c:v>6.666666666666667</c:v>
                </c:pt>
                <c:pt idx="1">
                  <c:v>7.3913043478260869</c:v>
                </c:pt>
                <c:pt idx="2">
                  <c:v>8.1818181818181817</c:v>
                </c:pt>
                <c:pt idx="3">
                  <c:v>7.5757575757575761</c:v>
                </c:pt>
                <c:pt idx="4">
                  <c:v>9.473684210526315</c:v>
                </c:pt>
                <c:pt idx="5">
                  <c:v>10</c:v>
                </c:pt>
                <c:pt idx="6">
                  <c:v>10</c:v>
                </c:pt>
                <c:pt idx="7">
                  <c:v>7.2727272727272725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0-42A4-8382-671A90F44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8750656"/>
        <c:axId val="1018751200"/>
      </c:radarChart>
      <c:catAx>
        <c:axId val="101875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defRPr>
            </a:pPr>
            <a:endParaRPr lang="ko-KR"/>
          </a:p>
        </c:txPr>
        <c:crossAx val="1018751200"/>
        <c:crosses val="autoZero"/>
        <c:auto val="1"/>
        <c:lblAlgn val="ctr"/>
        <c:lblOffset val="100"/>
        <c:noMultiLvlLbl val="0"/>
      </c:catAx>
      <c:valAx>
        <c:axId val="1018751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1875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D90F4-B3F6-4FFB-9DD8-5282834892DE}" type="datetimeFigureOut">
              <a:rPr lang="ko-KR" altLang="en-US" smtClean="0"/>
              <a:t>2025. 11. 6.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EAE9E-05BB-436A-8DA3-9600179E9C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24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EAE9E-05BB-436A-8DA3-9600179E9C0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769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EAE9E-05BB-436A-8DA3-9600179E9C0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73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-2690" y="6017"/>
            <a:ext cx="9906000" cy="2780928"/>
          </a:xfrm>
          <a:prstGeom prst="rect">
            <a:avLst/>
          </a:prstGeom>
          <a:gradFill>
            <a:gsLst>
              <a:gs pos="13000">
                <a:srgbClr val="1E236B"/>
              </a:gs>
              <a:gs pos="92000">
                <a:srgbClr val="393EA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81" y="116632"/>
            <a:ext cx="720080" cy="20507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7" y="-207619"/>
            <a:ext cx="2565378" cy="229304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1AC7E7B-DA20-8D8A-4270-28D95C5F5719}"/>
              </a:ext>
            </a:extLst>
          </p:cNvPr>
          <p:cNvSpPr/>
          <p:nvPr userDrawn="1"/>
        </p:nvSpPr>
        <p:spPr>
          <a:xfrm>
            <a:off x="6537176" y="1823816"/>
            <a:ext cx="3052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2800" b="1" spc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AA8A2-6180-6642-B842-505337C79D4C}"/>
              </a:ext>
            </a:extLst>
          </p:cNvPr>
          <p:cNvSpPr txBox="1"/>
          <p:nvPr userDrawn="1"/>
        </p:nvSpPr>
        <p:spPr>
          <a:xfrm>
            <a:off x="8136675" y="1456264"/>
            <a:ext cx="1318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솔루션 소개서</a:t>
            </a:r>
          </a:p>
        </p:txBody>
      </p:sp>
      <p:pic>
        <p:nvPicPr>
          <p:cNvPr id="6" name="그림 5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020604B-979A-96EC-1649-8E2FCAA99E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18" y="1505510"/>
            <a:ext cx="614557" cy="2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 userDrawn="1"/>
        </p:nvSpPr>
        <p:spPr>
          <a:xfrm>
            <a:off x="0" y="0"/>
            <a:ext cx="50970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4319761" y="0"/>
            <a:ext cx="5586239" cy="6858000"/>
          </a:xfrm>
          <a:prstGeom prst="rect">
            <a:avLst/>
          </a:prstGeom>
          <a:gradFill>
            <a:gsLst>
              <a:gs pos="13000">
                <a:srgbClr val="1E236B"/>
              </a:gs>
              <a:gs pos="92000">
                <a:srgbClr val="393EA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248" y="4005064"/>
            <a:ext cx="2865487" cy="266429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974B52F-010E-5CA3-DA08-93BE1B428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81" y="116632"/>
            <a:ext cx="720080" cy="20507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43C06EE-6967-9118-6C33-BE2FDB8AC20D}"/>
              </a:ext>
            </a:extLst>
          </p:cNvPr>
          <p:cNvSpPr/>
          <p:nvPr userDrawn="1"/>
        </p:nvSpPr>
        <p:spPr>
          <a:xfrm>
            <a:off x="8114573" y="3064364"/>
            <a:ext cx="1551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0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솔루션 소개서</a:t>
            </a:r>
            <a:endParaRPr lang="ko-KR" altLang="en-US" sz="2000" b="1" kern="1200" spc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BBDDF52-2DF6-0273-B9C1-A4A225E7A4B2}"/>
              </a:ext>
            </a:extLst>
          </p:cNvPr>
          <p:cNvSpPr/>
          <p:nvPr userDrawn="1"/>
        </p:nvSpPr>
        <p:spPr>
          <a:xfrm>
            <a:off x="6302679" y="3450486"/>
            <a:ext cx="3426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</a:t>
            </a:r>
            <a:endParaRPr lang="ko-KR" altLang="en-US" sz="1600" b="1" kern="1200" spc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pic>
        <p:nvPicPr>
          <p:cNvPr id="10" name="그림 9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7015D04-8F31-E2C9-97FB-EF63421466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19" y="3141815"/>
            <a:ext cx="614557" cy="2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532" y="6582544"/>
            <a:ext cx="328936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</a:lstStyle>
          <a:p>
            <a:pPr>
              <a:defRPr/>
            </a:pPr>
            <a:fld id="{FF79F79C-1C00-4C6E-91FB-E7F08EF572AE}" type="slidenum">
              <a:rPr lang="en-US" altLang="ko-KR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9202480" y="3393"/>
            <a:ext cx="58264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spc="-60" dirty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Ⅰ</a:t>
            </a:r>
            <a:endParaRPr kumimoji="1" lang="ko-KR" altLang="en-US" sz="4000" spc="-60" dirty="0">
              <a:solidFill>
                <a:schemeClr val="bg1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467390" y="172670"/>
            <a:ext cx="1735090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 </a:t>
            </a:r>
            <a:endParaRPr kumimoji="1" lang="ko-KR" altLang="en-US" sz="900" spc="-6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r="-13737"/>
          <a:stretch/>
        </p:blipFill>
        <p:spPr>
          <a:xfrm rot="5400000">
            <a:off x="4625911" y="-2352451"/>
            <a:ext cx="654178" cy="814422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9A84AA4-C4AC-2075-F819-7D6EDD87E956}"/>
              </a:ext>
            </a:extLst>
          </p:cNvPr>
          <p:cNvSpPr/>
          <p:nvPr userDrawn="1"/>
        </p:nvSpPr>
        <p:spPr>
          <a:xfrm>
            <a:off x="8401684" y="331646"/>
            <a:ext cx="790602" cy="2154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솔루션 개요</a:t>
            </a:r>
          </a:p>
        </p:txBody>
      </p:sp>
      <p:pic>
        <p:nvPicPr>
          <p:cNvPr id="3" name="그림 2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D79EC55-E145-199F-6F1C-E60EEAAB6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10" y="372163"/>
            <a:ext cx="383118" cy="1496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68578F4-32F2-35F2-FBCF-AAE1D7F36B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" y="241919"/>
            <a:ext cx="720080" cy="2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8" userDrawn="1">
          <p15:clr>
            <a:srgbClr val="A4A3A4"/>
          </p15:clr>
        </p15:guide>
        <p15:guide id="2" pos="5932" userDrawn="1">
          <p15:clr>
            <a:srgbClr val="A4A3A4"/>
          </p15:clr>
        </p15:guide>
        <p15:guide id="3" orient="horz" pos="436" userDrawn="1">
          <p15:clr>
            <a:srgbClr val="A4A3A4"/>
          </p15:clr>
        </p15:guide>
        <p15:guide id="4" orient="horz" pos="663" userDrawn="1">
          <p15:clr>
            <a:srgbClr val="A4A3A4"/>
          </p15:clr>
        </p15:guide>
        <p15:guide id="5" orient="horz" pos="111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532" y="6582544"/>
            <a:ext cx="328936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</a:lstStyle>
          <a:p>
            <a:pPr>
              <a:defRPr/>
            </a:pPr>
            <a:fld id="{FF79F79C-1C00-4C6E-91FB-E7F08EF572AE}" type="slidenum">
              <a:rPr lang="en-US" altLang="ko-KR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r="-13737"/>
          <a:stretch/>
        </p:blipFill>
        <p:spPr>
          <a:xfrm rot="5400000">
            <a:off x="4625911" y="-2352451"/>
            <a:ext cx="654178" cy="8144222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9202480" y="3393"/>
            <a:ext cx="58264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spc="-60" dirty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Ⅱ</a:t>
            </a:r>
            <a:endParaRPr kumimoji="1" lang="ko-KR" altLang="en-US" sz="4000" spc="-60" dirty="0">
              <a:solidFill>
                <a:schemeClr val="bg1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4266015-E5C5-1EE5-D5AE-43363C294A9F}"/>
              </a:ext>
            </a:extLst>
          </p:cNvPr>
          <p:cNvSpPr/>
          <p:nvPr userDrawn="1"/>
        </p:nvSpPr>
        <p:spPr>
          <a:xfrm>
            <a:off x="7467390" y="172670"/>
            <a:ext cx="1735090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 </a:t>
            </a:r>
            <a:endParaRPr kumimoji="1" lang="ko-KR" altLang="en-US" sz="900" spc="-6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0FDA9BF-C61C-908A-6F34-FFE53F2061F2}"/>
              </a:ext>
            </a:extLst>
          </p:cNvPr>
          <p:cNvSpPr/>
          <p:nvPr userDrawn="1"/>
        </p:nvSpPr>
        <p:spPr>
          <a:xfrm>
            <a:off x="8401685" y="331646"/>
            <a:ext cx="790601" cy="2154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솔루션 기능</a:t>
            </a:r>
          </a:p>
        </p:txBody>
      </p:sp>
      <p:pic>
        <p:nvPicPr>
          <p:cNvPr id="6" name="그림 5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BB14D21-451E-86FD-4B21-59FCBEAB9E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58" y="369877"/>
            <a:ext cx="383118" cy="14965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2BA62FC-AB52-6D4C-10E5-AD89B689C9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" y="241919"/>
            <a:ext cx="720080" cy="2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8">
          <p15:clr>
            <a:srgbClr val="A4A3A4"/>
          </p15:clr>
        </p15:guide>
        <p15:guide id="2" pos="5932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orient="horz" pos="663" userDrawn="1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4020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2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532" y="6582544"/>
            <a:ext cx="328936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</a:lstStyle>
          <a:p>
            <a:pPr>
              <a:defRPr/>
            </a:pPr>
            <a:fld id="{FF79F79C-1C00-4C6E-91FB-E7F08EF572AE}" type="slidenum">
              <a:rPr lang="en-US" altLang="ko-KR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9202480" y="3393"/>
            <a:ext cx="58264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spc="-60" dirty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Ⅱ</a:t>
            </a:r>
            <a:endParaRPr kumimoji="1" lang="ko-KR" altLang="en-US" sz="4000" spc="-60" dirty="0">
              <a:solidFill>
                <a:schemeClr val="bg1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0003708-1B38-0A92-1444-CA7CAB9AE4F1}"/>
              </a:ext>
            </a:extLst>
          </p:cNvPr>
          <p:cNvSpPr/>
          <p:nvPr userDrawn="1"/>
        </p:nvSpPr>
        <p:spPr>
          <a:xfrm>
            <a:off x="7467390" y="172670"/>
            <a:ext cx="1735090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 </a:t>
            </a:r>
            <a:endParaRPr kumimoji="1" lang="ko-KR" altLang="en-US" sz="900" spc="-6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22336F8-465D-957E-062A-34C605198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" y="241919"/>
            <a:ext cx="720080" cy="20507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946741E-4E46-B6AD-2514-F7EC9CACA44C}"/>
              </a:ext>
            </a:extLst>
          </p:cNvPr>
          <p:cNvSpPr/>
          <p:nvPr userDrawn="1"/>
        </p:nvSpPr>
        <p:spPr>
          <a:xfrm>
            <a:off x="8401685" y="331646"/>
            <a:ext cx="790601" cy="2154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솔루션 기능</a:t>
            </a:r>
          </a:p>
        </p:txBody>
      </p:sp>
      <p:pic>
        <p:nvPicPr>
          <p:cNvPr id="9" name="그림 8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0CB7BDE-DFB8-5A07-4507-B4F3524C25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58" y="369877"/>
            <a:ext cx="383118" cy="1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8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8">
          <p15:clr>
            <a:srgbClr val="A4A3A4"/>
          </p15:clr>
        </p15:guide>
        <p15:guide id="2" pos="5932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orient="horz" pos="663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4020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532" y="6582544"/>
            <a:ext cx="328936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</a:lstStyle>
          <a:p>
            <a:pPr>
              <a:defRPr/>
            </a:pPr>
            <a:fld id="{FF79F79C-1C00-4C6E-91FB-E7F08EF572AE}" type="slidenum">
              <a:rPr lang="en-US" altLang="ko-KR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r="-13737"/>
          <a:stretch/>
        </p:blipFill>
        <p:spPr>
          <a:xfrm rot="5400000">
            <a:off x="4625911" y="-2352451"/>
            <a:ext cx="654178" cy="8144222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9202480" y="3393"/>
            <a:ext cx="58264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spc="-60" dirty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Ⅲ</a:t>
            </a:r>
            <a:endParaRPr kumimoji="1" lang="ko-KR" altLang="en-US" sz="4000" spc="-60" dirty="0">
              <a:solidFill>
                <a:schemeClr val="bg1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847DFF8-A382-5F11-A74E-4091A4662EFC}"/>
              </a:ext>
            </a:extLst>
          </p:cNvPr>
          <p:cNvSpPr/>
          <p:nvPr userDrawn="1"/>
        </p:nvSpPr>
        <p:spPr>
          <a:xfrm>
            <a:off x="7813062" y="331646"/>
            <a:ext cx="1379224" cy="2154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kumimoji="1"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</a:t>
            </a:r>
            <a:r>
              <a:rPr kumimoji="1" lang="en-US" altLang="ko-KR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kumimoji="1" lang="ko-KR" altLang="en-US" sz="1400" spc="-6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포씨소프트</a:t>
            </a:r>
            <a:r>
              <a:rPr kumimoji="1"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소개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D9560A6-E564-FF64-71CE-0D8FE169B31A}"/>
              </a:ext>
            </a:extLst>
          </p:cNvPr>
          <p:cNvSpPr/>
          <p:nvPr userDrawn="1"/>
        </p:nvSpPr>
        <p:spPr>
          <a:xfrm>
            <a:off x="7467390" y="172670"/>
            <a:ext cx="1735090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 </a:t>
            </a:r>
            <a:endParaRPr kumimoji="1" lang="ko-KR" altLang="en-US" sz="900" spc="-6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3825EF-3053-3F71-154B-E63BFA7A4C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" y="241919"/>
            <a:ext cx="720080" cy="2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4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8">
          <p15:clr>
            <a:srgbClr val="A4A3A4"/>
          </p15:clr>
        </p15:guide>
        <p15:guide id="2" pos="5932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orient="horz" pos="663" userDrawn="1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4020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추진전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512" y="0"/>
            <a:ext cx="9898977" cy="6858000"/>
          </a:xfrm>
          <a:prstGeom prst="rect">
            <a:avLst/>
          </a:prstGeom>
          <a:gradFill flip="none" rotWithShape="1">
            <a:gsLst>
              <a:gs pos="14000">
                <a:srgbClr val="1E236B"/>
              </a:gs>
              <a:gs pos="82000">
                <a:srgbClr val="3762A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262018" y="610689"/>
            <a:ext cx="9374944" cy="5881551"/>
          </a:xfrm>
          <a:prstGeom prst="roundRect">
            <a:avLst>
              <a:gd name="adj" fmla="val 1186"/>
            </a:avLst>
          </a:prstGeom>
          <a:solidFill>
            <a:srgbClr val="FFFFFF"/>
          </a:solidFill>
          <a:ln>
            <a:noFill/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532" y="6582544"/>
            <a:ext cx="328936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</a:lstStyle>
          <a:p>
            <a:pPr>
              <a:defRPr/>
            </a:pPr>
            <a:fld id="{FF79F79C-1C00-4C6E-91FB-E7F08EF572AE}" type="slidenum">
              <a:rPr lang="en-US" altLang="ko-KR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9202480" y="3393"/>
            <a:ext cx="582647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4000" spc="-60" dirty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Ⅰ</a:t>
            </a:r>
            <a:endParaRPr kumimoji="1" lang="ko-KR" altLang="en-US" sz="4000" spc="-60" dirty="0">
              <a:solidFill>
                <a:schemeClr val="bg1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860DFD9-019D-82C1-564D-7D2C9DE9F061}"/>
              </a:ext>
            </a:extLst>
          </p:cNvPr>
          <p:cNvSpPr/>
          <p:nvPr userDrawn="1"/>
        </p:nvSpPr>
        <p:spPr>
          <a:xfrm>
            <a:off x="7467390" y="172670"/>
            <a:ext cx="1735090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9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 </a:t>
            </a:r>
            <a:endParaRPr kumimoji="1" lang="ko-KR" altLang="en-US" sz="900" spc="-6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C2AF154-2EE8-1577-F38D-17D9EAEF57F4}"/>
              </a:ext>
            </a:extLst>
          </p:cNvPr>
          <p:cNvSpPr/>
          <p:nvPr userDrawn="1"/>
        </p:nvSpPr>
        <p:spPr>
          <a:xfrm>
            <a:off x="8401684" y="331646"/>
            <a:ext cx="790602" cy="21544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400" spc="-6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솔루션 개요</a:t>
            </a:r>
          </a:p>
        </p:txBody>
      </p:sp>
      <p:pic>
        <p:nvPicPr>
          <p:cNvPr id="3" name="그림 2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DA58597-D6BD-5505-BC87-34EDF3561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58" y="369877"/>
            <a:ext cx="383118" cy="1496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A28E01B-C165-71D6-37BE-E1F6D64103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0" y="241919"/>
            <a:ext cx="720080" cy="2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0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8">
          <p15:clr>
            <a:srgbClr val="A4A3A4"/>
          </p15:clr>
        </p15:guide>
        <p15:guide id="2" pos="5932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orient="horz" pos="663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402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추진전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512" y="0"/>
            <a:ext cx="9898977" cy="6858000"/>
          </a:xfrm>
          <a:prstGeom prst="rect">
            <a:avLst/>
          </a:prstGeom>
          <a:gradFill flip="none" rotWithShape="1">
            <a:gsLst>
              <a:gs pos="14000">
                <a:srgbClr val="1E236B"/>
              </a:gs>
              <a:gs pos="82000">
                <a:srgbClr val="3762A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262018" y="610689"/>
            <a:ext cx="9374944" cy="5881551"/>
          </a:xfrm>
          <a:prstGeom prst="roundRect">
            <a:avLst>
              <a:gd name="adj" fmla="val 1186"/>
            </a:avLst>
          </a:prstGeom>
          <a:solidFill>
            <a:srgbClr val="FFFFFF"/>
          </a:solidFill>
          <a:ln>
            <a:noFill/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88532" y="6582544"/>
            <a:ext cx="328936" cy="2308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</a:lstStyle>
          <a:p>
            <a:pPr>
              <a:defRPr/>
            </a:pPr>
            <a:fld id="{FF79F79C-1C00-4C6E-91FB-E7F08EF572AE}" type="slidenum">
              <a:rPr lang="en-US" altLang="ko-KR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3" name="그룹 12"/>
          <p:cNvGrpSpPr/>
          <p:nvPr userDrawn="1"/>
        </p:nvGrpSpPr>
        <p:grpSpPr>
          <a:xfrm>
            <a:off x="7688989" y="3393"/>
            <a:ext cx="2096138" cy="615553"/>
            <a:chOff x="7555133" y="95521"/>
            <a:chExt cx="2096138" cy="615553"/>
          </a:xfrm>
        </p:grpSpPr>
        <p:sp>
          <p:nvSpPr>
            <p:cNvPr id="14" name="직사각형 13"/>
            <p:cNvSpPr/>
            <p:nvPr userDrawn="1"/>
          </p:nvSpPr>
          <p:spPr>
            <a:xfrm>
              <a:off x="9068624" y="95521"/>
              <a:ext cx="582647" cy="61555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4000" spc="-60" dirty="0"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Ⅰ</a:t>
              </a:r>
              <a:endParaRPr kumimoji="1" lang="ko-KR" altLang="en-US" sz="4000" spc="-60" dirty="0"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  <p:sp>
          <p:nvSpPr>
            <p:cNvPr id="15" name="직사각형 14"/>
            <p:cNvSpPr/>
            <p:nvPr userDrawn="1"/>
          </p:nvSpPr>
          <p:spPr>
            <a:xfrm>
              <a:off x="8460831" y="423774"/>
              <a:ext cx="597599" cy="215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1400" spc="-6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제안개요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7555133" y="271645"/>
              <a:ext cx="1503297" cy="138499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900" spc="-60" dirty="0">
                  <a:ln>
                    <a:solidFill>
                      <a:schemeClr val="tx1">
                        <a:lumMod val="50000"/>
                        <a:lumOff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온라인 교육플랫폼 시스템 구축 사업</a:t>
              </a:r>
            </a:p>
          </p:txBody>
        </p:sp>
      </p:grpSp>
      <p:pic>
        <p:nvPicPr>
          <p:cNvPr id="11" name="_x242770008" descr="EMB0000059024b6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59172"/>
          <a:stretch/>
        </p:blipFill>
        <p:spPr bwMode="auto">
          <a:xfrm>
            <a:off x="262018" y="332656"/>
            <a:ext cx="389147" cy="1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ko-KR" altLang="en-US" sz="140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latin typeface="+mn-e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A67F658-3DF6-0B9C-A8BA-7CAB6152D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-4078" r="27162" b="34655"/>
          <a:stretch/>
        </p:blipFill>
        <p:spPr>
          <a:xfrm rot="10800000">
            <a:off x="0" y="-2"/>
            <a:ext cx="2950195" cy="299258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DE6F135-2DD8-80E2-EE73-A48D3DF8B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4" b="31508"/>
          <a:stretch/>
        </p:blipFill>
        <p:spPr>
          <a:xfrm>
            <a:off x="6899563" y="3865872"/>
            <a:ext cx="2989813" cy="299212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512" y="0"/>
            <a:ext cx="9909512" cy="69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8">
          <p15:clr>
            <a:srgbClr val="A4A3A4"/>
          </p15:clr>
        </p15:guide>
        <p15:guide id="2" pos="5932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orient="horz" pos="663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4020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46000">
              <a:srgbClr val="4D79C7"/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91B5B1F4-4D41-146B-8C13-7A74658FA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86969"/>
            <a:ext cx="462535" cy="27738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0" i="0">
                <a:solidFill>
                  <a:schemeClr val="tx1">
                    <a:tint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fld id="{B6F15528-21DE-4FAA-801E-634DDDAF4B2B}" type="slidenum">
              <a:rPr lang="en-US" altLang="ko-KR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2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3512" y="0"/>
            <a:ext cx="9898977" cy="1196752"/>
          </a:xfrm>
          <a:prstGeom prst="rect">
            <a:avLst/>
          </a:prstGeom>
          <a:gradFill flip="none" rotWithShape="1">
            <a:gsLst>
              <a:gs pos="14000">
                <a:srgbClr val="1E236B"/>
              </a:gs>
              <a:gs pos="82000">
                <a:srgbClr val="3762A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3" name="모서리가 둥근 직사각형 22"/>
          <p:cNvSpPr/>
          <p:nvPr userDrawn="1"/>
        </p:nvSpPr>
        <p:spPr>
          <a:xfrm>
            <a:off x="262018" y="610689"/>
            <a:ext cx="9374944" cy="5881551"/>
          </a:xfrm>
          <a:prstGeom prst="roundRect">
            <a:avLst>
              <a:gd name="adj" fmla="val 1186"/>
            </a:avLst>
          </a:prstGeom>
          <a:solidFill>
            <a:srgbClr val="FFFFFF"/>
          </a:solidFill>
          <a:ln>
            <a:noFill/>
          </a:ln>
          <a:effectLst>
            <a:outerShdw blurRad="127000" sx="101000" sy="10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83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79" r:id="rId3"/>
    <p:sldLayoutId id="2147483680" r:id="rId4"/>
    <p:sldLayoutId id="2147483689" r:id="rId5"/>
    <p:sldLayoutId id="2147483681" r:id="rId6"/>
    <p:sldLayoutId id="2147483688" r:id="rId7"/>
    <p:sldLayoutId id="2147483690" r:id="rId8"/>
    <p:sldLayoutId id="2147483691" r:id="rId9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21" Type="http://schemas.microsoft.com/office/2007/relationships/hdphoto" Target="../media/hdphoto4.wdp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129.png"/><Relationship Id="rId16" Type="http://schemas.openxmlformats.org/officeDocument/2006/relationships/image" Target="../media/image143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microsoft.com/office/2007/relationships/hdphoto" Target="../media/hdphoto3.wdp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9.png"/><Relationship Id="rId7" Type="http://schemas.openxmlformats.org/officeDocument/2006/relationships/image" Target="../media/image1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51.png"/><Relationship Id="rId10" Type="http://schemas.microsoft.com/office/2007/relationships/hdphoto" Target="../media/hdphoto7.wdp"/><Relationship Id="rId4" Type="http://schemas.openxmlformats.org/officeDocument/2006/relationships/image" Target="../media/image150.png"/><Relationship Id="rId9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microsoft.com/office/2007/relationships/hdphoto" Target="../media/hdphoto8.wdp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6" Type="http://schemas.openxmlformats.org/officeDocument/2006/relationships/image" Target="../media/image1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5" Type="http://schemas.openxmlformats.org/officeDocument/2006/relationships/image" Target="../media/image167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72.wmf"/><Relationship Id="rId12" Type="http://schemas.openxmlformats.org/officeDocument/2006/relationships/image" Target="../media/image12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11" Type="http://schemas.openxmlformats.org/officeDocument/2006/relationships/image" Target="../media/image122.png"/><Relationship Id="rId5" Type="http://schemas.openxmlformats.org/officeDocument/2006/relationships/image" Target="../media/image171.png"/><Relationship Id="rId10" Type="http://schemas.openxmlformats.org/officeDocument/2006/relationships/image" Target="../media/image174.jpeg"/><Relationship Id="rId4" Type="http://schemas.openxmlformats.org/officeDocument/2006/relationships/image" Target="../media/image170.png"/><Relationship Id="rId9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2.png"/><Relationship Id="rId3" Type="http://schemas.openxmlformats.org/officeDocument/2006/relationships/image" Target="../media/image81.png"/><Relationship Id="rId7" Type="http://schemas.openxmlformats.org/officeDocument/2006/relationships/image" Target="../media/image177.png"/><Relationship Id="rId12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11" Type="http://schemas.openxmlformats.org/officeDocument/2006/relationships/image" Target="../media/image181.png"/><Relationship Id="rId5" Type="http://schemas.openxmlformats.org/officeDocument/2006/relationships/image" Target="../media/image176.png"/><Relationship Id="rId15" Type="http://schemas.openxmlformats.org/officeDocument/2006/relationships/image" Target="../media/image184.png"/><Relationship Id="rId10" Type="http://schemas.openxmlformats.org/officeDocument/2006/relationships/image" Target="../media/image180.png"/><Relationship Id="rId4" Type="http://schemas.openxmlformats.org/officeDocument/2006/relationships/image" Target="../media/image175.png"/><Relationship Id="rId9" Type="http://schemas.openxmlformats.org/officeDocument/2006/relationships/image" Target="../media/image179.png"/><Relationship Id="rId14" Type="http://schemas.openxmlformats.org/officeDocument/2006/relationships/image" Target="../media/image1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5.png"/><Relationship Id="rId7" Type="http://schemas.openxmlformats.org/officeDocument/2006/relationships/image" Target="../media/image18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8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12" Type="http://schemas.openxmlformats.org/officeDocument/2006/relationships/image" Target="../media/image197.png"/><Relationship Id="rId17" Type="http://schemas.openxmlformats.org/officeDocument/2006/relationships/image" Target="../media/image201.png"/><Relationship Id="rId2" Type="http://schemas.openxmlformats.org/officeDocument/2006/relationships/image" Target="../media/image189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196.png"/><Relationship Id="rId5" Type="http://schemas.openxmlformats.org/officeDocument/2006/relationships/image" Target="../media/image192.png"/><Relationship Id="rId15" Type="http://schemas.openxmlformats.org/officeDocument/2006/relationships/image" Target="../media/image199.png"/><Relationship Id="rId10" Type="http://schemas.openxmlformats.org/officeDocument/2006/relationships/image" Target="../media/image195.png"/><Relationship Id="rId4" Type="http://schemas.openxmlformats.org/officeDocument/2006/relationships/image" Target="../media/image191.png"/><Relationship Id="rId9" Type="http://schemas.openxmlformats.org/officeDocument/2006/relationships/image" Target="../media/image194.png"/><Relationship Id="rId1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18" Type="http://schemas.openxmlformats.org/officeDocument/2006/relationships/image" Target="../media/image229.png"/><Relationship Id="rId3" Type="http://schemas.openxmlformats.org/officeDocument/2006/relationships/image" Target="../media/image215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17" Type="http://schemas.openxmlformats.org/officeDocument/2006/relationships/image" Target="../media/image228.png"/><Relationship Id="rId2" Type="http://schemas.openxmlformats.org/officeDocument/2006/relationships/image" Target="../media/image214.png"/><Relationship Id="rId16" Type="http://schemas.openxmlformats.org/officeDocument/2006/relationships/image" Target="../media/image227.pn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222.png"/><Relationship Id="rId5" Type="http://schemas.openxmlformats.org/officeDocument/2006/relationships/image" Target="../media/image217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19" Type="http://schemas.openxmlformats.org/officeDocument/2006/relationships/image" Target="../media/image230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2.png"/><Relationship Id="rId7" Type="http://schemas.openxmlformats.org/officeDocument/2006/relationships/image" Target="../media/image2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3.png"/><Relationship Id="rId11" Type="http://schemas.openxmlformats.org/officeDocument/2006/relationships/image" Target="../media/image185.png"/><Relationship Id="rId5" Type="http://schemas.openxmlformats.org/officeDocument/2006/relationships/image" Target="../media/image121.png"/><Relationship Id="rId10" Type="http://schemas.openxmlformats.org/officeDocument/2006/relationships/image" Target="../media/image237.png"/><Relationship Id="rId4" Type="http://schemas.openxmlformats.org/officeDocument/2006/relationships/image" Target="../media/image120.png"/><Relationship Id="rId9" Type="http://schemas.openxmlformats.org/officeDocument/2006/relationships/image" Target="../media/image2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7.png"/><Relationship Id="rId3" Type="http://schemas.openxmlformats.org/officeDocument/2006/relationships/image" Target="../media/image81.png"/><Relationship Id="rId7" Type="http://schemas.openxmlformats.org/officeDocument/2006/relationships/image" Target="../media/image241.png"/><Relationship Id="rId12" Type="http://schemas.openxmlformats.org/officeDocument/2006/relationships/image" Target="../media/image246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0.png"/><Relationship Id="rId11" Type="http://schemas.openxmlformats.org/officeDocument/2006/relationships/image" Target="../media/image245.png"/><Relationship Id="rId5" Type="http://schemas.openxmlformats.org/officeDocument/2006/relationships/image" Target="../media/image61.png"/><Relationship Id="rId10" Type="http://schemas.openxmlformats.org/officeDocument/2006/relationships/image" Target="../media/image244.png"/><Relationship Id="rId4" Type="http://schemas.openxmlformats.org/officeDocument/2006/relationships/image" Target="../media/image239.png"/><Relationship Id="rId9" Type="http://schemas.openxmlformats.org/officeDocument/2006/relationships/image" Target="../media/image2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4.png"/><Relationship Id="rId18" Type="http://schemas.openxmlformats.org/officeDocument/2006/relationships/image" Target="../media/image257.png"/><Relationship Id="rId3" Type="http://schemas.openxmlformats.org/officeDocument/2006/relationships/image" Target="../media/image61.png"/><Relationship Id="rId7" Type="http://schemas.microsoft.com/office/2007/relationships/hdphoto" Target="../media/hdphoto11.wdp"/><Relationship Id="rId12" Type="http://schemas.openxmlformats.org/officeDocument/2006/relationships/image" Target="../media/image253.png"/><Relationship Id="rId17" Type="http://schemas.microsoft.com/office/2007/relationships/hdphoto" Target="../media/hdphoto15.wdp"/><Relationship Id="rId2" Type="http://schemas.openxmlformats.org/officeDocument/2006/relationships/image" Target="../media/image131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11" Type="http://schemas.microsoft.com/office/2007/relationships/hdphoto" Target="../media/hdphoto13.wdp"/><Relationship Id="rId5" Type="http://schemas.openxmlformats.org/officeDocument/2006/relationships/image" Target="../media/image249.png"/><Relationship Id="rId15" Type="http://schemas.microsoft.com/office/2007/relationships/hdphoto" Target="../media/hdphoto14.wdp"/><Relationship Id="rId10" Type="http://schemas.openxmlformats.org/officeDocument/2006/relationships/image" Target="../media/image252.png"/><Relationship Id="rId19" Type="http://schemas.openxmlformats.org/officeDocument/2006/relationships/image" Target="../media/image258.png"/><Relationship Id="rId4" Type="http://schemas.openxmlformats.org/officeDocument/2006/relationships/image" Target="../media/image248.png"/><Relationship Id="rId9" Type="http://schemas.microsoft.com/office/2007/relationships/hdphoto" Target="../media/hdphoto12.wdp"/><Relationship Id="rId14" Type="http://schemas.openxmlformats.org/officeDocument/2006/relationships/image" Target="../media/image2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5.png"/><Relationship Id="rId3" Type="http://schemas.openxmlformats.org/officeDocument/2006/relationships/image" Target="../media/image61.png"/><Relationship Id="rId7" Type="http://schemas.openxmlformats.org/officeDocument/2006/relationships/image" Target="../media/image262.png"/><Relationship Id="rId12" Type="http://schemas.openxmlformats.org/officeDocument/2006/relationships/image" Target="../media/image143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1.png"/><Relationship Id="rId11" Type="http://schemas.openxmlformats.org/officeDocument/2006/relationships/image" Target="../media/image264.png"/><Relationship Id="rId5" Type="http://schemas.openxmlformats.org/officeDocument/2006/relationships/image" Target="../media/image260.png"/><Relationship Id="rId10" Type="http://schemas.openxmlformats.org/officeDocument/2006/relationships/image" Target="../media/image172.wmf"/><Relationship Id="rId4" Type="http://schemas.openxmlformats.org/officeDocument/2006/relationships/image" Target="../media/image133.png"/><Relationship Id="rId9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12" Type="http://schemas.openxmlformats.org/officeDocument/2006/relationships/image" Target="../media/image1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11" Type="http://schemas.openxmlformats.org/officeDocument/2006/relationships/image" Target="../media/image136.png"/><Relationship Id="rId5" Type="http://schemas.microsoft.com/office/2007/relationships/hdphoto" Target="../media/hdphoto17.wdp"/><Relationship Id="rId10" Type="http://schemas.openxmlformats.org/officeDocument/2006/relationships/image" Target="../media/image268.png"/><Relationship Id="rId4" Type="http://schemas.openxmlformats.org/officeDocument/2006/relationships/image" Target="../media/image266.png"/><Relationship Id="rId9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269.png"/><Relationship Id="rId12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273.png"/><Relationship Id="rId5" Type="http://schemas.openxmlformats.org/officeDocument/2006/relationships/image" Target="../media/image103.png"/><Relationship Id="rId10" Type="http://schemas.openxmlformats.org/officeDocument/2006/relationships/image" Target="../media/image272.png"/><Relationship Id="rId4" Type="http://schemas.openxmlformats.org/officeDocument/2006/relationships/image" Target="../media/image102.png"/><Relationship Id="rId9" Type="http://schemas.openxmlformats.org/officeDocument/2006/relationships/image" Target="../media/image2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74.png"/><Relationship Id="rId7" Type="http://schemas.openxmlformats.org/officeDocument/2006/relationships/image" Target="../media/image27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2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79.png"/><Relationship Id="rId7" Type="http://schemas.openxmlformats.org/officeDocument/2006/relationships/image" Target="../media/image28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4.png"/><Relationship Id="rId7" Type="http://schemas.openxmlformats.org/officeDocument/2006/relationships/image" Target="../media/image287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.png"/><Relationship Id="rId11" Type="http://schemas.openxmlformats.org/officeDocument/2006/relationships/image" Target="../media/image291.png"/><Relationship Id="rId5" Type="http://schemas.openxmlformats.org/officeDocument/2006/relationships/image" Target="../media/image61.png"/><Relationship Id="rId10" Type="http://schemas.openxmlformats.org/officeDocument/2006/relationships/image" Target="../media/image290.png"/><Relationship Id="rId4" Type="http://schemas.openxmlformats.org/officeDocument/2006/relationships/image" Target="../media/image285.png"/><Relationship Id="rId9" Type="http://schemas.openxmlformats.org/officeDocument/2006/relationships/image" Target="../media/image28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eg"/><Relationship Id="rId13" Type="http://schemas.openxmlformats.org/officeDocument/2006/relationships/image" Target="../media/image305.jpeg"/><Relationship Id="rId18" Type="http://schemas.openxmlformats.org/officeDocument/2006/relationships/image" Target="../media/image310.jpeg"/><Relationship Id="rId3" Type="http://schemas.openxmlformats.org/officeDocument/2006/relationships/image" Target="../media/image295.png"/><Relationship Id="rId7" Type="http://schemas.openxmlformats.org/officeDocument/2006/relationships/image" Target="../media/image299.jpeg"/><Relationship Id="rId12" Type="http://schemas.openxmlformats.org/officeDocument/2006/relationships/image" Target="../media/image304.jpeg"/><Relationship Id="rId17" Type="http://schemas.openxmlformats.org/officeDocument/2006/relationships/image" Target="../media/image309.emf"/><Relationship Id="rId2" Type="http://schemas.openxmlformats.org/officeDocument/2006/relationships/image" Target="../media/image294.png"/><Relationship Id="rId16" Type="http://schemas.openxmlformats.org/officeDocument/2006/relationships/image" Target="../media/image30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8.jpeg"/><Relationship Id="rId11" Type="http://schemas.openxmlformats.org/officeDocument/2006/relationships/image" Target="../media/image303.jpeg"/><Relationship Id="rId5" Type="http://schemas.openxmlformats.org/officeDocument/2006/relationships/image" Target="../media/image297.jpeg"/><Relationship Id="rId15" Type="http://schemas.openxmlformats.org/officeDocument/2006/relationships/image" Target="../media/image307.jpeg"/><Relationship Id="rId10" Type="http://schemas.openxmlformats.org/officeDocument/2006/relationships/image" Target="../media/image302.jpeg"/><Relationship Id="rId19" Type="http://schemas.openxmlformats.org/officeDocument/2006/relationships/image" Target="../media/image311.png"/><Relationship Id="rId4" Type="http://schemas.openxmlformats.org/officeDocument/2006/relationships/image" Target="../media/image296.png"/><Relationship Id="rId9" Type="http://schemas.openxmlformats.org/officeDocument/2006/relationships/image" Target="../media/image301.jpeg"/><Relationship Id="rId14" Type="http://schemas.openxmlformats.org/officeDocument/2006/relationships/image" Target="../media/image30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13" Type="http://schemas.openxmlformats.org/officeDocument/2006/relationships/image" Target="../media/image323.png"/><Relationship Id="rId3" Type="http://schemas.openxmlformats.org/officeDocument/2006/relationships/image" Target="../media/image313.jpeg"/><Relationship Id="rId7" Type="http://schemas.openxmlformats.org/officeDocument/2006/relationships/image" Target="../media/image317.jpeg"/><Relationship Id="rId12" Type="http://schemas.openxmlformats.org/officeDocument/2006/relationships/image" Target="../media/image322.pn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6.jpeg"/><Relationship Id="rId11" Type="http://schemas.openxmlformats.org/officeDocument/2006/relationships/image" Target="../media/image321.jpeg"/><Relationship Id="rId5" Type="http://schemas.openxmlformats.org/officeDocument/2006/relationships/image" Target="../media/image315.jpeg"/><Relationship Id="rId15" Type="http://schemas.openxmlformats.org/officeDocument/2006/relationships/image" Target="../media/image325.png"/><Relationship Id="rId10" Type="http://schemas.openxmlformats.org/officeDocument/2006/relationships/image" Target="../media/image320.jpeg"/><Relationship Id="rId4" Type="http://schemas.openxmlformats.org/officeDocument/2006/relationships/image" Target="../media/image314.jpeg"/><Relationship Id="rId9" Type="http://schemas.openxmlformats.org/officeDocument/2006/relationships/image" Target="../media/image319.jpeg"/><Relationship Id="rId14" Type="http://schemas.openxmlformats.org/officeDocument/2006/relationships/image" Target="../media/image32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image" Target="../media/image61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rgbClr val="1E236B"/>
              </a:gs>
              <a:gs pos="92000">
                <a:srgbClr val="393EA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60512" y="2852936"/>
            <a:ext cx="577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통합 학습관리시스템 </a:t>
            </a:r>
            <a:r>
              <a:rPr lang="en-US" altLang="ko-KR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LX2</a:t>
            </a:r>
            <a:endParaRPr lang="ko-KR" altLang="en-US" sz="4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222" y="3640417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혁신적 성능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압도적 가성비</a:t>
            </a:r>
            <a:r>
              <a:rPr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검증된 기술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2595776"/>
            <a:ext cx="4486275" cy="401002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084A47C-4863-BF61-F13D-7C6115A4A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0" y="260648"/>
            <a:ext cx="720080" cy="205072"/>
          </a:xfrm>
          <a:prstGeom prst="rect">
            <a:avLst/>
          </a:prstGeom>
        </p:spPr>
      </p:pic>
      <p:pic>
        <p:nvPicPr>
          <p:cNvPr id="2" name="그림 1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598C60A2-A400-422E-53FE-7F7F1C879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03" y="232525"/>
            <a:ext cx="614557" cy="240061"/>
          </a:xfrm>
          <a:prstGeom prst="rect">
            <a:avLst/>
          </a:prstGeom>
        </p:spPr>
      </p:pic>
      <p:pic>
        <p:nvPicPr>
          <p:cNvPr id="15" name="그림 14" descr="텍스트, 폰트, 스크린샷, 로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CCF531-059D-05F7-6AC6-AE6872404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8" y="4085306"/>
            <a:ext cx="1514820" cy="433487"/>
          </a:xfrm>
          <a:prstGeom prst="rect">
            <a:avLst/>
          </a:prstGeom>
          <a:noFill/>
        </p:spPr>
      </p:pic>
      <p:pic>
        <p:nvPicPr>
          <p:cNvPr id="20" name="그림 19" descr="텍스트, 폰트, 로고, 등록 상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0E767C-15D9-9185-F72E-9839E3F2F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3" y="4077072"/>
            <a:ext cx="1440160" cy="439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20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72349-876D-222A-24AD-DF962EAAD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83F6EEC-46CC-A561-AF39-C4DF26D10208}"/>
              </a:ext>
            </a:extLst>
          </p:cNvPr>
          <p:cNvSpPr txBox="1">
            <a:spLocks/>
          </p:cNvSpPr>
          <p:nvPr/>
        </p:nvSpPr>
        <p:spPr>
          <a:xfrm>
            <a:off x="3695501" y="1047928"/>
            <a:ext cx="251511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혁신적인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AI 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교육기술 적용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C308AF-F4F6-EC4A-F865-5D2B572B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4" y="6582544"/>
            <a:ext cx="250390" cy="230832"/>
          </a:xfrm>
        </p:spPr>
        <p:txBody>
          <a:bodyPr/>
          <a:lstStyle/>
          <a:p>
            <a:pPr>
              <a:defRPr/>
            </a:pPr>
            <a:r>
              <a:rPr lang="en-US" dirty="0"/>
              <a:t>7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60D01FE-CA36-A95E-F67B-DEF3D88B82FF}"/>
              </a:ext>
            </a:extLst>
          </p:cNvPr>
          <p:cNvGrpSpPr/>
          <p:nvPr/>
        </p:nvGrpSpPr>
        <p:grpSpPr>
          <a:xfrm>
            <a:off x="583123" y="1472897"/>
            <a:ext cx="2823269" cy="1644869"/>
            <a:chOff x="855187" y="6448935"/>
            <a:chExt cx="2016311" cy="1309941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9B87FE8-15C9-ACD4-B06D-3723FD48AAF6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콘텐츠 자동 자막생성</a:t>
              </a: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6434A6A-B0DA-04C3-1524-CED00E029F09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DCC2399-5095-F801-7E5B-B4BC266D0B3E}"/>
              </a:ext>
            </a:extLst>
          </p:cNvPr>
          <p:cNvGrpSpPr/>
          <p:nvPr/>
        </p:nvGrpSpPr>
        <p:grpSpPr>
          <a:xfrm>
            <a:off x="3479313" y="1472897"/>
            <a:ext cx="2823269" cy="1644869"/>
            <a:chOff x="855187" y="6448935"/>
            <a:chExt cx="2016311" cy="130994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AA472BD-D810-D4C1-1D62-19D2893AC1EA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실시간 강의 자막</a:t>
              </a:r>
              <a: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 • </a:t>
              </a: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자동 번역</a:t>
              </a: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4FD6F4C8-0948-7D21-B430-99AEB150C4FA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7EB2605-B2CE-6FC9-6371-C6B0E69AAF86}"/>
              </a:ext>
            </a:extLst>
          </p:cNvPr>
          <p:cNvGrpSpPr/>
          <p:nvPr/>
        </p:nvGrpSpPr>
        <p:grpSpPr>
          <a:xfrm>
            <a:off x="6372575" y="1472897"/>
            <a:ext cx="2823269" cy="1644869"/>
            <a:chOff x="855187" y="6448935"/>
            <a:chExt cx="2016311" cy="1309941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0E160B6-4C4E-58E0-1D35-6EB1D367A685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과정 정보 자동 생성</a:t>
              </a: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0B7CD1E-4DD0-0252-BB9E-32D56BBE7062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E277588-CF58-EA7B-E213-1B6AD0DC43BA}"/>
              </a:ext>
            </a:extLst>
          </p:cNvPr>
          <p:cNvGrpSpPr/>
          <p:nvPr/>
        </p:nvGrpSpPr>
        <p:grpSpPr>
          <a:xfrm>
            <a:off x="595852" y="3166076"/>
            <a:ext cx="8597064" cy="1566252"/>
            <a:chOff x="523663" y="1568966"/>
            <a:chExt cx="8675130" cy="1735164"/>
          </a:xfrm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10755DA3-36DD-73D2-41BF-5D99048B8E7D}"/>
                </a:ext>
              </a:extLst>
            </p:cNvPr>
            <p:cNvGrpSpPr/>
            <p:nvPr/>
          </p:nvGrpSpPr>
          <p:grpSpPr>
            <a:xfrm>
              <a:off x="523663" y="1568966"/>
              <a:ext cx="2843727" cy="1735162"/>
              <a:chOff x="855187" y="6448935"/>
              <a:chExt cx="2016311" cy="1309941"/>
            </a:xfrm>
          </p:grpSpPr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7F13B75C-2464-1567-48E1-A4181398E6B1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시험문항 자동 생성</a:t>
                </a:r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76AE8E1B-1B2E-D91D-3367-CA199810FA67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80027EAF-C3C3-D1DA-C1CC-EA01732E8513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0A959E55-251D-F7CE-E43B-211573FB74DF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AI 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학습 </a:t>
                </a:r>
                <a:r>
                  <a:rPr lang="ko-KR" altLang="en-US" sz="1400" b="1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챗봇</a:t>
                </a:r>
                <a:endPara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32C8C6D7-6BFE-4AB9-66D2-EB815E486C33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49C4A79F-BC16-00EE-37BE-D985C3CA1239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98EC745B-486C-B0AC-2515-E89C1E83E9D3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전 기능 </a:t>
                </a:r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MCP 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서버 지원</a:t>
                </a:r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95C92271-78E9-E926-3FFE-7646CDF4AB7A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B4CA601A-863E-6140-849C-D7E52F2D3E36}"/>
              </a:ext>
            </a:extLst>
          </p:cNvPr>
          <p:cNvGrpSpPr/>
          <p:nvPr/>
        </p:nvGrpSpPr>
        <p:grpSpPr>
          <a:xfrm>
            <a:off x="598412" y="4822547"/>
            <a:ext cx="8591581" cy="1565254"/>
            <a:chOff x="523663" y="1568966"/>
            <a:chExt cx="8675130" cy="1735166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88A0ED50-D879-2C76-B7F8-BBBFA8140CC2}"/>
                </a:ext>
              </a:extLst>
            </p:cNvPr>
            <p:cNvGrpSpPr/>
            <p:nvPr/>
          </p:nvGrpSpPr>
          <p:grpSpPr>
            <a:xfrm>
              <a:off x="523663" y="1568968"/>
              <a:ext cx="2843727" cy="1735164"/>
              <a:chOff x="855187" y="6448934"/>
              <a:chExt cx="2016311" cy="1309942"/>
            </a:xfrm>
          </p:grpSpPr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44ABBDF5-F3AB-0807-2DB4-B50D6DA9D621}"/>
                  </a:ext>
                </a:extLst>
              </p:cNvPr>
              <p:cNvSpPr/>
              <p:nvPr/>
            </p:nvSpPr>
            <p:spPr>
              <a:xfrm>
                <a:off x="855187" y="6448934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AI 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매뉴얼</a:t>
                </a:r>
              </a:p>
            </p:txBody>
          </p:sp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AD82654D-88D0-5596-9770-6E0F20F9C58B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A35531E7-7B95-2317-30AA-80FF0A9D3DD0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B03D0D0C-EDF2-407B-0DB8-5E787D2265BF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다국어 학생 상담</a:t>
                </a:r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8BB02A7D-0DF3-BA28-3BF6-5E93ABBF64AF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4E55A2C1-D8DE-8444-665D-D7B2C4A78274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D77D2A08-BBCA-94D8-60B4-97399C8F573B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다국어 </a:t>
                </a:r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Q&amp;A</a:t>
                </a:r>
                <a:endPara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FF5C02D6-220E-30D9-323F-3472D067CEED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pic>
        <p:nvPicPr>
          <p:cNvPr id="318" name="그림 317">
            <a:extLst>
              <a:ext uri="{FF2B5EF4-FFF2-40B4-BE49-F238E27FC236}">
                <a16:creationId xmlns:a16="http://schemas.microsoft.com/office/drawing/2014/main" id="{E1544F5E-9C50-F839-8884-1F8E9A92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037"/>
          <a:stretch>
            <a:fillRect/>
          </a:stretch>
        </p:blipFill>
        <p:spPr>
          <a:xfrm>
            <a:off x="659862" y="1789411"/>
            <a:ext cx="2675594" cy="120602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15" name="AutoShape 201">
            <a:extLst>
              <a:ext uri="{FF2B5EF4-FFF2-40B4-BE49-F238E27FC236}">
                <a16:creationId xmlns:a16="http://schemas.microsoft.com/office/drawing/2014/main" id="{0E34C534-C440-3F8D-078C-9FFA2D93A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59" y="2839060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동영상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유투브 자동 자막 추출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편집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다국어 번역</a:t>
            </a:r>
          </a:p>
        </p:txBody>
      </p:sp>
      <p:pic>
        <p:nvPicPr>
          <p:cNvPr id="321" name="그림 320">
            <a:extLst>
              <a:ext uri="{FF2B5EF4-FFF2-40B4-BE49-F238E27FC236}">
                <a16:creationId xmlns:a16="http://schemas.microsoft.com/office/drawing/2014/main" id="{E3B4B737-7680-76CA-9440-3A120E93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28" y="1993712"/>
            <a:ext cx="1239418" cy="8133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22" name="모서리가 둥근 직사각형 29">
            <a:extLst>
              <a:ext uri="{FF2B5EF4-FFF2-40B4-BE49-F238E27FC236}">
                <a16:creationId xmlns:a16="http://schemas.microsoft.com/office/drawing/2014/main" id="{6E67F8DA-BB42-7966-5258-CE711F287796}"/>
              </a:ext>
            </a:extLst>
          </p:cNvPr>
          <p:cNvSpPr/>
          <p:nvPr/>
        </p:nvSpPr>
        <p:spPr>
          <a:xfrm>
            <a:off x="1568624" y="2164386"/>
            <a:ext cx="590622" cy="614009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solidFill>
                <a:srgbClr val="FF0000"/>
              </a:solidFill>
            </a:endParaRPr>
          </a:p>
        </p:txBody>
      </p:sp>
      <p:pic>
        <p:nvPicPr>
          <p:cNvPr id="323" name="그림 322">
            <a:extLst>
              <a:ext uri="{FF2B5EF4-FFF2-40B4-BE49-F238E27FC236}">
                <a16:creationId xmlns:a16="http://schemas.microsoft.com/office/drawing/2014/main" id="{1AD1BAF5-0AD5-CDE7-21F2-E7D002BA0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891" y="1774877"/>
            <a:ext cx="2205183" cy="11454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24" name="AutoShape 201">
            <a:extLst>
              <a:ext uri="{FF2B5EF4-FFF2-40B4-BE49-F238E27FC236}">
                <a16:creationId xmlns:a16="http://schemas.microsoft.com/office/drawing/2014/main" id="{4B7717CA-A4DE-2D45-9034-F3A882E79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023" y="2835730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실시간 강의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발표 자막 생성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다국어 번역</a:t>
            </a:r>
          </a:p>
        </p:txBody>
      </p:sp>
      <p:pic>
        <p:nvPicPr>
          <p:cNvPr id="326" name="그림 325">
            <a:extLst>
              <a:ext uri="{FF2B5EF4-FFF2-40B4-BE49-F238E27FC236}">
                <a16:creationId xmlns:a16="http://schemas.microsoft.com/office/drawing/2014/main" id="{88500CDE-FB54-B11B-AEC7-3F4238EA7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232" y="1759015"/>
            <a:ext cx="1485384" cy="12633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27" name="그림 326">
            <a:extLst>
              <a:ext uri="{FF2B5EF4-FFF2-40B4-BE49-F238E27FC236}">
                <a16:creationId xmlns:a16="http://schemas.microsoft.com/office/drawing/2014/main" id="{CAE9D70D-4AC3-3B4C-53DC-E2187BE73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322" y="2031771"/>
            <a:ext cx="1520889" cy="72452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28" name="AutoShape 117">
            <a:extLst>
              <a:ext uri="{FF2B5EF4-FFF2-40B4-BE49-F238E27FC236}">
                <a16:creationId xmlns:a16="http://schemas.microsoft.com/office/drawing/2014/main" id="{6286D82B-E0B0-566B-D9FF-5E7FF982E2F1}"/>
              </a:ext>
            </a:extLst>
          </p:cNvPr>
          <p:cNvSpPr>
            <a:spLocks/>
          </p:cNvSpPr>
          <p:nvPr/>
        </p:nvSpPr>
        <p:spPr bwMode="auto">
          <a:xfrm rot="12932234" flipH="1" flipV="1">
            <a:off x="7095791" y="1762573"/>
            <a:ext cx="414493" cy="322853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sp>
        <p:nvSpPr>
          <p:cNvPr id="329" name="AutoShape 201">
            <a:extLst>
              <a:ext uri="{FF2B5EF4-FFF2-40B4-BE49-F238E27FC236}">
                <a16:creationId xmlns:a16="http://schemas.microsoft.com/office/drawing/2014/main" id="{B77ECFD1-2F3B-6D6B-EEF6-CA66B04FB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002" y="2835730"/>
            <a:ext cx="2188721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학습 내용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목표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키워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자동 생성</a:t>
            </a:r>
          </a:p>
        </p:txBody>
      </p:sp>
      <p:pic>
        <p:nvPicPr>
          <p:cNvPr id="330" name="그림 329">
            <a:extLst>
              <a:ext uri="{FF2B5EF4-FFF2-40B4-BE49-F238E27FC236}">
                <a16:creationId xmlns:a16="http://schemas.microsoft.com/office/drawing/2014/main" id="{C4DE2463-8879-E8DE-4C57-909C111B9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95" y="3462192"/>
            <a:ext cx="1696517" cy="1079601"/>
          </a:xfrm>
          <a:prstGeom prst="rect">
            <a:avLst/>
          </a:prstGeom>
        </p:spPr>
      </p:pic>
      <p:pic>
        <p:nvPicPr>
          <p:cNvPr id="331" name="그림 330">
            <a:extLst>
              <a:ext uri="{FF2B5EF4-FFF2-40B4-BE49-F238E27FC236}">
                <a16:creationId xmlns:a16="http://schemas.microsoft.com/office/drawing/2014/main" id="{1BF7F2EB-CF79-9247-F2CE-B216EAFEBC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635"/>
          <a:stretch/>
        </p:blipFill>
        <p:spPr>
          <a:xfrm>
            <a:off x="1770579" y="3522231"/>
            <a:ext cx="1566714" cy="7639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2" name="AutoShape 201">
            <a:extLst>
              <a:ext uri="{FF2B5EF4-FFF2-40B4-BE49-F238E27FC236}">
                <a16:creationId xmlns:a16="http://schemas.microsoft.com/office/drawing/2014/main" id="{32FC3A40-5FBE-9916-6E42-3574303CA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33" y="4479559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콘텐츠 내용에 기반한 시험문항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시험지 자동 생성</a:t>
            </a:r>
          </a:p>
        </p:txBody>
      </p:sp>
      <p:pic>
        <p:nvPicPr>
          <p:cNvPr id="333" name="그림 332">
            <a:extLst>
              <a:ext uri="{FF2B5EF4-FFF2-40B4-BE49-F238E27FC236}">
                <a16:creationId xmlns:a16="http://schemas.microsoft.com/office/drawing/2014/main" id="{4A8FF5A0-5B8C-0139-D7C4-36181B3D88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8770"/>
          <a:stretch/>
        </p:blipFill>
        <p:spPr>
          <a:xfrm>
            <a:off x="3563374" y="3483468"/>
            <a:ext cx="2624514" cy="9709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34" name="그림 333">
            <a:extLst>
              <a:ext uri="{FF2B5EF4-FFF2-40B4-BE49-F238E27FC236}">
                <a16:creationId xmlns:a16="http://schemas.microsoft.com/office/drawing/2014/main" id="{4841E451-DA61-840C-93DA-9291D7CC6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42752"/>
          <a:stretch>
            <a:fillRect/>
          </a:stretch>
        </p:blipFill>
        <p:spPr>
          <a:xfrm>
            <a:off x="3993107" y="3682811"/>
            <a:ext cx="1762950" cy="9459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5" name="직사각형 334">
            <a:extLst>
              <a:ext uri="{FF2B5EF4-FFF2-40B4-BE49-F238E27FC236}">
                <a16:creationId xmlns:a16="http://schemas.microsoft.com/office/drawing/2014/main" id="{A37AC292-84AA-B27D-142E-F4F34C832FA7}"/>
              </a:ext>
            </a:extLst>
          </p:cNvPr>
          <p:cNvSpPr/>
          <p:nvPr/>
        </p:nvSpPr>
        <p:spPr bwMode="auto">
          <a:xfrm>
            <a:off x="5798496" y="3457612"/>
            <a:ext cx="412117" cy="197878"/>
          </a:xfrm>
          <a:prstGeom prst="rect">
            <a:avLst/>
          </a:prstGeom>
          <a:noFill/>
          <a:ln w="22225" algn="ctr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kumimoji="0" lang="ko-KR" altLang="en-US" sz="900" err="1">
              <a:solidFill>
                <a:schemeClr val="tx1"/>
              </a:solidFill>
              <a:latin typeface="KoPubDotum Medium" pitchFamily="2" charset="-127"/>
              <a:ea typeface="KoPubDotum Medium" pitchFamily="2" charset="-127"/>
              <a:cs typeface="Arial" panose="020B0604020202020204" pitchFamily="34" charset="0"/>
            </a:endParaRPr>
          </a:p>
        </p:txBody>
      </p:sp>
      <p:sp>
        <p:nvSpPr>
          <p:cNvPr id="336" name="오른쪽 화살표 153">
            <a:extLst>
              <a:ext uri="{FF2B5EF4-FFF2-40B4-BE49-F238E27FC236}">
                <a16:creationId xmlns:a16="http://schemas.microsoft.com/office/drawing/2014/main" id="{15FDD30E-8627-78FB-F475-A494545C7E99}"/>
              </a:ext>
            </a:extLst>
          </p:cNvPr>
          <p:cNvSpPr/>
          <p:nvPr/>
        </p:nvSpPr>
        <p:spPr bwMode="auto">
          <a:xfrm rot="8162278" flipV="1">
            <a:off x="5579697" y="3571915"/>
            <a:ext cx="382966" cy="317461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  <a:tileRect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37" name="AutoShape 201">
            <a:extLst>
              <a:ext uri="{FF2B5EF4-FFF2-40B4-BE49-F238E27FC236}">
                <a16:creationId xmlns:a16="http://schemas.microsoft.com/office/drawing/2014/main" id="{ABEDCFA4-0842-0A78-66EC-ADCA8FAE1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547" y="4483068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학습 콘텐츠 질문에 기반한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답변</a:t>
            </a:r>
          </a:p>
        </p:txBody>
      </p:sp>
      <p:pic>
        <p:nvPicPr>
          <p:cNvPr id="338" name="그림 337">
            <a:extLst>
              <a:ext uri="{FF2B5EF4-FFF2-40B4-BE49-F238E27FC236}">
                <a16:creationId xmlns:a16="http://schemas.microsoft.com/office/drawing/2014/main" id="{EA79A2AF-39F6-2CB3-5B89-4FD7A6EFA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81" y="3441239"/>
            <a:ext cx="1045338" cy="1246748"/>
          </a:xfrm>
          <a:prstGeom prst="rect">
            <a:avLst/>
          </a:prstGeom>
        </p:spPr>
      </p:pic>
      <p:pic>
        <p:nvPicPr>
          <p:cNvPr id="339" name="그림 338">
            <a:extLst>
              <a:ext uri="{FF2B5EF4-FFF2-40B4-BE49-F238E27FC236}">
                <a16:creationId xmlns:a16="http://schemas.microsoft.com/office/drawing/2014/main" id="{0E44C93D-3A68-82FD-146C-B6B2A7F568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4326" y="3470271"/>
            <a:ext cx="739644" cy="861321"/>
          </a:xfrm>
          <a:prstGeom prst="rect">
            <a:avLst/>
          </a:prstGeom>
        </p:spPr>
      </p:pic>
      <p:pic>
        <p:nvPicPr>
          <p:cNvPr id="340" name="Picture 2">
            <a:extLst>
              <a:ext uri="{FF2B5EF4-FFF2-40B4-BE49-F238E27FC236}">
                <a16:creationId xmlns:a16="http://schemas.microsoft.com/office/drawing/2014/main" id="{0410631F-807F-99BE-2085-BA5290E2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24" y="4296780"/>
            <a:ext cx="547525" cy="38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1" name="AutoShape 117">
            <a:extLst>
              <a:ext uri="{FF2B5EF4-FFF2-40B4-BE49-F238E27FC236}">
                <a16:creationId xmlns:a16="http://schemas.microsoft.com/office/drawing/2014/main" id="{12E540A7-6F77-360C-877C-1FC52E2DCA4F}"/>
              </a:ext>
            </a:extLst>
          </p:cNvPr>
          <p:cNvSpPr>
            <a:spLocks/>
          </p:cNvSpPr>
          <p:nvPr/>
        </p:nvSpPr>
        <p:spPr bwMode="auto">
          <a:xfrm rot="11478805" flipH="1" flipV="1">
            <a:off x="7750816" y="3455398"/>
            <a:ext cx="288438" cy="294374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sp>
        <p:nvSpPr>
          <p:cNvPr id="342" name="AutoShape 201">
            <a:extLst>
              <a:ext uri="{FF2B5EF4-FFF2-40B4-BE49-F238E27FC236}">
                <a16:creationId xmlns:a16="http://schemas.microsoft.com/office/drawing/2014/main" id="{A7C25D61-F18A-F30A-BD2D-1B6EA7F5F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158" y="4488272"/>
            <a:ext cx="2188721" cy="193389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LMS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 기능을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LLM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프롬프트로 관리</a:t>
            </a:r>
          </a:p>
        </p:txBody>
      </p:sp>
      <p:pic>
        <p:nvPicPr>
          <p:cNvPr id="343" name="그림 342">
            <a:extLst>
              <a:ext uri="{FF2B5EF4-FFF2-40B4-BE49-F238E27FC236}">
                <a16:creationId xmlns:a16="http://schemas.microsoft.com/office/drawing/2014/main" id="{54D6F693-145E-E6B2-85B0-78EC951D6D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862" y="5138859"/>
            <a:ext cx="1935831" cy="8897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44" name="그림 343">
            <a:extLst>
              <a:ext uri="{FF2B5EF4-FFF2-40B4-BE49-F238E27FC236}">
                <a16:creationId xmlns:a16="http://schemas.microsoft.com/office/drawing/2014/main" id="{527A71A7-3717-369A-3C2E-9DB40E2474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0433" y="5280309"/>
            <a:ext cx="1275023" cy="9401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45" name="AutoShape 117">
            <a:extLst>
              <a:ext uri="{FF2B5EF4-FFF2-40B4-BE49-F238E27FC236}">
                <a16:creationId xmlns:a16="http://schemas.microsoft.com/office/drawing/2014/main" id="{AAC9BC5A-B599-DB7E-D7F6-B74E744AE48E}"/>
              </a:ext>
            </a:extLst>
          </p:cNvPr>
          <p:cNvSpPr>
            <a:spLocks/>
          </p:cNvSpPr>
          <p:nvPr/>
        </p:nvSpPr>
        <p:spPr bwMode="auto">
          <a:xfrm rot="176852" flipV="1">
            <a:off x="1692758" y="5431637"/>
            <a:ext cx="287680" cy="289461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Dotum Medium" pitchFamily="2" charset="-127"/>
              <a:cs typeface="Gill Sans" charset="0"/>
              <a:sym typeface="Gill Sans" charset="0"/>
            </a:endParaRPr>
          </a:p>
        </p:txBody>
      </p:sp>
      <p:sp>
        <p:nvSpPr>
          <p:cNvPr id="346" name="AutoShape 201">
            <a:extLst>
              <a:ext uri="{FF2B5EF4-FFF2-40B4-BE49-F238E27FC236}">
                <a16:creationId xmlns:a16="http://schemas.microsoft.com/office/drawing/2014/main" id="{2C1EA95B-370D-395F-E87D-0239D4077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73" y="6092777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 매뉴얼 기반으로 한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자동 응답 기능 제공</a:t>
            </a:r>
          </a:p>
        </p:txBody>
      </p:sp>
      <p:pic>
        <p:nvPicPr>
          <p:cNvPr id="349" name="Picture 20">
            <a:extLst>
              <a:ext uri="{FF2B5EF4-FFF2-40B4-BE49-F238E27FC236}">
                <a16:creationId xmlns:a16="http://schemas.microsoft.com/office/drawing/2014/main" id="{33C10025-F93A-B900-3904-35D06E18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92" y="5150220"/>
            <a:ext cx="991563" cy="10001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24">
            <a:extLst>
              <a:ext uri="{FF2B5EF4-FFF2-40B4-BE49-F238E27FC236}">
                <a16:creationId xmlns:a16="http://schemas.microsoft.com/office/drawing/2014/main" id="{5FE3675D-C4A8-67E6-B399-214DA8FAE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57" y="5150220"/>
            <a:ext cx="1615486" cy="101149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" name="AutoShape 201">
            <a:extLst>
              <a:ext uri="{FF2B5EF4-FFF2-40B4-BE49-F238E27FC236}">
                <a16:creationId xmlns:a16="http://schemas.microsoft.com/office/drawing/2014/main" id="{60638569-2BFF-99FA-6C6B-AA96F702E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023" y="6106679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LLM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번역 모델을 통한 실시간 번역 상담 제공</a:t>
            </a:r>
          </a:p>
        </p:txBody>
      </p:sp>
      <p:pic>
        <p:nvPicPr>
          <p:cNvPr id="352" name="Picture 10">
            <a:extLst>
              <a:ext uri="{FF2B5EF4-FFF2-40B4-BE49-F238E27FC236}">
                <a16:creationId xmlns:a16="http://schemas.microsoft.com/office/drawing/2014/main" id="{525B4AB8-05A5-4CAD-D860-2BC3799AC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3"/>
          <a:stretch>
            <a:fillRect/>
          </a:stretch>
        </p:blipFill>
        <p:spPr bwMode="auto">
          <a:xfrm>
            <a:off x="6435140" y="5150219"/>
            <a:ext cx="1542196" cy="984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10">
            <a:extLst>
              <a:ext uri="{FF2B5EF4-FFF2-40B4-BE49-F238E27FC236}">
                <a16:creationId xmlns:a16="http://schemas.microsoft.com/office/drawing/2014/main" id="{230C068D-D330-AD9C-81FF-499A8487E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1"/>
          <a:stretch>
            <a:fillRect/>
          </a:stretch>
        </p:blipFill>
        <p:spPr bwMode="auto">
          <a:xfrm>
            <a:off x="7657023" y="5229117"/>
            <a:ext cx="1470188" cy="9818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" name="AutoShape 201">
            <a:extLst>
              <a:ext uri="{FF2B5EF4-FFF2-40B4-BE49-F238E27FC236}">
                <a16:creationId xmlns:a16="http://schemas.microsoft.com/office/drawing/2014/main" id="{93E0AAF3-90B4-CE69-3823-6C05CCC18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418" y="6092777"/>
            <a:ext cx="246220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강의 정보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학생 정보에 기반한 다국어 번역</a:t>
            </a:r>
          </a:p>
        </p:txBody>
      </p:sp>
    </p:spTree>
    <p:extLst>
      <p:ext uri="{BB962C8B-B14F-4D97-AF65-F5344CB8AC3E}">
        <p14:creationId xmlns:p14="http://schemas.microsoft.com/office/powerpoint/2010/main" val="421103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DD83F-CE36-1AA2-A0A2-5E19FC6A4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39DA52-F6E2-4105-723F-01D1EE2DE487}"/>
              </a:ext>
            </a:extLst>
          </p:cNvPr>
          <p:cNvSpPr txBox="1">
            <a:spLocks/>
          </p:cNvSpPr>
          <p:nvPr/>
        </p:nvSpPr>
        <p:spPr>
          <a:xfrm>
            <a:off x="3226628" y="1047928"/>
            <a:ext cx="3452868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“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편리하고 디테일한 교육관리 기능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”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55" name="그룹 254">
            <a:extLst>
              <a:ext uri="{FF2B5EF4-FFF2-40B4-BE49-F238E27FC236}">
                <a16:creationId xmlns:a16="http://schemas.microsoft.com/office/drawing/2014/main" id="{C9362187-0F08-9528-2C62-3DEBC2B421D4}"/>
              </a:ext>
            </a:extLst>
          </p:cNvPr>
          <p:cNvGrpSpPr/>
          <p:nvPr/>
        </p:nvGrpSpPr>
        <p:grpSpPr>
          <a:xfrm>
            <a:off x="583123" y="1472897"/>
            <a:ext cx="2823269" cy="1644869"/>
            <a:chOff x="855187" y="6448935"/>
            <a:chExt cx="2016311" cy="1309941"/>
          </a:xfrm>
        </p:grpSpPr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12F24515-9303-0AD9-963B-4FD85B63978C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다양한학습진도 설정</a:t>
              </a: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814B0585-9334-33D3-0FCC-B6DFE1E32327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65" name="그룹 264">
            <a:extLst>
              <a:ext uri="{FF2B5EF4-FFF2-40B4-BE49-F238E27FC236}">
                <a16:creationId xmlns:a16="http://schemas.microsoft.com/office/drawing/2014/main" id="{E0F28FAC-5993-9469-05B6-D22B3EB403C7}"/>
              </a:ext>
            </a:extLst>
          </p:cNvPr>
          <p:cNvGrpSpPr/>
          <p:nvPr/>
        </p:nvGrpSpPr>
        <p:grpSpPr>
          <a:xfrm>
            <a:off x="3479313" y="1472897"/>
            <a:ext cx="2823269" cy="1644869"/>
            <a:chOff x="855187" y="6448935"/>
            <a:chExt cx="2016311" cy="1309941"/>
          </a:xfrm>
        </p:grpSpPr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887E77EF-AFC0-F029-1832-BF0220C3AD70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편리한 </a:t>
              </a:r>
              <a:r>
                <a:rPr lang="ko-KR" altLang="en-US" sz="1400" b="1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학습목차</a:t>
              </a: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 관리</a:t>
              </a: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496FE48A-2657-3549-777B-30E1D5052278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6A53C5B1-1FE2-0397-68E9-7B5A18670D44}"/>
              </a:ext>
            </a:extLst>
          </p:cNvPr>
          <p:cNvGrpSpPr/>
          <p:nvPr/>
        </p:nvGrpSpPr>
        <p:grpSpPr>
          <a:xfrm>
            <a:off x="6372575" y="1472897"/>
            <a:ext cx="2823269" cy="1644869"/>
            <a:chOff x="855187" y="6448935"/>
            <a:chExt cx="2016311" cy="1309941"/>
          </a:xfrm>
        </p:grpSpPr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B190E6D8-81B7-0D06-FCCC-7B25FC684E39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강의실</a:t>
              </a:r>
              <a: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/</a:t>
              </a: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스튜디오 관리 예약</a:t>
              </a:r>
            </a:p>
          </p:txBody>
        </p:sp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89B874A9-FDC3-5408-78BE-41961661614A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pic>
        <p:nvPicPr>
          <p:cNvPr id="258" name="그림 257">
            <a:extLst>
              <a:ext uri="{FF2B5EF4-FFF2-40B4-BE49-F238E27FC236}">
                <a16:creationId xmlns:a16="http://schemas.microsoft.com/office/drawing/2014/main" id="{3BDB2B71-E2C8-F990-7325-2B848820E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982" y="1802661"/>
            <a:ext cx="2629526" cy="1240424"/>
          </a:xfrm>
          <a:prstGeom prst="rect">
            <a:avLst/>
          </a:prstGeom>
        </p:spPr>
      </p:pic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13D80DF9-B866-B915-367D-80C788026F72}"/>
              </a:ext>
            </a:extLst>
          </p:cNvPr>
          <p:cNvGrpSpPr/>
          <p:nvPr/>
        </p:nvGrpSpPr>
        <p:grpSpPr>
          <a:xfrm>
            <a:off x="595852" y="3166076"/>
            <a:ext cx="8597064" cy="1566252"/>
            <a:chOff x="523663" y="1568966"/>
            <a:chExt cx="8675130" cy="1735164"/>
          </a:xfrm>
        </p:grpSpPr>
        <p:grpSp>
          <p:nvGrpSpPr>
            <p:cNvPr id="273" name="그룹 272">
              <a:extLst>
                <a:ext uri="{FF2B5EF4-FFF2-40B4-BE49-F238E27FC236}">
                  <a16:creationId xmlns:a16="http://schemas.microsoft.com/office/drawing/2014/main" id="{6717267D-967A-6A4D-B9BB-0E237C168A9C}"/>
                </a:ext>
              </a:extLst>
            </p:cNvPr>
            <p:cNvGrpSpPr/>
            <p:nvPr/>
          </p:nvGrpSpPr>
          <p:grpSpPr>
            <a:xfrm>
              <a:off x="523663" y="1568966"/>
              <a:ext cx="2843727" cy="1735162"/>
              <a:chOff x="855187" y="6448935"/>
              <a:chExt cx="2016311" cy="1309941"/>
            </a:xfrm>
          </p:grpSpPr>
          <p:sp>
            <p:nvSpPr>
              <p:cNvPr id="280" name="직사각형 279">
                <a:extLst>
                  <a:ext uri="{FF2B5EF4-FFF2-40B4-BE49-F238E27FC236}">
                    <a16:creationId xmlns:a16="http://schemas.microsoft.com/office/drawing/2014/main" id="{844C16A7-294B-6BB9-C540-2CD29201847A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수료증 템플릿 관리</a:t>
                </a:r>
              </a:p>
            </p:txBody>
          </p:sp>
          <p:sp>
            <p:nvSpPr>
              <p:cNvPr id="281" name="직사각형 280">
                <a:extLst>
                  <a:ext uri="{FF2B5EF4-FFF2-40B4-BE49-F238E27FC236}">
                    <a16:creationId xmlns:a16="http://schemas.microsoft.com/office/drawing/2014/main" id="{E9A122D6-712F-2178-7AC2-2AE2F0DFB17C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74" name="그룹 273">
              <a:extLst>
                <a:ext uri="{FF2B5EF4-FFF2-40B4-BE49-F238E27FC236}">
                  <a16:creationId xmlns:a16="http://schemas.microsoft.com/office/drawing/2014/main" id="{B0B26514-9C27-193E-29C9-68D91BC251F7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278" name="직사각형 277">
                <a:extLst>
                  <a:ext uri="{FF2B5EF4-FFF2-40B4-BE49-F238E27FC236}">
                    <a16:creationId xmlns:a16="http://schemas.microsoft.com/office/drawing/2014/main" id="{6E63E27F-F02C-D7E1-46E4-DAAEAFB0DD12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수강 신청서 템플릿 관리</a:t>
                </a:r>
              </a:p>
            </p:txBody>
          </p:sp>
          <p:sp>
            <p:nvSpPr>
              <p:cNvPr id="279" name="직사각형 278">
                <a:extLst>
                  <a:ext uri="{FF2B5EF4-FFF2-40B4-BE49-F238E27FC236}">
                    <a16:creationId xmlns:a16="http://schemas.microsoft.com/office/drawing/2014/main" id="{452E1AFA-EF05-DDB2-3A34-5CE15BCAD454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75" name="그룹 274">
              <a:extLst>
                <a:ext uri="{FF2B5EF4-FFF2-40B4-BE49-F238E27FC236}">
                  <a16:creationId xmlns:a16="http://schemas.microsoft.com/office/drawing/2014/main" id="{E018AF03-FDDC-BD9F-B2B2-3CBE7700C9C7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276" name="직사각형 275">
                <a:extLst>
                  <a:ext uri="{FF2B5EF4-FFF2-40B4-BE49-F238E27FC236}">
                    <a16:creationId xmlns:a16="http://schemas.microsoft.com/office/drawing/2014/main" id="{CF4BC150-85C3-35D9-3FAE-417F8A3524C8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학습 독려 자동 알림</a:t>
                </a:r>
              </a:p>
            </p:txBody>
          </p:sp>
          <p:sp>
            <p:nvSpPr>
              <p:cNvPr id="277" name="직사각형 276">
                <a:extLst>
                  <a:ext uri="{FF2B5EF4-FFF2-40B4-BE49-F238E27FC236}">
                    <a16:creationId xmlns:a16="http://schemas.microsoft.com/office/drawing/2014/main" id="{C16734F4-1DB1-3CAB-E0A9-0DB2FBA4ECEB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grpSp>
        <p:nvGrpSpPr>
          <p:cNvPr id="282" name="그룹 281">
            <a:extLst>
              <a:ext uri="{FF2B5EF4-FFF2-40B4-BE49-F238E27FC236}">
                <a16:creationId xmlns:a16="http://schemas.microsoft.com/office/drawing/2014/main" id="{D26C4DC6-4A46-D3AA-9E8B-23A21F0AA32A}"/>
              </a:ext>
            </a:extLst>
          </p:cNvPr>
          <p:cNvGrpSpPr/>
          <p:nvPr/>
        </p:nvGrpSpPr>
        <p:grpSpPr>
          <a:xfrm>
            <a:off x="598412" y="4822548"/>
            <a:ext cx="8591581" cy="1565253"/>
            <a:chOff x="523663" y="1568966"/>
            <a:chExt cx="8675130" cy="1735164"/>
          </a:xfrm>
        </p:grpSpPr>
        <p:grpSp>
          <p:nvGrpSpPr>
            <p:cNvPr id="283" name="그룹 282">
              <a:extLst>
                <a:ext uri="{FF2B5EF4-FFF2-40B4-BE49-F238E27FC236}">
                  <a16:creationId xmlns:a16="http://schemas.microsoft.com/office/drawing/2014/main" id="{B2353415-07FE-969F-8CAE-7AFE503A164A}"/>
                </a:ext>
              </a:extLst>
            </p:cNvPr>
            <p:cNvGrpSpPr/>
            <p:nvPr/>
          </p:nvGrpSpPr>
          <p:grpSpPr>
            <a:xfrm>
              <a:off x="523663" y="1568966"/>
              <a:ext cx="2843727" cy="1735162"/>
              <a:chOff x="855187" y="6448935"/>
              <a:chExt cx="2016311" cy="1309941"/>
            </a:xfrm>
          </p:grpSpPr>
          <p:sp>
            <p:nvSpPr>
              <p:cNvPr id="290" name="직사각형 289">
                <a:extLst>
                  <a:ext uri="{FF2B5EF4-FFF2-40B4-BE49-F238E27FC236}">
                    <a16:creationId xmlns:a16="http://schemas.microsoft.com/office/drawing/2014/main" id="{70AF2991-6AE9-BDF7-295B-8E3DB90D01C2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학습 마일리지 </a:t>
                </a:r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/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 쿠폰 </a:t>
                </a:r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/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 이벤트</a:t>
                </a:r>
              </a:p>
            </p:txBody>
          </p:sp>
          <p:sp>
            <p:nvSpPr>
              <p:cNvPr id="291" name="직사각형 290">
                <a:extLst>
                  <a:ext uri="{FF2B5EF4-FFF2-40B4-BE49-F238E27FC236}">
                    <a16:creationId xmlns:a16="http://schemas.microsoft.com/office/drawing/2014/main" id="{DF503A51-F84D-01B7-6AD2-D973A200F03D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84" name="그룹 283">
              <a:extLst>
                <a:ext uri="{FF2B5EF4-FFF2-40B4-BE49-F238E27FC236}">
                  <a16:creationId xmlns:a16="http://schemas.microsoft.com/office/drawing/2014/main" id="{D7121AF9-892A-DE05-BBB0-545CE5B0F5A4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288" name="직사각형 287">
                <a:extLst>
                  <a:ext uri="{FF2B5EF4-FFF2-40B4-BE49-F238E27FC236}">
                    <a16:creationId xmlns:a16="http://schemas.microsoft.com/office/drawing/2014/main" id="{271D9BF8-9E8A-726D-443B-C6CE36286364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외부기관 교육 관리</a:t>
                </a:r>
              </a:p>
            </p:txBody>
          </p:sp>
          <p:sp>
            <p:nvSpPr>
              <p:cNvPr id="289" name="직사각형 288">
                <a:extLst>
                  <a:ext uri="{FF2B5EF4-FFF2-40B4-BE49-F238E27FC236}">
                    <a16:creationId xmlns:a16="http://schemas.microsoft.com/office/drawing/2014/main" id="{0B021860-53C4-3C73-0D97-EAE63BA578AA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85" name="그룹 284">
              <a:extLst>
                <a:ext uri="{FF2B5EF4-FFF2-40B4-BE49-F238E27FC236}">
                  <a16:creationId xmlns:a16="http://schemas.microsoft.com/office/drawing/2014/main" id="{1474B84F-9DB8-961D-73E6-713F2F986927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286" name="직사각형 285">
                <a:extLst>
                  <a:ext uri="{FF2B5EF4-FFF2-40B4-BE49-F238E27FC236}">
                    <a16:creationId xmlns:a16="http://schemas.microsoft.com/office/drawing/2014/main" id="{40F35E01-D436-06D4-6A2C-336385930979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학습 커뮤니티</a:t>
                </a:r>
              </a:p>
            </p:txBody>
          </p:sp>
          <p:sp>
            <p:nvSpPr>
              <p:cNvPr id="287" name="직사각형 286">
                <a:extLst>
                  <a:ext uri="{FF2B5EF4-FFF2-40B4-BE49-F238E27FC236}">
                    <a16:creationId xmlns:a16="http://schemas.microsoft.com/office/drawing/2014/main" id="{D5C3E3C9-6ADD-7F48-9FC3-AE933FAEB2E7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pic>
        <p:nvPicPr>
          <p:cNvPr id="292" name="그림 291">
            <a:extLst>
              <a:ext uri="{FF2B5EF4-FFF2-40B4-BE49-F238E27FC236}">
                <a16:creationId xmlns:a16="http://schemas.microsoft.com/office/drawing/2014/main" id="{5CF36CF5-3D26-4262-1143-F1AA8BA52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5"/>
          <a:stretch/>
        </p:blipFill>
        <p:spPr>
          <a:xfrm>
            <a:off x="721128" y="5144889"/>
            <a:ext cx="2006178" cy="8904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3" name="그림 292">
            <a:extLst>
              <a:ext uri="{FF2B5EF4-FFF2-40B4-BE49-F238E27FC236}">
                <a16:creationId xmlns:a16="http://schemas.microsoft.com/office/drawing/2014/main" id="{259FCEAD-06C3-6975-763D-CE85C7FD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904" y="5461427"/>
            <a:ext cx="1563525" cy="8718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94" name="AutoShape 201">
            <a:extLst>
              <a:ext uri="{FF2B5EF4-FFF2-40B4-BE49-F238E27FC236}">
                <a16:creationId xmlns:a16="http://schemas.microsoft.com/office/drawing/2014/main" id="{3F26CA21-E42D-9B3A-F510-5AE859ACF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49" y="6138442"/>
            <a:ext cx="1639135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학습 성과 보상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서비스 활성화</a:t>
            </a:r>
          </a:p>
        </p:txBody>
      </p:sp>
      <p:pic>
        <p:nvPicPr>
          <p:cNvPr id="295" name="그림 294">
            <a:extLst>
              <a:ext uri="{FF2B5EF4-FFF2-40B4-BE49-F238E27FC236}">
                <a16:creationId xmlns:a16="http://schemas.microsoft.com/office/drawing/2014/main" id="{49D76EFD-ED64-6335-5F91-42A3303B22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974"/>
          <a:stretch/>
        </p:blipFill>
        <p:spPr>
          <a:xfrm>
            <a:off x="3936270" y="5147939"/>
            <a:ext cx="2305590" cy="6932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6" name="그림 295">
            <a:extLst>
              <a:ext uri="{FF2B5EF4-FFF2-40B4-BE49-F238E27FC236}">
                <a16:creationId xmlns:a16="http://schemas.microsoft.com/office/drawing/2014/main" id="{B0D70832-08D0-CCCD-31D5-C20E9792C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438" y="5452544"/>
            <a:ext cx="1758441" cy="9219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97" name="AutoShape 201">
            <a:extLst>
              <a:ext uri="{FF2B5EF4-FFF2-40B4-BE49-F238E27FC236}">
                <a16:creationId xmlns:a16="http://schemas.microsoft.com/office/drawing/2014/main" id="{277173CC-D197-F389-2711-37A48943A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688" y="6138442"/>
            <a:ext cx="2162592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기관 별 교육 관리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담당자 전용 대시보드</a:t>
            </a:r>
          </a:p>
        </p:txBody>
      </p:sp>
      <p:pic>
        <p:nvPicPr>
          <p:cNvPr id="304" name="그림 303">
            <a:extLst>
              <a:ext uri="{FF2B5EF4-FFF2-40B4-BE49-F238E27FC236}">
                <a16:creationId xmlns:a16="http://schemas.microsoft.com/office/drawing/2014/main" id="{7957FE1A-22DC-1896-7FA8-AEEBF8C68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7779" y="5201384"/>
            <a:ext cx="2294656" cy="1149059"/>
          </a:xfrm>
          <a:prstGeom prst="rect">
            <a:avLst/>
          </a:prstGeom>
        </p:spPr>
      </p:pic>
      <p:sp>
        <p:nvSpPr>
          <p:cNvPr id="305" name="AutoShape 201">
            <a:extLst>
              <a:ext uri="{FF2B5EF4-FFF2-40B4-BE49-F238E27FC236}">
                <a16:creationId xmlns:a16="http://schemas.microsoft.com/office/drawing/2014/main" id="{8049B838-11B5-ABCB-D808-116D368E3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5038" y="6087164"/>
            <a:ext cx="1960883" cy="258276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주제 별 커뮤니티 개설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자유로운 토론</a:t>
            </a:r>
          </a:p>
        </p:txBody>
      </p:sp>
      <p:pic>
        <p:nvPicPr>
          <p:cNvPr id="306" name="그림 305">
            <a:extLst>
              <a:ext uri="{FF2B5EF4-FFF2-40B4-BE49-F238E27FC236}">
                <a16:creationId xmlns:a16="http://schemas.microsoft.com/office/drawing/2014/main" id="{D23A1940-F2D3-AB84-6B10-CA84BD377CB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66754" y="3573016"/>
            <a:ext cx="1889766" cy="9086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7" name="그림 306">
            <a:extLst>
              <a:ext uri="{FF2B5EF4-FFF2-40B4-BE49-F238E27FC236}">
                <a16:creationId xmlns:a16="http://schemas.microsoft.com/office/drawing/2014/main" id="{B629C716-4CA7-1B7D-6E58-5D34D3906E6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5107" y="3551037"/>
            <a:ext cx="1378546" cy="11802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08" name="AutoShape 201">
            <a:extLst>
              <a:ext uri="{FF2B5EF4-FFF2-40B4-BE49-F238E27FC236}">
                <a16:creationId xmlns:a16="http://schemas.microsoft.com/office/drawing/2014/main" id="{43CF6810-893E-C7DD-541A-AE9AF853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184" y="4551449"/>
            <a:ext cx="1595208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자동 발송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발송 이력 관리</a:t>
            </a:r>
          </a:p>
        </p:txBody>
      </p:sp>
      <p:sp>
        <p:nvSpPr>
          <p:cNvPr id="310" name="AutoShape 201">
            <a:extLst>
              <a:ext uri="{FF2B5EF4-FFF2-40B4-BE49-F238E27FC236}">
                <a16:creationId xmlns:a16="http://schemas.microsoft.com/office/drawing/2014/main" id="{3C6C65C8-187C-F49A-6719-8FCE8A54C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240" y="2861962"/>
            <a:ext cx="1879709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오프라인 시설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장비 예약 및 관리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24EE24C-FA56-2564-C778-38CE940F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4" y="6582544"/>
            <a:ext cx="250390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8</a:t>
            </a:r>
            <a:endParaRPr lang="en-US" dirty="0"/>
          </a:p>
        </p:txBody>
      </p:sp>
      <p:pic>
        <p:nvPicPr>
          <p:cNvPr id="266" name="그림 265">
            <a:extLst>
              <a:ext uri="{FF2B5EF4-FFF2-40B4-BE49-F238E27FC236}">
                <a16:creationId xmlns:a16="http://schemas.microsoft.com/office/drawing/2014/main" id="{FF85D61C-5AE0-8120-976E-D54CB58D6E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5665"/>
          <a:stretch/>
        </p:blipFill>
        <p:spPr>
          <a:xfrm>
            <a:off x="3557618" y="3537409"/>
            <a:ext cx="1874551" cy="11719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7" name="그림 266">
            <a:extLst>
              <a:ext uri="{FF2B5EF4-FFF2-40B4-BE49-F238E27FC236}">
                <a16:creationId xmlns:a16="http://schemas.microsoft.com/office/drawing/2014/main" id="{8413A70C-96DB-CE50-F636-4574B02C3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4860" y="3854452"/>
            <a:ext cx="1495606" cy="8782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9" name="그림 258">
            <a:extLst>
              <a:ext uri="{FF2B5EF4-FFF2-40B4-BE49-F238E27FC236}">
                <a16:creationId xmlns:a16="http://schemas.microsoft.com/office/drawing/2014/main" id="{C5952E0F-5DC9-6346-AE91-CA318FAC6A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752" y="3502180"/>
            <a:ext cx="1335274" cy="1207173"/>
          </a:xfrm>
          <a:prstGeom prst="rect">
            <a:avLst/>
          </a:prstGeom>
        </p:spPr>
      </p:pic>
      <p:sp>
        <p:nvSpPr>
          <p:cNvPr id="260" name="AutoShape 117">
            <a:extLst>
              <a:ext uri="{FF2B5EF4-FFF2-40B4-BE49-F238E27FC236}">
                <a16:creationId xmlns:a16="http://schemas.microsoft.com/office/drawing/2014/main" id="{A2A2549B-E5C1-0B91-C2D0-0911A4297E82}"/>
              </a:ext>
            </a:extLst>
          </p:cNvPr>
          <p:cNvSpPr>
            <a:spLocks/>
          </p:cNvSpPr>
          <p:nvPr/>
        </p:nvSpPr>
        <p:spPr bwMode="auto">
          <a:xfrm rot="531926" flipV="1">
            <a:off x="1899659" y="4008892"/>
            <a:ext cx="366471" cy="386556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261" name="그림 260">
            <a:extLst>
              <a:ext uri="{FF2B5EF4-FFF2-40B4-BE49-F238E27FC236}">
                <a16:creationId xmlns:a16="http://schemas.microsoft.com/office/drawing/2014/main" id="{2EC2C3D8-557F-864E-DEAC-BD57558186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5693" y="3460489"/>
            <a:ext cx="1001656" cy="1304683"/>
          </a:xfrm>
          <a:prstGeom prst="rect">
            <a:avLst/>
          </a:prstGeom>
        </p:spPr>
      </p:pic>
      <p:sp>
        <p:nvSpPr>
          <p:cNvPr id="262" name="AutoShape 117">
            <a:extLst>
              <a:ext uri="{FF2B5EF4-FFF2-40B4-BE49-F238E27FC236}">
                <a16:creationId xmlns:a16="http://schemas.microsoft.com/office/drawing/2014/main" id="{ABA8F302-3188-1017-0947-365E4B767396}"/>
              </a:ext>
            </a:extLst>
          </p:cNvPr>
          <p:cNvSpPr>
            <a:spLocks/>
          </p:cNvSpPr>
          <p:nvPr/>
        </p:nvSpPr>
        <p:spPr bwMode="auto">
          <a:xfrm rot="1041130" flipV="1">
            <a:off x="4317023" y="4174523"/>
            <a:ext cx="366471" cy="386556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sp>
        <p:nvSpPr>
          <p:cNvPr id="309" name="AutoShape 201">
            <a:extLst>
              <a:ext uri="{FF2B5EF4-FFF2-40B4-BE49-F238E27FC236}">
                <a16:creationId xmlns:a16="http://schemas.microsoft.com/office/drawing/2014/main" id="{06D733F7-EFDE-2FEF-AC20-3E4B0DB42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050" y="4551449"/>
            <a:ext cx="2258426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별 수강 신청서 설정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자유로운 폼 구성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DE21ADD-35B5-AE15-C4DB-FD5DD62749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0156" y="1777111"/>
            <a:ext cx="2280396" cy="90496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33DAFB9-367F-F42F-B53E-0813511338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4881" y="2268165"/>
            <a:ext cx="1182273" cy="80501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4" name="AutoShape 117">
            <a:extLst>
              <a:ext uri="{FF2B5EF4-FFF2-40B4-BE49-F238E27FC236}">
                <a16:creationId xmlns:a16="http://schemas.microsoft.com/office/drawing/2014/main" id="{FC7B90E6-2371-122E-E143-CB4E10353D0E}"/>
              </a:ext>
            </a:extLst>
          </p:cNvPr>
          <p:cNvSpPr>
            <a:spLocks/>
          </p:cNvSpPr>
          <p:nvPr/>
        </p:nvSpPr>
        <p:spPr bwMode="auto">
          <a:xfrm rot="6395313" flipV="1">
            <a:off x="2393369" y="2115929"/>
            <a:ext cx="307571" cy="324428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sp>
        <p:nvSpPr>
          <p:cNvPr id="15" name="AutoShape 201">
            <a:extLst>
              <a:ext uri="{FF2B5EF4-FFF2-40B4-BE49-F238E27FC236}">
                <a16:creationId xmlns:a16="http://schemas.microsoft.com/office/drawing/2014/main" id="{D8B0BA96-855B-C757-3A6E-EE4BF0081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576" y="2861962"/>
            <a:ext cx="2090051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순차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•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비순차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학습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최소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•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인정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진도율</a:t>
            </a:r>
            <a:endParaRPr lang="ko-KR" altLang="en-US" sz="10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2F57DA7E-3451-D6F5-7B56-92976AADE94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4845" t="11925"/>
          <a:stretch>
            <a:fillRect/>
          </a:stretch>
        </p:blipFill>
        <p:spPr>
          <a:xfrm>
            <a:off x="3555835" y="1842933"/>
            <a:ext cx="2667296" cy="115988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8" name="AutoShape 201">
            <a:extLst>
              <a:ext uri="{FF2B5EF4-FFF2-40B4-BE49-F238E27FC236}">
                <a16:creationId xmlns:a16="http://schemas.microsoft.com/office/drawing/2014/main" id="{133AB406-C1E7-0332-3660-C1D56D1A6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798" y="2819977"/>
            <a:ext cx="1485677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유형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차시별 설정</a:t>
            </a:r>
          </a:p>
        </p:txBody>
      </p:sp>
      <p:sp>
        <p:nvSpPr>
          <p:cNvPr id="3" name="AutoShape 201">
            <a:extLst>
              <a:ext uri="{FF2B5EF4-FFF2-40B4-BE49-F238E27FC236}">
                <a16:creationId xmlns:a16="http://schemas.microsoft.com/office/drawing/2014/main" id="{0AF508BB-06C7-A83B-07EE-A28256649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90" y="4551449"/>
            <a:ext cx="1651289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수료증 템플릿 구성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과정별 선택 </a:t>
            </a:r>
          </a:p>
        </p:txBody>
      </p:sp>
    </p:spTree>
    <p:extLst>
      <p:ext uri="{BB962C8B-B14F-4D97-AF65-F5344CB8AC3E}">
        <p14:creationId xmlns:p14="http://schemas.microsoft.com/office/powerpoint/2010/main" val="3425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F92BD-A9B9-283C-EF87-9F5F54FEB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F1AF2D4-5E36-9727-A8F0-70F28B8F5F72}"/>
              </a:ext>
            </a:extLst>
          </p:cNvPr>
          <p:cNvSpPr txBox="1">
            <a:spLocks/>
          </p:cNvSpPr>
          <p:nvPr/>
        </p:nvSpPr>
        <p:spPr>
          <a:xfrm>
            <a:off x="3196166" y="1047928"/>
            <a:ext cx="351378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“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압도적 가성비의 전문 솔루션 내장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”</a:t>
            </a:r>
            <a:endParaRPr lang="ko-KR" altLang="en-US" sz="2000" spc="-100" dirty="0">
              <a:ln>
                <a:solidFill>
                  <a:schemeClr val="accent3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55" name="그룹 254">
            <a:extLst>
              <a:ext uri="{FF2B5EF4-FFF2-40B4-BE49-F238E27FC236}">
                <a16:creationId xmlns:a16="http://schemas.microsoft.com/office/drawing/2014/main" id="{3CCEE6F0-AB92-851D-2DA5-8F1319D649D7}"/>
              </a:ext>
            </a:extLst>
          </p:cNvPr>
          <p:cNvGrpSpPr/>
          <p:nvPr/>
        </p:nvGrpSpPr>
        <p:grpSpPr>
          <a:xfrm>
            <a:off x="583123" y="1472897"/>
            <a:ext cx="2823269" cy="1644869"/>
            <a:chOff x="855187" y="6448935"/>
            <a:chExt cx="2016311" cy="1309941"/>
          </a:xfrm>
        </p:grpSpPr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66B1BC0E-22F6-AF93-653C-D8A28D1FE6A7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통합 검색엔진</a:t>
              </a: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8A963495-ED1D-9F0D-7439-D97CFE12D76A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65" name="그룹 264">
            <a:extLst>
              <a:ext uri="{FF2B5EF4-FFF2-40B4-BE49-F238E27FC236}">
                <a16:creationId xmlns:a16="http://schemas.microsoft.com/office/drawing/2014/main" id="{8DF52B68-4F72-0BD0-19A5-78CBF68A850E}"/>
              </a:ext>
            </a:extLst>
          </p:cNvPr>
          <p:cNvGrpSpPr/>
          <p:nvPr/>
        </p:nvGrpSpPr>
        <p:grpSpPr>
          <a:xfrm>
            <a:off x="3479313" y="1472897"/>
            <a:ext cx="2823269" cy="1644869"/>
            <a:chOff x="855187" y="6448935"/>
            <a:chExt cx="2016311" cy="1309941"/>
          </a:xfrm>
        </p:grpSpPr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E9334B2B-9718-DBC6-5BBE-455EAB987B06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문서 리포팅 </a:t>
              </a:r>
              <a: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•</a:t>
              </a: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 보안</a:t>
              </a: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C21376F3-E6AB-06BC-F4EF-991A9C092CEC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68460E36-EF35-22B9-8E29-2E5C5C47A8EA}"/>
              </a:ext>
            </a:extLst>
          </p:cNvPr>
          <p:cNvGrpSpPr/>
          <p:nvPr/>
        </p:nvGrpSpPr>
        <p:grpSpPr>
          <a:xfrm>
            <a:off x="6372575" y="1472897"/>
            <a:ext cx="2823269" cy="1644869"/>
            <a:chOff x="855187" y="6448935"/>
            <a:chExt cx="2016311" cy="1309941"/>
          </a:xfrm>
        </p:grpSpPr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FF945E0D-C055-2E44-4981-A2C91F007EE5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사이트 분석</a:t>
              </a:r>
            </a:p>
          </p:txBody>
        </p:sp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DA960C6B-C71A-AA19-FDA0-ADD3237F56DE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8FBA9FF4-47C2-08AE-E525-C8464E8F5509}"/>
              </a:ext>
            </a:extLst>
          </p:cNvPr>
          <p:cNvGrpSpPr/>
          <p:nvPr/>
        </p:nvGrpSpPr>
        <p:grpSpPr>
          <a:xfrm>
            <a:off x="595852" y="3166076"/>
            <a:ext cx="8597064" cy="1566252"/>
            <a:chOff x="523663" y="1568966"/>
            <a:chExt cx="8675130" cy="1735164"/>
          </a:xfrm>
        </p:grpSpPr>
        <p:grpSp>
          <p:nvGrpSpPr>
            <p:cNvPr id="273" name="그룹 272">
              <a:extLst>
                <a:ext uri="{FF2B5EF4-FFF2-40B4-BE49-F238E27FC236}">
                  <a16:creationId xmlns:a16="http://schemas.microsoft.com/office/drawing/2014/main" id="{0C4A9D64-7B18-0CE1-279B-394167126CDB}"/>
                </a:ext>
              </a:extLst>
            </p:cNvPr>
            <p:cNvGrpSpPr/>
            <p:nvPr/>
          </p:nvGrpSpPr>
          <p:grpSpPr>
            <a:xfrm>
              <a:off x="523663" y="1568966"/>
              <a:ext cx="2843727" cy="1735162"/>
              <a:chOff x="855187" y="6448935"/>
              <a:chExt cx="2016311" cy="1309941"/>
            </a:xfrm>
          </p:grpSpPr>
          <p:sp>
            <p:nvSpPr>
              <p:cNvPr id="280" name="직사각형 279">
                <a:extLst>
                  <a:ext uri="{FF2B5EF4-FFF2-40B4-BE49-F238E27FC236}">
                    <a16:creationId xmlns:a16="http://schemas.microsoft.com/office/drawing/2014/main" id="{02F48FD1-AEF2-6FFE-905E-E3FE91355126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QR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 출결 </a:t>
                </a:r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•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 출석부</a:t>
                </a:r>
              </a:p>
            </p:txBody>
          </p:sp>
          <p:sp>
            <p:nvSpPr>
              <p:cNvPr id="281" name="직사각형 280">
                <a:extLst>
                  <a:ext uri="{FF2B5EF4-FFF2-40B4-BE49-F238E27FC236}">
                    <a16:creationId xmlns:a16="http://schemas.microsoft.com/office/drawing/2014/main" id="{7C07158E-942D-11C3-FA86-0E79E8BF55A6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74" name="그룹 273">
              <a:extLst>
                <a:ext uri="{FF2B5EF4-FFF2-40B4-BE49-F238E27FC236}">
                  <a16:creationId xmlns:a16="http://schemas.microsoft.com/office/drawing/2014/main" id="{F62DACCC-9AD4-4685-B60C-2508BC0C0E1E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278" name="직사각형 277">
                <a:extLst>
                  <a:ext uri="{FF2B5EF4-FFF2-40B4-BE49-F238E27FC236}">
                    <a16:creationId xmlns:a16="http://schemas.microsoft.com/office/drawing/2014/main" id="{B2FC3C23-D40E-09B5-A487-062DCE751938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CBT 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부정행위 방지</a:t>
                </a:r>
              </a:p>
            </p:txBody>
          </p:sp>
          <p:sp>
            <p:nvSpPr>
              <p:cNvPr id="279" name="직사각형 278">
                <a:extLst>
                  <a:ext uri="{FF2B5EF4-FFF2-40B4-BE49-F238E27FC236}">
                    <a16:creationId xmlns:a16="http://schemas.microsoft.com/office/drawing/2014/main" id="{97A42A59-7438-0975-AB56-C2AB8F2A292E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75" name="그룹 274">
              <a:extLst>
                <a:ext uri="{FF2B5EF4-FFF2-40B4-BE49-F238E27FC236}">
                  <a16:creationId xmlns:a16="http://schemas.microsoft.com/office/drawing/2014/main" id="{6D032856-4597-B78E-0152-86982EB51C99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276" name="직사각형 275">
                <a:extLst>
                  <a:ext uri="{FF2B5EF4-FFF2-40B4-BE49-F238E27FC236}">
                    <a16:creationId xmlns:a16="http://schemas.microsoft.com/office/drawing/2014/main" id="{39CF1D80-D53E-C831-DA5B-1EB771095480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대량접속 제어 관리</a:t>
                </a:r>
              </a:p>
            </p:txBody>
          </p:sp>
          <p:sp>
            <p:nvSpPr>
              <p:cNvPr id="277" name="직사각형 276">
                <a:extLst>
                  <a:ext uri="{FF2B5EF4-FFF2-40B4-BE49-F238E27FC236}">
                    <a16:creationId xmlns:a16="http://schemas.microsoft.com/office/drawing/2014/main" id="{DFEBEE2E-101F-513F-742C-18B37DA7B6F2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grpSp>
        <p:nvGrpSpPr>
          <p:cNvPr id="282" name="그룹 281">
            <a:extLst>
              <a:ext uri="{FF2B5EF4-FFF2-40B4-BE49-F238E27FC236}">
                <a16:creationId xmlns:a16="http://schemas.microsoft.com/office/drawing/2014/main" id="{CD4400D1-BA67-5CC1-DA2C-95BF30145CC4}"/>
              </a:ext>
            </a:extLst>
          </p:cNvPr>
          <p:cNvGrpSpPr/>
          <p:nvPr/>
        </p:nvGrpSpPr>
        <p:grpSpPr>
          <a:xfrm>
            <a:off x="598412" y="4822547"/>
            <a:ext cx="8591581" cy="1565254"/>
            <a:chOff x="523663" y="1568966"/>
            <a:chExt cx="8675130" cy="1735166"/>
          </a:xfrm>
        </p:grpSpPr>
        <p:grpSp>
          <p:nvGrpSpPr>
            <p:cNvPr id="283" name="그룹 282">
              <a:extLst>
                <a:ext uri="{FF2B5EF4-FFF2-40B4-BE49-F238E27FC236}">
                  <a16:creationId xmlns:a16="http://schemas.microsoft.com/office/drawing/2014/main" id="{F247E11C-7B60-CF68-5984-A62A180EFA0E}"/>
                </a:ext>
              </a:extLst>
            </p:cNvPr>
            <p:cNvGrpSpPr/>
            <p:nvPr/>
          </p:nvGrpSpPr>
          <p:grpSpPr>
            <a:xfrm>
              <a:off x="523663" y="1568968"/>
              <a:ext cx="2843727" cy="1735164"/>
              <a:chOff x="855187" y="6448934"/>
              <a:chExt cx="2016311" cy="1309942"/>
            </a:xfrm>
          </p:grpSpPr>
          <p:sp>
            <p:nvSpPr>
              <p:cNvPr id="290" name="직사각형 289">
                <a:extLst>
                  <a:ext uri="{FF2B5EF4-FFF2-40B4-BE49-F238E27FC236}">
                    <a16:creationId xmlns:a16="http://schemas.microsoft.com/office/drawing/2014/main" id="{EEA269A7-6B68-0540-3479-C0874F529FF2}"/>
                  </a:ext>
                </a:extLst>
              </p:cNvPr>
              <p:cNvSpPr/>
              <p:nvPr/>
            </p:nvSpPr>
            <p:spPr>
              <a:xfrm>
                <a:off x="855187" y="6448934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미디어 스트리밍</a:t>
                </a:r>
              </a:p>
            </p:txBody>
          </p:sp>
          <p:sp>
            <p:nvSpPr>
              <p:cNvPr id="291" name="직사각형 290">
                <a:extLst>
                  <a:ext uri="{FF2B5EF4-FFF2-40B4-BE49-F238E27FC236}">
                    <a16:creationId xmlns:a16="http://schemas.microsoft.com/office/drawing/2014/main" id="{E2F75DAB-8135-AFAD-A958-1B4A4A46BF0C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84" name="그룹 283">
              <a:extLst>
                <a:ext uri="{FF2B5EF4-FFF2-40B4-BE49-F238E27FC236}">
                  <a16:creationId xmlns:a16="http://schemas.microsoft.com/office/drawing/2014/main" id="{E5F0BB1B-4788-5FB9-3405-C714D8FBE0DF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288" name="직사각형 287">
                <a:extLst>
                  <a:ext uri="{FF2B5EF4-FFF2-40B4-BE49-F238E27FC236}">
                    <a16:creationId xmlns:a16="http://schemas.microsoft.com/office/drawing/2014/main" id="{205C7D97-DCFA-4B95-B0FA-E9C6043BAAC7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마이크로러닝</a:t>
                </a:r>
                <a:endPara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endParaRPr>
              </a:p>
            </p:txBody>
          </p:sp>
          <p:sp>
            <p:nvSpPr>
              <p:cNvPr id="289" name="직사각형 288">
                <a:extLst>
                  <a:ext uri="{FF2B5EF4-FFF2-40B4-BE49-F238E27FC236}">
                    <a16:creationId xmlns:a16="http://schemas.microsoft.com/office/drawing/2014/main" id="{18ED80C8-6692-DE56-6DCF-5B42E41DD538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85" name="그룹 284">
              <a:extLst>
                <a:ext uri="{FF2B5EF4-FFF2-40B4-BE49-F238E27FC236}">
                  <a16:creationId xmlns:a16="http://schemas.microsoft.com/office/drawing/2014/main" id="{B843E443-DDD7-C839-F51F-D6EE3D600FAD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286" name="직사각형 285">
                <a:extLst>
                  <a:ext uri="{FF2B5EF4-FFF2-40B4-BE49-F238E27FC236}">
                    <a16:creationId xmlns:a16="http://schemas.microsoft.com/office/drawing/2014/main" id="{6781334C-F2E1-F5F8-1EAF-637367CCE5E7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개인정보 관리</a:t>
                </a:r>
              </a:p>
            </p:txBody>
          </p:sp>
          <p:sp>
            <p:nvSpPr>
              <p:cNvPr id="287" name="직사각형 286">
                <a:extLst>
                  <a:ext uri="{FF2B5EF4-FFF2-40B4-BE49-F238E27FC236}">
                    <a16:creationId xmlns:a16="http://schemas.microsoft.com/office/drawing/2014/main" id="{E8B12EDB-40AF-A058-C5BB-7B3B1D7223EA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8EDA727-4675-1471-CED9-5C301572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4" y="6582544"/>
            <a:ext cx="250390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9</a:t>
            </a:r>
            <a:endParaRPr 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0DBD0B5-E5E1-6F21-E9D7-08BFADB1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32" y="1783704"/>
            <a:ext cx="2224671" cy="118584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CEF5372-C485-A017-5297-1DFDB9815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24" y="2270221"/>
            <a:ext cx="1755577" cy="77343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8" name="모서리가 둥근 직사각형 29">
            <a:extLst>
              <a:ext uri="{FF2B5EF4-FFF2-40B4-BE49-F238E27FC236}">
                <a16:creationId xmlns:a16="http://schemas.microsoft.com/office/drawing/2014/main" id="{2A62CE21-E0D0-162B-607D-4F34211A8860}"/>
              </a:ext>
            </a:extLst>
          </p:cNvPr>
          <p:cNvSpPr/>
          <p:nvPr/>
        </p:nvSpPr>
        <p:spPr>
          <a:xfrm>
            <a:off x="1294884" y="1802661"/>
            <a:ext cx="1080120" cy="412408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solidFill>
                <a:srgbClr val="FF0000"/>
              </a:solidFill>
            </a:endParaRPr>
          </a:p>
        </p:txBody>
      </p:sp>
      <p:sp>
        <p:nvSpPr>
          <p:cNvPr id="9" name="모서리가 둥근 직사각형 29">
            <a:extLst>
              <a:ext uri="{FF2B5EF4-FFF2-40B4-BE49-F238E27FC236}">
                <a16:creationId xmlns:a16="http://schemas.microsoft.com/office/drawing/2014/main" id="{21229683-FE39-6618-7575-82557E1B7E0F}"/>
              </a:ext>
            </a:extLst>
          </p:cNvPr>
          <p:cNvSpPr/>
          <p:nvPr/>
        </p:nvSpPr>
        <p:spPr>
          <a:xfrm>
            <a:off x="1568624" y="2387135"/>
            <a:ext cx="1728192" cy="327309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solidFill>
                <a:srgbClr val="FF0000"/>
              </a:solidFill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851835B-45AC-D65F-B983-25DC5DC0A779}"/>
              </a:ext>
            </a:extLst>
          </p:cNvPr>
          <p:cNvGrpSpPr/>
          <p:nvPr/>
        </p:nvGrpSpPr>
        <p:grpSpPr>
          <a:xfrm>
            <a:off x="4187108" y="1755915"/>
            <a:ext cx="2045604" cy="1163695"/>
            <a:chOff x="583182" y="1412776"/>
            <a:chExt cx="4011469" cy="2235408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490F5F8-B62F-65F8-4A56-F529302D3961}"/>
                </a:ext>
              </a:extLst>
            </p:cNvPr>
            <p:cNvGrpSpPr/>
            <p:nvPr/>
          </p:nvGrpSpPr>
          <p:grpSpPr>
            <a:xfrm>
              <a:off x="583182" y="1412776"/>
              <a:ext cx="4011469" cy="2235408"/>
              <a:chOff x="563437" y="1144034"/>
              <a:chExt cx="3867525" cy="2155194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89B243FE-EA41-F25A-68B5-B2D300439B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3271"/>
              <a:stretch/>
            </p:blipFill>
            <p:spPr>
              <a:xfrm>
                <a:off x="563437" y="1144034"/>
                <a:ext cx="3867525" cy="1276854"/>
              </a:xfrm>
              <a:prstGeom prst="rect">
                <a:avLst/>
              </a:prstGeom>
            </p:spPr>
          </p:pic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01D82A2B-802C-7402-83AE-357C2AADF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0497" b="4211"/>
              <a:stretch/>
            </p:blipFill>
            <p:spPr>
              <a:xfrm>
                <a:off x="563437" y="2334894"/>
                <a:ext cx="3867525" cy="964334"/>
              </a:xfrm>
              <a:prstGeom prst="rect">
                <a:avLst/>
              </a:prstGeom>
            </p:spPr>
          </p:pic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A16F3ABB-69C4-1589-F337-8BD6F890271A}"/>
                </a:ext>
              </a:extLst>
            </p:cNvPr>
            <p:cNvSpPr/>
            <p:nvPr/>
          </p:nvSpPr>
          <p:spPr bwMode="auto">
            <a:xfrm>
              <a:off x="1848503" y="3275188"/>
              <a:ext cx="2504182" cy="319291"/>
            </a:xfrm>
            <a:prstGeom prst="rect">
              <a:avLst/>
            </a:prstGeom>
            <a:noFill/>
            <a:ln w="22225" algn="ctr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kumimoji="0"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 Bold" panose="00000800000000000000" pitchFamily="2" charset="-127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74448FA8-36CE-98AB-C796-27E44CD1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6"/>
          <a:stretch/>
        </p:blipFill>
        <p:spPr bwMode="auto">
          <a:xfrm>
            <a:off x="3534120" y="2270220"/>
            <a:ext cx="1088669" cy="7583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17">
            <a:extLst>
              <a:ext uri="{FF2B5EF4-FFF2-40B4-BE49-F238E27FC236}">
                <a16:creationId xmlns:a16="http://schemas.microsoft.com/office/drawing/2014/main" id="{66DAEBD6-CD88-D62C-C7B0-BA90805DF435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4576187" y="2378583"/>
            <a:ext cx="366471" cy="386556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2FD3E712-D84B-C8D7-84F7-9F66CC910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20" y="1769843"/>
            <a:ext cx="2290970" cy="1305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AutoShape 201">
            <a:extLst>
              <a:ext uri="{FF2B5EF4-FFF2-40B4-BE49-F238E27FC236}">
                <a16:creationId xmlns:a16="http://schemas.microsoft.com/office/drawing/2014/main" id="{6E810DF8-2CF2-C090-260C-B9A644D6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320" y="2836659"/>
            <a:ext cx="128139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접속 통계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로그 분석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3A17AA8-4C38-692E-2B34-3FC941FDDAD2}"/>
              </a:ext>
            </a:extLst>
          </p:cNvPr>
          <p:cNvGrpSpPr/>
          <p:nvPr/>
        </p:nvGrpSpPr>
        <p:grpSpPr>
          <a:xfrm>
            <a:off x="4187108" y="3460201"/>
            <a:ext cx="2011450" cy="1198369"/>
            <a:chOff x="5018721" y="1488847"/>
            <a:chExt cx="4353847" cy="2593908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4F0A1C01-D259-7B41-1B53-BBB668D9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3750" y="1704912"/>
              <a:ext cx="4348818" cy="2377843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14891A2D-9DD3-0843-8A0C-9DC1CC699806}"/>
                </a:ext>
              </a:extLst>
            </p:cNvPr>
            <p:cNvSpPr/>
            <p:nvPr/>
          </p:nvSpPr>
          <p:spPr>
            <a:xfrm>
              <a:off x="5018721" y="1488847"/>
              <a:ext cx="4348818" cy="216065"/>
            </a:xfrm>
            <a:prstGeom prst="rect">
              <a:avLst/>
            </a:prstGeom>
            <a:solidFill>
              <a:srgbClr val="1E1E1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900" b="1" dirty="0">
                  <a:solidFill>
                    <a:schemeClr val="bg1"/>
                  </a:solidFill>
                </a:rPr>
                <a:t>LX2 CBT</a:t>
              </a:r>
              <a:endParaRPr kumimoji="1" lang="ko-KR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3269C98D-16AF-DA31-B934-C071B4C583E9}"/>
              </a:ext>
            </a:extLst>
          </p:cNvPr>
          <p:cNvGrpSpPr/>
          <p:nvPr/>
        </p:nvGrpSpPr>
        <p:grpSpPr>
          <a:xfrm>
            <a:off x="3501455" y="4000604"/>
            <a:ext cx="1009928" cy="692820"/>
            <a:chOff x="5305374" y="1532711"/>
            <a:chExt cx="2605642" cy="1787496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F9A007BF-40FC-E22B-9EBA-7DF9CA7BDCC9}"/>
                </a:ext>
              </a:extLst>
            </p:cNvPr>
            <p:cNvGrpSpPr/>
            <p:nvPr/>
          </p:nvGrpSpPr>
          <p:grpSpPr>
            <a:xfrm>
              <a:off x="5305374" y="1532711"/>
              <a:ext cx="2605642" cy="1787496"/>
              <a:chOff x="935671" y="1523266"/>
              <a:chExt cx="4388346" cy="3010447"/>
            </a:xfrm>
          </p:grpSpPr>
          <p:pic>
            <p:nvPicPr>
              <p:cNvPr id="29" name="그림 28" descr="텍스트, 소프트웨어, 웹 페이지, 웹사이트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DC742C6B-A2FA-912D-40A9-4FEC72826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8" t="4402" r="10071"/>
              <a:stretch/>
            </p:blipFill>
            <p:spPr>
              <a:xfrm>
                <a:off x="935671" y="1523266"/>
                <a:ext cx="4388346" cy="3010447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40B7F377-1E6C-3B32-96AB-57E62CD185D6}"/>
                  </a:ext>
                </a:extLst>
              </p:cNvPr>
              <p:cNvSpPr/>
              <p:nvPr/>
            </p:nvSpPr>
            <p:spPr>
              <a:xfrm>
                <a:off x="935671" y="1523266"/>
                <a:ext cx="4388345" cy="249549"/>
              </a:xfrm>
              <a:prstGeom prst="rect">
                <a:avLst/>
              </a:prstGeom>
              <a:solidFill>
                <a:srgbClr val="1E1E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R" sz="500" b="1" dirty="0">
                    <a:solidFill>
                      <a:schemeClr val="bg1"/>
                    </a:solidFill>
                  </a:rPr>
                  <a:t>LX2 CBT</a:t>
                </a:r>
                <a:endParaRPr kumimoji="1" lang="ko-KR" altLang="en-US" sz="5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3ADEF0FA-C7FE-338A-4D95-CB43C61C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6328" y="2055202"/>
              <a:ext cx="288032" cy="130301"/>
            </a:xfrm>
            <a:prstGeom prst="rect">
              <a:avLst/>
            </a:prstGeom>
          </p:spPr>
        </p:pic>
      </p:grpSp>
      <p:sp>
        <p:nvSpPr>
          <p:cNvPr id="31" name="AutoShape 117">
            <a:extLst>
              <a:ext uri="{FF2B5EF4-FFF2-40B4-BE49-F238E27FC236}">
                <a16:creationId xmlns:a16="http://schemas.microsoft.com/office/drawing/2014/main" id="{5A1F9919-8AA9-14A6-643C-0CCA4308E141}"/>
              </a:ext>
            </a:extLst>
          </p:cNvPr>
          <p:cNvSpPr>
            <a:spLocks/>
          </p:cNvSpPr>
          <p:nvPr/>
        </p:nvSpPr>
        <p:spPr bwMode="auto">
          <a:xfrm rot="10570990" flipH="1" flipV="1">
            <a:off x="3994412" y="3707434"/>
            <a:ext cx="288438" cy="294374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1B1DAAF-AD7A-AF6A-8352-AC4E9B96C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828" y="3461808"/>
            <a:ext cx="2442840" cy="111932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1D14D462-C6CF-E222-3570-17E02DD65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47" y="3681998"/>
            <a:ext cx="1005956" cy="96120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7" name="AutoShape 201">
            <a:extLst>
              <a:ext uri="{FF2B5EF4-FFF2-40B4-BE49-F238E27FC236}">
                <a16:creationId xmlns:a16="http://schemas.microsoft.com/office/drawing/2014/main" id="{6DFC7875-BE93-4D69-F13B-0D731FC7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528" y="4506237"/>
            <a:ext cx="2074475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설치형 프로그램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타 프로그램 실행 방지</a:t>
            </a:r>
          </a:p>
        </p:txBody>
      </p:sp>
      <p:sp>
        <p:nvSpPr>
          <p:cNvPr id="38" name="AutoShape 201">
            <a:extLst>
              <a:ext uri="{FF2B5EF4-FFF2-40B4-BE49-F238E27FC236}">
                <a16:creationId xmlns:a16="http://schemas.microsoft.com/office/drawing/2014/main" id="{1098E2AF-F074-B7E5-4A97-DBA42BB60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367" y="4506237"/>
            <a:ext cx="1431544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QR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출석확인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출석부 출력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BB5F0D19-D00E-2CFB-355C-49BB9A2BE9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6469" y="5125402"/>
            <a:ext cx="1560547" cy="77500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90222AEC-660F-FF08-212B-85CC8652A4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3894" y="5362601"/>
            <a:ext cx="1898818" cy="94271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0" name="AutoShape 117">
            <a:extLst>
              <a:ext uri="{FF2B5EF4-FFF2-40B4-BE49-F238E27FC236}">
                <a16:creationId xmlns:a16="http://schemas.microsoft.com/office/drawing/2014/main" id="{0B71DE99-D440-FF5E-C9B0-2D9F3A9DA715}"/>
              </a:ext>
            </a:extLst>
          </p:cNvPr>
          <p:cNvSpPr>
            <a:spLocks/>
          </p:cNvSpPr>
          <p:nvPr/>
        </p:nvSpPr>
        <p:spPr bwMode="auto">
          <a:xfrm rot="20715190" flipV="1">
            <a:off x="3865067" y="5817039"/>
            <a:ext cx="351627" cy="361461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96E4FB03-D4D7-B107-AF94-00BA7BEA453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304" r="25157" b="40265"/>
          <a:stretch/>
        </p:blipFill>
        <p:spPr>
          <a:xfrm>
            <a:off x="6490293" y="5138859"/>
            <a:ext cx="2585437" cy="1181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4" name="사각형: 둥근 모서리 63">
            <a:extLst>
              <a:ext uri="{FF2B5EF4-FFF2-40B4-BE49-F238E27FC236}">
                <a16:creationId xmlns:a16="http://schemas.microsoft.com/office/drawing/2014/main" id="{812BFCA6-FE8F-E781-34C7-21F7FE4E55B6}"/>
              </a:ext>
            </a:extLst>
          </p:cNvPr>
          <p:cNvSpPr/>
          <p:nvPr/>
        </p:nvSpPr>
        <p:spPr>
          <a:xfrm>
            <a:off x="6494848" y="5424433"/>
            <a:ext cx="258632" cy="906249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5" name="사각형: 둥근 모서리 63">
            <a:extLst>
              <a:ext uri="{FF2B5EF4-FFF2-40B4-BE49-F238E27FC236}">
                <a16:creationId xmlns:a16="http://schemas.microsoft.com/office/drawing/2014/main" id="{AE1E0AC9-2414-283D-3C4B-69EA6767C2C8}"/>
              </a:ext>
            </a:extLst>
          </p:cNvPr>
          <p:cNvSpPr/>
          <p:nvPr/>
        </p:nvSpPr>
        <p:spPr>
          <a:xfrm>
            <a:off x="6983287" y="5424433"/>
            <a:ext cx="258632" cy="906249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6" name="사각형: 둥근 모서리 63">
            <a:extLst>
              <a:ext uri="{FF2B5EF4-FFF2-40B4-BE49-F238E27FC236}">
                <a16:creationId xmlns:a16="http://schemas.microsoft.com/office/drawing/2014/main" id="{780C0999-17BF-4D77-D14D-26A2E8C1FDF5}"/>
              </a:ext>
            </a:extLst>
          </p:cNvPr>
          <p:cNvSpPr/>
          <p:nvPr/>
        </p:nvSpPr>
        <p:spPr>
          <a:xfrm>
            <a:off x="7970808" y="5413850"/>
            <a:ext cx="400248" cy="906249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F76CADF2-A2BA-57F6-76EB-483EDEA21FA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440" t="22333" r="24334" b="32208"/>
          <a:stretch/>
        </p:blipFill>
        <p:spPr>
          <a:xfrm>
            <a:off x="7170020" y="5286883"/>
            <a:ext cx="1293767" cy="82497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8" name="직사각형 57">
            <a:extLst>
              <a:ext uri="{FF2B5EF4-FFF2-40B4-BE49-F238E27FC236}">
                <a16:creationId xmlns:a16="http://schemas.microsoft.com/office/drawing/2014/main" id="{6FE742CA-DC9E-4506-4C7A-EB73904BFFE7}"/>
              </a:ext>
            </a:extLst>
          </p:cNvPr>
          <p:cNvSpPr/>
          <p:nvPr/>
        </p:nvSpPr>
        <p:spPr>
          <a:xfrm>
            <a:off x="6486637" y="5413850"/>
            <a:ext cx="286645" cy="906249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9" name="구부러진 연결선[U] 28">
            <a:extLst>
              <a:ext uri="{FF2B5EF4-FFF2-40B4-BE49-F238E27FC236}">
                <a16:creationId xmlns:a16="http://schemas.microsoft.com/office/drawing/2014/main" id="{A3459A51-9556-BDB0-9D5B-F1CA5139B329}"/>
              </a:ext>
            </a:extLst>
          </p:cNvPr>
          <p:cNvCxnSpPr>
            <a:cxnSpLocks/>
            <a:stCxn id="58" idx="3"/>
            <a:endCxn id="57" idx="1"/>
          </p:cNvCxnSpPr>
          <p:nvPr/>
        </p:nvCxnSpPr>
        <p:spPr>
          <a:xfrm flipV="1">
            <a:off x="6773282" y="5699369"/>
            <a:ext cx="396738" cy="16760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1C627E2A-E7D1-BE53-A962-9D5F0B164E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2956" y="3475516"/>
            <a:ext cx="2006468" cy="11714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AutoShape 201">
            <a:extLst>
              <a:ext uri="{FF2B5EF4-FFF2-40B4-BE49-F238E27FC236}">
                <a16:creationId xmlns:a16="http://schemas.microsoft.com/office/drawing/2014/main" id="{AC814D12-9040-32A0-D6B3-4D5A8639D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1272" y="4506237"/>
            <a:ext cx="1713438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자동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대기열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관리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대기 시간 예측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77DD55C-2A77-68CF-1DC2-F53E18D7D2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998" y="5180602"/>
            <a:ext cx="1819252" cy="10176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그림 19" descr="블랙, 어둠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068F27F-C1A3-8BAA-3566-CDA02E47FFF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369"/>
                    </a14:imgEffect>
                    <a14:imgEffect>
                      <a14:saturation sat="240000"/>
                    </a14:imgEffect>
                    <a14:imgEffect>
                      <a14:brightnessContrast bright="2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4" y="5090377"/>
            <a:ext cx="209228" cy="209228"/>
          </a:xfrm>
          <a:prstGeom prst="rect">
            <a:avLst/>
          </a:prstGeom>
        </p:spPr>
      </p:pic>
      <p:sp>
        <p:nvSpPr>
          <p:cNvPr id="21" name="Rectangle 78">
            <a:extLst>
              <a:ext uri="{FF2B5EF4-FFF2-40B4-BE49-F238E27FC236}">
                <a16:creationId xmlns:a16="http://schemas.microsoft.com/office/drawing/2014/main" id="{5B713F2E-DAD3-BF0B-1C5D-3D84F178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739" y="5327716"/>
            <a:ext cx="363430" cy="114774"/>
          </a:xfrm>
          <a:prstGeom prst="roundRect">
            <a:avLst>
              <a:gd name="adj" fmla="val 50000"/>
            </a:avLst>
          </a:prstGeom>
          <a:solidFill>
            <a:srgbClr val="2F4F99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나눔고딕"/>
              </a:rPr>
              <a:t>   관리자</a:t>
            </a:r>
          </a:p>
        </p:txBody>
      </p:sp>
      <p:sp>
        <p:nvSpPr>
          <p:cNvPr id="22" name="사각형: 둥근 모서리 225">
            <a:extLst>
              <a:ext uri="{FF2B5EF4-FFF2-40B4-BE49-F238E27FC236}">
                <a16:creationId xmlns:a16="http://schemas.microsoft.com/office/drawing/2014/main" id="{C0B8CBC5-2D32-DDD0-B194-50EE34ECD0E7}"/>
              </a:ext>
            </a:extLst>
          </p:cNvPr>
          <p:cNvSpPr/>
          <p:nvPr/>
        </p:nvSpPr>
        <p:spPr>
          <a:xfrm>
            <a:off x="2741118" y="5561098"/>
            <a:ext cx="529088" cy="316174"/>
          </a:xfrm>
          <a:prstGeom prst="roundRect">
            <a:avLst>
              <a:gd name="adj" fmla="val 15818"/>
            </a:avLst>
          </a:prstGeom>
          <a:solidFill>
            <a:srgbClr val="CFD1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5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실시간</a:t>
            </a:r>
            <a:endParaRPr lang="en-US" altLang="ko-KR" sz="500" b="1" kern="0" spc="-75" dirty="0">
              <a:ln>
                <a:solidFill>
                  <a:prstClr val="white">
                    <a:alpha val="5000"/>
                  </a:prstClr>
                </a:solidFill>
              </a:ln>
              <a:latin typeface="맑은 고딕" panose="020B0503020000020004" pitchFamily="50" charset="-127"/>
            </a:endParaRPr>
          </a:p>
          <a:p>
            <a:pPr lvl="0" algn="ctr" defTabSz="457200" latinLnBrk="0">
              <a:defRPr/>
            </a:pPr>
            <a:r>
              <a:rPr lang="ko-KR" altLang="en-US" sz="5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모니터링</a:t>
            </a:r>
          </a:p>
        </p:txBody>
      </p:sp>
      <p:cxnSp>
        <p:nvCxnSpPr>
          <p:cNvPr id="32" name="꺾인 연결선[E] 87">
            <a:extLst>
              <a:ext uri="{FF2B5EF4-FFF2-40B4-BE49-F238E27FC236}">
                <a16:creationId xmlns:a16="http://schemas.microsoft.com/office/drawing/2014/main" id="{1A562E89-328E-9827-E2B4-8F92659B01C9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rot="16200000" flipH="1">
            <a:off x="2944754" y="5500190"/>
            <a:ext cx="118608" cy="3208"/>
          </a:xfrm>
          <a:prstGeom prst="bentConnector3">
            <a:avLst/>
          </a:prstGeom>
          <a:ln>
            <a:solidFill>
              <a:srgbClr val="293F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꺾인 연결선[E] 88">
            <a:extLst>
              <a:ext uri="{FF2B5EF4-FFF2-40B4-BE49-F238E27FC236}">
                <a16:creationId xmlns:a16="http://schemas.microsoft.com/office/drawing/2014/main" id="{D3478737-8800-B085-789B-B4E472FE6A87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2553936" y="5719184"/>
            <a:ext cx="187183" cy="1"/>
          </a:xfrm>
          <a:prstGeom prst="bentConnector3">
            <a:avLst>
              <a:gd name="adj1" fmla="val 50000"/>
            </a:avLst>
          </a:prstGeom>
          <a:ln>
            <a:solidFill>
              <a:srgbClr val="293F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ADD1A4AF-74B1-EDB4-138D-AF80470C8C9F}"/>
              </a:ext>
            </a:extLst>
          </p:cNvPr>
          <p:cNvGrpSpPr/>
          <p:nvPr/>
        </p:nvGrpSpPr>
        <p:grpSpPr>
          <a:xfrm>
            <a:off x="2613584" y="5920654"/>
            <a:ext cx="751253" cy="410028"/>
            <a:chOff x="2057846" y="2257154"/>
            <a:chExt cx="2104140" cy="1175654"/>
          </a:xfrm>
        </p:grpSpPr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83CC47FA-22FC-E77B-3D07-4D0615C58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57846" y="2257154"/>
              <a:ext cx="2104140" cy="117565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5AFBAC85-5F20-F539-10DA-DACF768B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62392" y="2557066"/>
              <a:ext cx="1295047" cy="573127"/>
            </a:xfrm>
            <a:prstGeom prst="rect">
              <a:avLst/>
            </a:prstGeom>
          </p:spPr>
        </p:pic>
      </p:grpSp>
      <p:sp>
        <p:nvSpPr>
          <p:cNvPr id="52" name="AutoShape 201">
            <a:extLst>
              <a:ext uri="{FF2B5EF4-FFF2-40B4-BE49-F238E27FC236}">
                <a16:creationId xmlns:a16="http://schemas.microsoft.com/office/drawing/2014/main" id="{A2FB278F-1BD6-65ED-860F-C3586E903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884" y="6177903"/>
            <a:ext cx="1525855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검증된 안정성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최상의 성능 </a:t>
            </a:r>
          </a:p>
        </p:txBody>
      </p:sp>
      <p:sp>
        <p:nvSpPr>
          <p:cNvPr id="36" name="AutoShape 201">
            <a:extLst>
              <a:ext uri="{FF2B5EF4-FFF2-40B4-BE49-F238E27FC236}">
                <a16:creationId xmlns:a16="http://schemas.microsoft.com/office/drawing/2014/main" id="{8FA32A30-3E8B-F32F-5BBD-2D311FF8C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756" y="2836659"/>
            <a:ext cx="181269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PDF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리포팅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원본확인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복사방지 코드</a:t>
            </a:r>
          </a:p>
        </p:txBody>
      </p:sp>
      <p:sp>
        <p:nvSpPr>
          <p:cNvPr id="42" name="AutoShape 201">
            <a:extLst>
              <a:ext uri="{FF2B5EF4-FFF2-40B4-BE49-F238E27FC236}">
                <a16:creationId xmlns:a16="http://schemas.microsoft.com/office/drawing/2014/main" id="{F78E046A-8B68-1794-EAE6-292EA1A51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10" y="2836659"/>
            <a:ext cx="1877129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검색어 추천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자연어 검색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검색 통계</a:t>
            </a:r>
          </a:p>
        </p:txBody>
      </p:sp>
      <p:sp>
        <p:nvSpPr>
          <p:cNvPr id="43" name="AutoShape 201">
            <a:extLst>
              <a:ext uri="{FF2B5EF4-FFF2-40B4-BE49-F238E27FC236}">
                <a16:creationId xmlns:a16="http://schemas.microsoft.com/office/drawing/2014/main" id="{10F31843-0F8D-7EA6-1D0D-9EEC0AD9A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3890" y="6177903"/>
            <a:ext cx="1938748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리소스 활용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직관적인 활용</a:t>
            </a:r>
          </a:p>
        </p:txBody>
      </p:sp>
      <p:sp>
        <p:nvSpPr>
          <p:cNvPr id="45" name="AutoShape 201">
            <a:extLst>
              <a:ext uri="{FF2B5EF4-FFF2-40B4-BE49-F238E27FC236}">
                <a16:creationId xmlns:a16="http://schemas.microsoft.com/office/drawing/2014/main" id="{52613B58-9360-DABC-583B-E7183C64B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8657" y="6177903"/>
            <a:ext cx="1671702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개인정보 영향평가 지침 준수</a:t>
            </a:r>
          </a:p>
        </p:txBody>
      </p:sp>
    </p:spTree>
    <p:extLst>
      <p:ext uri="{BB962C8B-B14F-4D97-AF65-F5344CB8AC3E}">
        <p14:creationId xmlns:p14="http://schemas.microsoft.com/office/powerpoint/2010/main" val="3568552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B4E248-1F35-B18B-315E-A27D85DE873D}"/>
              </a:ext>
            </a:extLst>
          </p:cNvPr>
          <p:cNvSpPr txBox="1">
            <a:spLocks/>
          </p:cNvSpPr>
          <p:nvPr/>
        </p:nvSpPr>
        <p:spPr>
          <a:xfrm>
            <a:off x="1747046" y="1053818"/>
            <a:ext cx="641201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다양한 환경에서 운영 가능한 전자정부 프레임워크 통합 교육 시스템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8AB1FC-B989-969B-5422-F07503EF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39" y="1556792"/>
            <a:ext cx="7670321" cy="473755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3E55B39-463B-6097-ED2C-7E305EB9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2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772DC1C-6F37-C314-FAEF-D3C21C198BDF}"/>
              </a:ext>
            </a:extLst>
          </p:cNvPr>
          <p:cNvSpPr/>
          <p:nvPr/>
        </p:nvSpPr>
        <p:spPr>
          <a:xfrm>
            <a:off x="704528" y="3121223"/>
            <a:ext cx="212801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ko-KR" altLang="en-US" sz="20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솔루션 기능</a:t>
            </a:r>
            <a:endParaRPr lang="ko-KR" altLang="en-US" sz="2000" b="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rgbClr val="0080D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F2C7103-7B36-6ABA-5D1E-EFD9B3029BB3}"/>
              </a:ext>
            </a:extLst>
          </p:cNvPr>
          <p:cNvSpPr/>
          <p:nvPr/>
        </p:nvSpPr>
        <p:spPr>
          <a:xfrm>
            <a:off x="704528" y="1902388"/>
            <a:ext cx="2128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spc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297573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8F2363B-9B5D-4844-8249-C8F57421B07A}"/>
              </a:ext>
            </a:extLst>
          </p:cNvPr>
          <p:cNvSpPr txBox="1">
            <a:spLocks/>
          </p:cNvSpPr>
          <p:nvPr/>
        </p:nvSpPr>
        <p:spPr>
          <a:xfrm>
            <a:off x="2550141" y="1053818"/>
            <a:ext cx="480580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호환성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, </a:t>
            </a:r>
            <a:r>
              <a:rPr lang="ko-KR" altLang="en-US" sz="2000" spc="-100" dirty="0" err="1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접근성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, SW 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개발 지침 준수 및 객관적 검증</a:t>
            </a:r>
          </a:p>
        </p:txBody>
      </p:sp>
      <p:sp>
        <p:nvSpPr>
          <p:cNvPr id="160" name="양쪽 모서리가 둥근 사각형 4">
            <a:extLst>
              <a:ext uri="{FF2B5EF4-FFF2-40B4-BE49-F238E27FC236}">
                <a16:creationId xmlns:a16="http://schemas.microsoft.com/office/drawing/2014/main" id="{34E8BC31-5CED-E650-B55F-2F5E7B46D88E}"/>
              </a:ext>
            </a:extLst>
          </p:cNvPr>
          <p:cNvSpPr/>
          <p:nvPr/>
        </p:nvSpPr>
        <p:spPr>
          <a:xfrm rot="5400000" flipV="1">
            <a:off x="5072954" y="2044792"/>
            <a:ext cx="4291071" cy="438284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eaLnBrk="0" latinLnBrk="0" hangingPunct="0"/>
            <a:endParaRPr lang="ko-KR" altLang="en-US" spc="-50" dirty="0">
              <a:solidFill>
                <a:schemeClr val="tx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05" name="한쪽 모서리가 잘린 사각형 204"/>
          <p:cNvSpPr/>
          <p:nvPr/>
        </p:nvSpPr>
        <p:spPr>
          <a:xfrm flipH="1">
            <a:off x="495827" y="1773980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400" spc="-80" dirty="0" err="1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반응형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웹 기반 기술 적용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(One Source Multi Use)</a:t>
            </a:r>
          </a:p>
        </p:txBody>
      </p:sp>
      <p:sp>
        <p:nvSpPr>
          <p:cNvPr id="206" name="한쪽 모서리가 잘린 사각형 205"/>
          <p:cNvSpPr/>
          <p:nvPr/>
        </p:nvSpPr>
        <p:spPr>
          <a:xfrm>
            <a:off x="5027067" y="1780326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한국형 웹 콘텐츠 접근성 및 웹 표준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/ 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취약점 준수</a:t>
            </a:r>
          </a:p>
        </p:txBody>
      </p:sp>
      <p:pic>
        <p:nvPicPr>
          <p:cNvPr id="207" name="Picture 285" descr="악세사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46" y="1773238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9" name="그룹 268"/>
          <p:cNvGrpSpPr/>
          <p:nvPr/>
        </p:nvGrpSpPr>
        <p:grpSpPr>
          <a:xfrm>
            <a:off x="5181924" y="2205783"/>
            <a:ext cx="4114773" cy="4073959"/>
            <a:chOff x="5181924" y="2205783"/>
            <a:chExt cx="4114773" cy="4073959"/>
          </a:xfrm>
        </p:grpSpPr>
        <p:grpSp>
          <p:nvGrpSpPr>
            <p:cNvPr id="4" name="그룹 3"/>
            <p:cNvGrpSpPr/>
            <p:nvPr/>
          </p:nvGrpSpPr>
          <p:grpSpPr>
            <a:xfrm>
              <a:off x="5181924" y="2205783"/>
              <a:ext cx="4114773" cy="806228"/>
              <a:chOff x="5151444" y="2236263"/>
              <a:chExt cx="4114773" cy="806228"/>
            </a:xfrm>
          </p:grpSpPr>
          <p:sp>
            <p:nvSpPr>
              <p:cNvPr id="210" name="TextBox 209"/>
              <p:cNvSpPr txBox="1"/>
              <p:nvPr/>
            </p:nvSpPr>
            <p:spPr>
              <a:xfrm>
                <a:off x="5992255" y="2236263"/>
                <a:ext cx="326380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한국형 웹 </a:t>
                </a:r>
                <a:r>
                  <a:rPr lang="ko-KR" altLang="en-US" sz="1050" spc="-50" dirty="0" err="1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콘텐츠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</a:t>
                </a:r>
                <a:r>
                  <a:rPr lang="ko-KR" altLang="en-US" sz="1050" spc="-50" dirty="0" err="1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접근성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지침 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2.2(KWCAG 2.2)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준수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웹 </a:t>
                </a:r>
                <a:r>
                  <a:rPr lang="ko-KR" altLang="en-US" sz="1050" spc="-50" dirty="0" err="1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콘텐츠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제작기법 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2.1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준수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웹 </a:t>
                </a:r>
                <a:r>
                  <a:rPr lang="ko-KR" altLang="en-US" sz="1050" spc="-50" dirty="0" err="1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콘텐츠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신기술 제작기법 가이드라인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211" name="Rounded Rectangle 28">
                <a:extLst>
                  <a:ext uri="{FF2B5EF4-FFF2-40B4-BE49-F238E27FC236}">
                    <a16:creationId xmlns:a16="http://schemas.microsoft.com/office/drawing/2014/main" id="{DBB3960B-E247-A4B5-F6FA-BFAB8BFB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444" y="2236263"/>
                <a:ext cx="766317" cy="672651"/>
              </a:xfrm>
              <a:prstGeom prst="roundRect">
                <a:avLst>
                  <a:gd name="adj" fmla="val 7174"/>
                </a:avLst>
              </a:prstGeom>
              <a:gradFill flip="none" rotWithShape="1">
                <a:gsLst>
                  <a:gs pos="50000">
                    <a:schemeClr val="bg1"/>
                  </a:gs>
                  <a:gs pos="97500">
                    <a:srgbClr val="F7F7F7"/>
                  </a:gs>
                  <a:gs pos="52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2700">
                <a:solidFill>
                  <a:srgbClr val="BFBFBF"/>
                </a:solidFill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56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28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00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72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ko-KR" altLang="en-US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웹 </a:t>
                </a:r>
                <a:r>
                  <a:rPr lang="ko-KR" altLang="en-US" spc="-8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접근성</a:t>
                </a:r>
                <a:endParaRPr lang="ko-KR" altLang="en-US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cxnSp>
            <p:nvCxnSpPr>
              <p:cNvPr id="212" name="직선 연결선 211"/>
              <p:cNvCxnSpPr/>
              <p:nvPr/>
            </p:nvCxnSpPr>
            <p:spPr>
              <a:xfrm>
                <a:off x="5151444" y="3042491"/>
                <a:ext cx="4114773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/>
                    </a:gs>
                    <a:gs pos="70000">
                      <a:schemeClr val="bg1">
                        <a:lumMod val="50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3" name="그룹 212"/>
            <p:cNvGrpSpPr/>
            <p:nvPr/>
          </p:nvGrpSpPr>
          <p:grpSpPr>
            <a:xfrm>
              <a:off x="5181924" y="3110947"/>
              <a:ext cx="4114773" cy="821468"/>
              <a:chOff x="5151444" y="2221023"/>
              <a:chExt cx="4114773" cy="821468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5992255" y="2221023"/>
                <a:ext cx="3263802" cy="726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구조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(HTML),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표현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(CSS),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동작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(Script)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의 완벽한 분리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W3C HTML5, ECMA Script, W3C CSS3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등 웹 표준 기술 지원 및 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W3C Markup Validation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등 점검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215" name="Rounded Rectangle 28">
                <a:extLst>
                  <a:ext uri="{FF2B5EF4-FFF2-40B4-BE49-F238E27FC236}">
                    <a16:creationId xmlns:a16="http://schemas.microsoft.com/office/drawing/2014/main" id="{DBB3960B-E247-A4B5-F6FA-BFAB8BFB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444" y="2236263"/>
                <a:ext cx="766317" cy="672651"/>
              </a:xfrm>
              <a:prstGeom prst="roundRect">
                <a:avLst>
                  <a:gd name="adj" fmla="val 7174"/>
                </a:avLst>
              </a:prstGeom>
              <a:gradFill flip="none" rotWithShape="1">
                <a:gsLst>
                  <a:gs pos="50000">
                    <a:schemeClr val="bg1"/>
                  </a:gs>
                  <a:gs pos="97500">
                    <a:srgbClr val="F7F7F7"/>
                  </a:gs>
                  <a:gs pos="52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2700">
                <a:solidFill>
                  <a:srgbClr val="BFBFBF"/>
                </a:solidFill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56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28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00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72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ko-KR" altLang="en-US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웹 표준</a:t>
                </a:r>
              </a:p>
            </p:txBody>
          </p:sp>
          <p:cxnSp>
            <p:nvCxnSpPr>
              <p:cNvPr id="216" name="직선 연결선 215"/>
              <p:cNvCxnSpPr/>
              <p:nvPr/>
            </p:nvCxnSpPr>
            <p:spPr>
              <a:xfrm>
                <a:off x="5151444" y="3042491"/>
                <a:ext cx="4114773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/>
                    </a:gs>
                    <a:gs pos="70000">
                      <a:schemeClr val="bg1">
                        <a:lumMod val="50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그룹 221"/>
            <p:cNvGrpSpPr/>
            <p:nvPr/>
          </p:nvGrpSpPr>
          <p:grpSpPr>
            <a:xfrm>
              <a:off x="5181924" y="4046592"/>
              <a:ext cx="4104613" cy="2233150"/>
              <a:chOff x="5151444" y="2236263"/>
              <a:chExt cx="4104613" cy="2233150"/>
            </a:xfrm>
          </p:grpSpPr>
          <p:sp>
            <p:nvSpPr>
              <p:cNvPr id="223" name="TextBox 222"/>
              <p:cNvSpPr txBox="1"/>
              <p:nvPr/>
            </p:nvSpPr>
            <p:spPr>
              <a:xfrm>
                <a:off x="5992255" y="2274363"/>
                <a:ext cx="3263802" cy="2146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공공기관 웹사이트 개인정보 노출 방지 가이드라인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(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행정안전부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)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준수하여 개발 수행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[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소프트웨어 개발보안 가이드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]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등 관련 법령 보안지침 준수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OWASP Top10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및 국정원 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8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대 취약점 준수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보안취약점이 발생하지 않도록 </a:t>
                </a:r>
                <a:r>
                  <a:rPr lang="ko-KR" altLang="en-US" sz="1050" spc="-50" dirty="0" err="1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시큐어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코딩을 적용하고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,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개발업무 수행직원을 대상으로 </a:t>
                </a:r>
                <a:r>
                  <a:rPr lang="ko-KR" altLang="en-US" sz="1050" spc="-50" dirty="0" err="1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시큐어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코딩 자체 교육 실시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주요개인정보의 암호화 등 개인정보 보호 관리체계 구축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marL="85725" indent="-85725">
                  <a:lnSpc>
                    <a:spcPct val="120000"/>
                  </a:lnSpc>
                  <a:spcAft>
                    <a:spcPts val="5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보안 취약점 진단 결과에 따라</a:t>
                </a:r>
                <a:r>
                  <a:rPr lang="en-US" altLang="ko-KR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 </a:t>
                </a:r>
                <a:r>
                  <a:rPr lang="ko-KR" altLang="en-US" sz="1050" spc="-50" dirty="0">
                    <a:ln>
                      <a:solidFill>
                        <a:schemeClr val="accent2">
                          <a:lumMod val="75000"/>
                          <a:alpha val="0"/>
                        </a:schemeClr>
                      </a:solidFill>
                    </a:ln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시스템 업무 영향도 등을 종합적으로 검토하여 조치 계획 수립 및 결과보고</a:t>
                </a:r>
                <a:endParaRPr lang="en-US" altLang="ko-KR" sz="1050" spc="-50" dirty="0">
                  <a:ln>
                    <a:solidFill>
                      <a:schemeClr val="accent2">
                        <a:lumMod val="75000"/>
                        <a:alpha val="0"/>
                      </a:schemeClr>
                    </a:solidFill>
                  </a:ln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224" name="Rounded Rectangle 28">
                <a:extLst>
                  <a:ext uri="{FF2B5EF4-FFF2-40B4-BE49-F238E27FC236}">
                    <a16:creationId xmlns:a16="http://schemas.microsoft.com/office/drawing/2014/main" id="{DBB3960B-E247-A4B5-F6FA-BFAB8BFB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444" y="2236263"/>
                <a:ext cx="766317" cy="2233150"/>
              </a:xfrm>
              <a:prstGeom prst="roundRect">
                <a:avLst>
                  <a:gd name="adj" fmla="val 7174"/>
                </a:avLst>
              </a:prstGeom>
              <a:gradFill flip="none" rotWithShape="1">
                <a:gsLst>
                  <a:gs pos="50000">
                    <a:schemeClr val="bg1"/>
                  </a:gs>
                  <a:gs pos="97500">
                    <a:srgbClr val="F7F7F7"/>
                  </a:gs>
                  <a:gs pos="52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2700">
                <a:solidFill>
                  <a:srgbClr val="BFBFBF"/>
                </a:solidFill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>
                <a:defPPr>
                  <a:defRPr lang="ko-K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56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28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00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7213" indent="1588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o-KR" altLang="en-US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웹 취약점</a:t>
                </a:r>
                <a:endPara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및</a:t>
                </a:r>
                <a:endParaRPr lang="en-US" altLang="ko-KR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보안관련</a:t>
                </a:r>
              </a:p>
            </p:txBody>
          </p:sp>
        </p:grpSp>
      </p:grpSp>
      <p:grpSp>
        <p:nvGrpSpPr>
          <p:cNvPr id="236" name="그룹 235"/>
          <p:cNvGrpSpPr/>
          <p:nvPr/>
        </p:nvGrpSpPr>
        <p:grpSpPr>
          <a:xfrm>
            <a:off x="609660" y="2236442"/>
            <a:ext cx="4100324" cy="589609"/>
            <a:chOff x="10325498" y="2052817"/>
            <a:chExt cx="6280484" cy="589609"/>
          </a:xfrm>
        </p:grpSpPr>
        <p:sp>
          <p:nvSpPr>
            <p:cNvPr id="162" name="양쪽 모서리가 둥근 사각형 198">
              <a:extLst>
                <a:ext uri="{FF2B5EF4-FFF2-40B4-BE49-F238E27FC236}">
                  <a16:creationId xmlns:a16="http://schemas.microsoft.com/office/drawing/2014/main" id="{FF44ECFB-2526-D189-3C2B-98400C50A77D}"/>
                </a:ext>
              </a:extLst>
            </p:cNvPr>
            <p:cNvSpPr/>
            <p:nvPr/>
          </p:nvSpPr>
          <p:spPr>
            <a:xfrm rot="10800000" flipV="1">
              <a:off x="10325498" y="2052817"/>
              <a:ext cx="6213684" cy="589609"/>
            </a:xfrm>
            <a:prstGeom prst="round2SameRect">
              <a:avLst>
                <a:gd name="adj1" fmla="val 9638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63" name="직사각형 162">
              <a:extLst>
                <a:ext uri="{FF2B5EF4-FFF2-40B4-BE49-F238E27FC236}">
                  <a16:creationId xmlns:a16="http://schemas.microsoft.com/office/drawing/2014/main" id="{63B56C46-68FC-91C8-8994-6DAFE1FEF064}"/>
                </a:ext>
              </a:extLst>
            </p:cNvPr>
            <p:cNvSpPr/>
            <p:nvPr/>
          </p:nvSpPr>
          <p:spPr>
            <a:xfrm>
              <a:off x="11578202" y="2147567"/>
              <a:ext cx="50277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3938" latinLnBrk="0">
                <a:buClr>
                  <a:schemeClr val="tx1"/>
                </a:buClr>
                <a:buSzPct val="90000"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해상도에 따라 레이아웃이 반응하여 다양한 디바이스를 대응하는 웹 기반 기술을 활용한 홈페이지 구현</a:t>
              </a:r>
            </a:p>
          </p:txBody>
        </p:sp>
        <p:sp>
          <p:nvSpPr>
            <p:cNvPr id="164" name="Rectangle 78">
              <a:extLst>
                <a:ext uri="{FF2B5EF4-FFF2-40B4-BE49-F238E27FC236}">
                  <a16:creationId xmlns:a16="http://schemas.microsoft.com/office/drawing/2014/main" id="{EDAB5E58-E61B-C0B4-0E71-9C66C5FB2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4939" y="2207761"/>
              <a:ext cx="990232" cy="279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7069" rIns="94137" bIns="47069" anchor="ctr">
              <a:spAutoFit/>
            </a:bodyPr>
            <a:lstStyle/>
            <a:p>
              <a:pPr algn="ctr" defTabSz="1023938" latinLnBrk="0"/>
              <a:r>
                <a:rPr lang="ko-KR" altLang="en-US" sz="12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반응형 웹</a:t>
              </a:r>
            </a:p>
          </p:txBody>
        </p:sp>
        <p:cxnSp>
          <p:nvCxnSpPr>
            <p:cNvPr id="165" name="직선 연결선 164"/>
            <p:cNvCxnSpPr/>
            <p:nvPr/>
          </p:nvCxnSpPr>
          <p:spPr>
            <a:xfrm>
              <a:off x="11546687" y="2218080"/>
              <a:ext cx="0" cy="259085"/>
            </a:xfrm>
            <a:prstGeom prst="line">
              <a:avLst/>
            </a:prstGeom>
            <a:ln>
              <a:solidFill>
                <a:srgbClr val="1E236B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그룹 232"/>
          <p:cNvGrpSpPr/>
          <p:nvPr/>
        </p:nvGrpSpPr>
        <p:grpSpPr>
          <a:xfrm>
            <a:off x="637442" y="2976726"/>
            <a:ext cx="4044760" cy="1005100"/>
            <a:chOff x="10334670" y="3089860"/>
            <a:chExt cx="6219756" cy="1545575"/>
          </a:xfrm>
        </p:grpSpPr>
        <p:sp>
          <p:nvSpPr>
            <p:cNvPr id="166" name="양쪽 모서리가 둥근 사각형 4">
              <a:extLst>
                <a:ext uri="{FF2B5EF4-FFF2-40B4-BE49-F238E27FC236}">
                  <a16:creationId xmlns:a16="http://schemas.microsoft.com/office/drawing/2014/main" id="{34E8BC31-5CED-E650-B55F-2F5E7B46D88E}"/>
                </a:ext>
              </a:extLst>
            </p:cNvPr>
            <p:cNvSpPr/>
            <p:nvPr/>
          </p:nvSpPr>
          <p:spPr>
            <a:xfrm rot="5400000" flipV="1">
              <a:off x="12890936" y="533594"/>
              <a:ext cx="1107224" cy="6219756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eaLnBrk="0" latinLnBrk="0" hangingPunct="0"/>
              <a:endParaRPr lang="ko-KR" altLang="en-US" spc="-50" dirty="0">
                <a:solidFill>
                  <a:schemeClr val="tx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68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91394" y="3994831"/>
              <a:ext cx="964921" cy="640604"/>
            </a:xfrm>
            <a:prstGeom prst="roundRect">
              <a:avLst/>
            </a:prstGeom>
            <a:solidFill>
              <a:srgbClr val="1E236B"/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하나의 도메인</a:t>
              </a:r>
            </a:p>
          </p:txBody>
        </p:sp>
        <p:sp>
          <p:nvSpPr>
            <p:cNvPr id="169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48700" y="3994831"/>
              <a:ext cx="964921" cy="640604"/>
            </a:xfrm>
            <a:prstGeom prst="roundRect">
              <a:avLst/>
            </a:prstGeom>
            <a:solidFill>
              <a:srgbClr val="1E236B"/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단일 </a:t>
              </a:r>
              <a:endPara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defTabSz="793750" latinLnBrk="0"/>
              <a:r>
                <a:rPr lang="ko-KR" altLang="en-US" sz="10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콘텐츠</a:t>
              </a: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70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07291" y="3994831"/>
              <a:ext cx="964921" cy="640604"/>
            </a:xfrm>
            <a:prstGeom prst="roundRect">
              <a:avLst/>
            </a:prstGeom>
            <a:solidFill>
              <a:srgbClr val="1E236B"/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동일한 </a:t>
              </a:r>
              <a:endPara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코드</a:t>
              </a:r>
            </a:p>
          </p:txBody>
        </p:sp>
        <p:sp>
          <p:nvSpPr>
            <p:cNvPr id="171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65880" y="3994831"/>
              <a:ext cx="964921" cy="640604"/>
            </a:xfrm>
            <a:prstGeom prst="roundRect">
              <a:avLst/>
            </a:prstGeom>
            <a:solidFill>
              <a:srgbClr val="1E236B"/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미디어 </a:t>
              </a:r>
              <a:endPara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쿼리</a:t>
              </a:r>
            </a:p>
          </p:txBody>
        </p:sp>
        <p:sp>
          <p:nvSpPr>
            <p:cNvPr id="172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83860" y="3994831"/>
              <a:ext cx="1108935" cy="640604"/>
            </a:xfrm>
            <a:prstGeom prst="roundRect">
              <a:avLst/>
            </a:prstGeom>
            <a:solidFill>
              <a:srgbClr val="1E236B"/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각종 디바이스 호환</a:t>
              </a:r>
            </a:p>
          </p:txBody>
        </p:sp>
        <p:sp>
          <p:nvSpPr>
            <p:cNvPr id="173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91394" y="3162783"/>
              <a:ext cx="964920" cy="665900"/>
            </a:xfrm>
            <a:prstGeom prst="roundRect">
              <a:avLst>
                <a:gd name="adj" fmla="val 3698"/>
              </a:avLst>
            </a:prstGeom>
            <a:solidFill>
              <a:schemeClr val="bg1"/>
            </a:solidFill>
            <a:ln w="12700" algn="ctr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wrap="square" lIns="108000" tIns="252000" rIns="108000" bIns="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9998" y="3250820"/>
              <a:ext cx="728130" cy="515998"/>
            </a:xfrm>
            <a:prstGeom prst="rect">
              <a:avLst/>
            </a:prstGeom>
          </p:spPr>
        </p:pic>
        <p:sp>
          <p:nvSpPr>
            <p:cNvPr id="175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48701" y="3162783"/>
              <a:ext cx="964920" cy="665900"/>
            </a:xfrm>
            <a:prstGeom prst="roundRect">
              <a:avLst>
                <a:gd name="adj" fmla="val 3698"/>
              </a:avLst>
            </a:prstGeom>
            <a:solidFill>
              <a:schemeClr val="bg1"/>
            </a:solidFill>
            <a:ln w="12700" algn="ctr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wrap="square" lIns="108000" tIns="252000" rIns="108000" bIns="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76" name="그림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9886" y="3203758"/>
              <a:ext cx="604511" cy="583949"/>
            </a:xfrm>
            <a:prstGeom prst="rect">
              <a:avLst/>
            </a:prstGeom>
          </p:spPr>
        </p:pic>
        <p:sp>
          <p:nvSpPr>
            <p:cNvPr id="177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07290" y="3162783"/>
              <a:ext cx="964920" cy="665900"/>
            </a:xfrm>
            <a:prstGeom prst="roundRect">
              <a:avLst>
                <a:gd name="adj" fmla="val 3698"/>
              </a:avLst>
            </a:prstGeom>
            <a:solidFill>
              <a:schemeClr val="bg1"/>
            </a:solidFill>
            <a:ln w="12700" algn="ctr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wrap="square" lIns="108000" tIns="252000" rIns="108000" bIns="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78" name="그림 17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860"/>
            <a:stretch/>
          </p:blipFill>
          <p:spPr>
            <a:xfrm>
              <a:off x="13118528" y="3174110"/>
              <a:ext cx="550063" cy="648286"/>
            </a:xfrm>
            <a:prstGeom prst="rect">
              <a:avLst/>
            </a:prstGeom>
          </p:spPr>
        </p:pic>
        <p:sp>
          <p:nvSpPr>
            <p:cNvPr id="179" name="AutoShape 313">
              <a:extLst>
                <a:ext uri="{FF2B5EF4-FFF2-40B4-BE49-F238E27FC236}">
                  <a16:creationId xmlns:a16="http://schemas.microsoft.com/office/drawing/2014/main" id="{B69390C9-828E-F7A6-488A-0E553BA938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159941" y="3162783"/>
              <a:ext cx="964920" cy="665900"/>
            </a:xfrm>
            <a:prstGeom prst="roundRect">
              <a:avLst>
                <a:gd name="adj" fmla="val 3698"/>
              </a:avLst>
            </a:prstGeom>
            <a:solidFill>
              <a:schemeClr val="bg1"/>
            </a:solidFill>
            <a:ln w="12700" algn="ctr">
              <a:solidFill>
                <a:srgbClr val="BFBFBF"/>
              </a:solidFill>
              <a:miter lim="800000"/>
              <a:headEnd/>
              <a:tailEnd/>
            </a:ln>
            <a:effectLst/>
          </p:spPr>
          <p:txBody>
            <a:bodyPr wrap="square" lIns="108000" tIns="252000" rIns="108000" bIns="0" anchor="t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80" name="그림 1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46" r="4210"/>
            <a:stretch/>
          </p:blipFill>
          <p:spPr>
            <a:xfrm>
              <a:off x="14426377" y="3174110"/>
              <a:ext cx="432048" cy="648286"/>
            </a:xfrm>
            <a:prstGeom prst="rect">
              <a:avLst/>
            </a:prstGeom>
          </p:spPr>
        </p:pic>
        <p:pic>
          <p:nvPicPr>
            <p:cNvPr id="181" name="그림 18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79218" y="3157700"/>
              <a:ext cx="1118219" cy="679215"/>
            </a:xfrm>
            <a:prstGeom prst="rect">
              <a:avLst/>
            </a:prstGeom>
          </p:spPr>
        </p:pic>
        <p:sp>
          <p:nvSpPr>
            <p:cNvPr id="182" name="Freeform 125"/>
            <p:cNvSpPr>
              <a:spLocks/>
            </p:cNvSpPr>
            <p:nvPr/>
          </p:nvSpPr>
          <p:spPr bwMode="auto">
            <a:xfrm rot="16200000" flipV="1">
              <a:off x="15041183" y="3366851"/>
              <a:ext cx="426967" cy="269115"/>
            </a:xfrm>
            <a:custGeom>
              <a:avLst/>
              <a:gdLst>
                <a:gd name="connsiteX0" fmla="*/ 9747 w 10000"/>
                <a:gd name="connsiteY0" fmla="*/ 10000 h 10000"/>
                <a:gd name="connsiteX1" fmla="*/ 7448 w 10000"/>
                <a:gd name="connsiteY1" fmla="*/ 5407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1753 w 10000"/>
                <a:gd name="connsiteY75" fmla="*/ 5306 h 10000"/>
                <a:gd name="connsiteX76" fmla="*/ 253 w 10000"/>
                <a:gd name="connsiteY76" fmla="*/ 10000 h 10000"/>
                <a:gd name="connsiteX77" fmla="*/ 9747 w 10000"/>
                <a:gd name="connsiteY77" fmla="*/ 10000 h 10000"/>
                <a:gd name="connsiteX0" fmla="*/ 9747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1753 w 10000"/>
                <a:gd name="connsiteY75" fmla="*/ 5306 h 10000"/>
                <a:gd name="connsiteX76" fmla="*/ 253 w 10000"/>
                <a:gd name="connsiteY76" fmla="*/ 10000 h 10000"/>
                <a:gd name="connsiteX77" fmla="*/ 9747 w 10000"/>
                <a:gd name="connsiteY77" fmla="*/ 10000 h 10000"/>
                <a:gd name="connsiteX0" fmla="*/ 9747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264 w 10000"/>
                <a:gd name="connsiteY75" fmla="*/ 5179 h 10000"/>
                <a:gd name="connsiteX76" fmla="*/ 253 w 10000"/>
                <a:gd name="connsiteY76" fmla="*/ 10000 h 10000"/>
                <a:gd name="connsiteX77" fmla="*/ 9747 w 10000"/>
                <a:gd name="connsiteY77" fmla="*/ 10000 h 10000"/>
                <a:gd name="connsiteX0" fmla="*/ 9747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252 w 10000"/>
                <a:gd name="connsiteY75" fmla="*/ 5264 h 10000"/>
                <a:gd name="connsiteX76" fmla="*/ 253 w 10000"/>
                <a:gd name="connsiteY76" fmla="*/ 10000 h 10000"/>
                <a:gd name="connsiteX77" fmla="*/ 9747 w 10000"/>
                <a:gd name="connsiteY77" fmla="*/ 10000 h 10000"/>
                <a:gd name="connsiteX0" fmla="*/ 9747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359 w 10000"/>
                <a:gd name="connsiteY75" fmla="*/ 5264 h 10000"/>
                <a:gd name="connsiteX76" fmla="*/ 253 w 10000"/>
                <a:gd name="connsiteY76" fmla="*/ 10000 h 10000"/>
                <a:gd name="connsiteX77" fmla="*/ 9747 w 10000"/>
                <a:gd name="connsiteY77" fmla="*/ 10000 h 10000"/>
                <a:gd name="connsiteX0" fmla="*/ 9747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323 w 10000"/>
                <a:gd name="connsiteY75" fmla="*/ 5264 h 10000"/>
                <a:gd name="connsiteX76" fmla="*/ 253 w 10000"/>
                <a:gd name="connsiteY76" fmla="*/ 10000 h 10000"/>
                <a:gd name="connsiteX77" fmla="*/ 9747 w 10000"/>
                <a:gd name="connsiteY77" fmla="*/ 10000 h 10000"/>
                <a:gd name="connsiteX0" fmla="*/ 9069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323 w 10000"/>
                <a:gd name="connsiteY75" fmla="*/ 5264 h 10000"/>
                <a:gd name="connsiteX76" fmla="*/ 253 w 10000"/>
                <a:gd name="connsiteY76" fmla="*/ 10000 h 10000"/>
                <a:gd name="connsiteX77" fmla="*/ 9069 w 10000"/>
                <a:gd name="connsiteY77" fmla="*/ 10000 h 10000"/>
                <a:gd name="connsiteX0" fmla="*/ 9069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323 w 10000"/>
                <a:gd name="connsiteY75" fmla="*/ 5264 h 10000"/>
                <a:gd name="connsiteX76" fmla="*/ 1061 w 10000"/>
                <a:gd name="connsiteY76" fmla="*/ 10000 h 10000"/>
                <a:gd name="connsiteX77" fmla="*/ 9069 w 10000"/>
                <a:gd name="connsiteY77" fmla="*/ 10000 h 10000"/>
                <a:gd name="connsiteX0" fmla="*/ 9069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478 w 10000"/>
                <a:gd name="connsiteY75" fmla="*/ 5306 h 10000"/>
                <a:gd name="connsiteX76" fmla="*/ 1061 w 10000"/>
                <a:gd name="connsiteY76" fmla="*/ 10000 h 10000"/>
                <a:gd name="connsiteX77" fmla="*/ 9069 w 10000"/>
                <a:gd name="connsiteY77" fmla="*/ 10000 h 10000"/>
                <a:gd name="connsiteX0" fmla="*/ 8700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478 w 10000"/>
                <a:gd name="connsiteY75" fmla="*/ 5306 h 10000"/>
                <a:gd name="connsiteX76" fmla="*/ 1061 w 10000"/>
                <a:gd name="connsiteY76" fmla="*/ 10000 h 10000"/>
                <a:gd name="connsiteX77" fmla="*/ 8700 w 10000"/>
                <a:gd name="connsiteY77" fmla="*/ 10000 h 10000"/>
                <a:gd name="connsiteX0" fmla="*/ 8700 w 10000"/>
                <a:gd name="connsiteY0" fmla="*/ 10000 h 10000"/>
                <a:gd name="connsiteX1" fmla="*/ 7412 w 10000"/>
                <a:gd name="connsiteY1" fmla="*/ 5238 h 10000"/>
                <a:gd name="connsiteX2" fmla="*/ 10000 w 10000"/>
                <a:gd name="connsiteY2" fmla="*/ 5306 h 10000"/>
                <a:gd name="connsiteX3" fmla="*/ 9895 w 10000"/>
                <a:gd name="connsiteY3" fmla="*/ 5266 h 10000"/>
                <a:gd name="connsiteX4" fmla="*/ 9787 w 10000"/>
                <a:gd name="connsiteY4" fmla="*/ 5219 h 10000"/>
                <a:gd name="connsiteX5" fmla="*/ 9689 w 10000"/>
                <a:gd name="connsiteY5" fmla="*/ 5171 h 10000"/>
                <a:gd name="connsiteX6" fmla="*/ 9581 w 10000"/>
                <a:gd name="connsiteY6" fmla="*/ 5117 h 10000"/>
                <a:gd name="connsiteX7" fmla="*/ 9479 w 10000"/>
                <a:gd name="connsiteY7" fmla="*/ 5066 h 10000"/>
                <a:gd name="connsiteX8" fmla="*/ 9382 w 10000"/>
                <a:gd name="connsiteY8" fmla="*/ 5011 h 10000"/>
                <a:gd name="connsiteX9" fmla="*/ 9281 w 10000"/>
                <a:gd name="connsiteY9" fmla="*/ 4953 h 10000"/>
                <a:gd name="connsiteX10" fmla="*/ 9179 w 10000"/>
                <a:gd name="connsiteY10" fmla="*/ 4894 h 10000"/>
                <a:gd name="connsiteX11" fmla="*/ 8977 w 10000"/>
                <a:gd name="connsiteY11" fmla="*/ 4767 h 10000"/>
                <a:gd name="connsiteX12" fmla="*/ 8782 w 10000"/>
                <a:gd name="connsiteY12" fmla="*/ 4632 h 10000"/>
                <a:gd name="connsiteX13" fmla="*/ 8586 w 10000"/>
                <a:gd name="connsiteY13" fmla="*/ 4493 h 10000"/>
                <a:gd name="connsiteX14" fmla="*/ 8402 w 10000"/>
                <a:gd name="connsiteY14" fmla="*/ 4348 h 10000"/>
                <a:gd name="connsiteX15" fmla="*/ 8210 w 10000"/>
                <a:gd name="connsiteY15" fmla="*/ 4195 h 10000"/>
                <a:gd name="connsiteX16" fmla="*/ 8030 w 10000"/>
                <a:gd name="connsiteY16" fmla="*/ 4038 h 10000"/>
                <a:gd name="connsiteX17" fmla="*/ 7849 w 10000"/>
                <a:gd name="connsiteY17" fmla="*/ 3874 h 10000"/>
                <a:gd name="connsiteX18" fmla="*/ 7668 w 10000"/>
                <a:gd name="connsiteY18" fmla="*/ 3699 h 10000"/>
                <a:gd name="connsiteX19" fmla="*/ 7502 w 10000"/>
                <a:gd name="connsiteY19" fmla="*/ 3528 h 10000"/>
                <a:gd name="connsiteX20" fmla="*/ 7332 w 10000"/>
                <a:gd name="connsiteY20" fmla="*/ 3353 h 10000"/>
                <a:gd name="connsiteX21" fmla="*/ 7162 w 10000"/>
                <a:gd name="connsiteY21" fmla="*/ 3171 h 10000"/>
                <a:gd name="connsiteX22" fmla="*/ 7003 w 10000"/>
                <a:gd name="connsiteY22" fmla="*/ 2988 h 10000"/>
                <a:gd name="connsiteX23" fmla="*/ 6844 w 10000"/>
                <a:gd name="connsiteY23" fmla="*/ 2799 h 10000"/>
                <a:gd name="connsiteX24" fmla="*/ 6688 w 10000"/>
                <a:gd name="connsiteY24" fmla="*/ 2613 h 10000"/>
                <a:gd name="connsiteX25" fmla="*/ 6537 w 10000"/>
                <a:gd name="connsiteY25" fmla="*/ 2420 h 10000"/>
                <a:gd name="connsiteX26" fmla="*/ 6392 w 10000"/>
                <a:gd name="connsiteY26" fmla="*/ 2227 h 10000"/>
                <a:gd name="connsiteX27" fmla="*/ 6251 w 10000"/>
                <a:gd name="connsiteY27" fmla="*/ 2034 h 10000"/>
                <a:gd name="connsiteX28" fmla="*/ 6114 w 10000"/>
                <a:gd name="connsiteY28" fmla="*/ 1844 h 10000"/>
                <a:gd name="connsiteX29" fmla="*/ 5980 w 10000"/>
                <a:gd name="connsiteY29" fmla="*/ 1651 h 10000"/>
                <a:gd name="connsiteX30" fmla="*/ 5853 w 10000"/>
                <a:gd name="connsiteY30" fmla="*/ 1458 h 10000"/>
                <a:gd name="connsiteX31" fmla="*/ 5727 w 10000"/>
                <a:gd name="connsiteY31" fmla="*/ 1265 h 10000"/>
                <a:gd name="connsiteX32" fmla="*/ 5607 w 10000"/>
                <a:gd name="connsiteY32" fmla="*/ 1079 h 10000"/>
                <a:gd name="connsiteX33" fmla="*/ 5492 w 10000"/>
                <a:gd name="connsiteY33" fmla="*/ 889 h 10000"/>
                <a:gd name="connsiteX34" fmla="*/ 5387 w 10000"/>
                <a:gd name="connsiteY34" fmla="*/ 707 h 10000"/>
                <a:gd name="connsiteX35" fmla="*/ 5282 w 10000"/>
                <a:gd name="connsiteY35" fmla="*/ 525 h 10000"/>
                <a:gd name="connsiteX36" fmla="*/ 5181 w 10000"/>
                <a:gd name="connsiteY36" fmla="*/ 346 h 10000"/>
                <a:gd name="connsiteX37" fmla="*/ 5090 w 10000"/>
                <a:gd name="connsiteY37" fmla="*/ 171 h 10000"/>
                <a:gd name="connsiteX38" fmla="*/ 5000 w 10000"/>
                <a:gd name="connsiteY38" fmla="*/ 0 h 10000"/>
                <a:gd name="connsiteX39" fmla="*/ 4910 w 10000"/>
                <a:gd name="connsiteY39" fmla="*/ 171 h 10000"/>
                <a:gd name="connsiteX40" fmla="*/ 4816 w 10000"/>
                <a:gd name="connsiteY40" fmla="*/ 346 h 10000"/>
                <a:gd name="connsiteX41" fmla="*/ 4718 w 10000"/>
                <a:gd name="connsiteY41" fmla="*/ 525 h 10000"/>
                <a:gd name="connsiteX42" fmla="*/ 4613 w 10000"/>
                <a:gd name="connsiteY42" fmla="*/ 707 h 10000"/>
                <a:gd name="connsiteX43" fmla="*/ 4501 w 10000"/>
                <a:gd name="connsiteY43" fmla="*/ 889 h 10000"/>
                <a:gd name="connsiteX44" fmla="*/ 4393 w 10000"/>
                <a:gd name="connsiteY44" fmla="*/ 1079 h 10000"/>
                <a:gd name="connsiteX45" fmla="*/ 4273 w 10000"/>
                <a:gd name="connsiteY45" fmla="*/ 1265 h 10000"/>
                <a:gd name="connsiteX46" fmla="*/ 4147 w 10000"/>
                <a:gd name="connsiteY46" fmla="*/ 1458 h 10000"/>
                <a:gd name="connsiteX47" fmla="*/ 4020 w 10000"/>
                <a:gd name="connsiteY47" fmla="*/ 1651 h 10000"/>
                <a:gd name="connsiteX48" fmla="*/ 3886 w 10000"/>
                <a:gd name="connsiteY48" fmla="*/ 1844 h 10000"/>
                <a:gd name="connsiteX49" fmla="*/ 3749 w 10000"/>
                <a:gd name="connsiteY49" fmla="*/ 2034 h 10000"/>
                <a:gd name="connsiteX50" fmla="*/ 3608 w 10000"/>
                <a:gd name="connsiteY50" fmla="*/ 2227 h 10000"/>
                <a:gd name="connsiteX51" fmla="*/ 3463 w 10000"/>
                <a:gd name="connsiteY51" fmla="*/ 2420 h 10000"/>
                <a:gd name="connsiteX52" fmla="*/ 3312 w 10000"/>
                <a:gd name="connsiteY52" fmla="*/ 2613 h 10000"/>
                <a:gd name="connsiteX53" fmla="*/ 3156 w 10000"/>
                <a:gd name="connsiteY53" fmla="*/ 2799 h 10000"/>
                <a:gd name="connsiteX54" fmla="*/ 2997 w 10000"/>
                <a:gd name="connsiteY54" fmla="*/ 2988 h 10000"/>
                <a:gd name="connsiteX55" fmla="*/ 2838 w 10000"/>
                <a:gd name="connsiteY55" fmla="*/ 3171 h 10000"/>
                <a:gd name="connsiteX56" fmla="*/ 2675 w 10000"/>
                <a:gd name="connsiteY56" fmla="*/ 3353 h 10000"/>
                <a:gd name="connsiteX57" fmla="*/ 2505 w 10000"/>
                <a:gd name="connsiteY57" fmla="*/ 3528 h 10000"/>
                <a:gd name="connsiteX58" fmla="*/ 2332 w 10000"/>
                <a:gd name="connsiteY58" fmla="*/ 3699 h 10000"/>
                <a:gd name="connsiteX59" fmla="*/ 2151 w 10000"/>
                <a:gd name="connsiteY59" fmla="*/ 3874 h 10000"/>
                <a:gd name="connsiteX60" fmla="*/ 1970 w 10000"/>
                <a:gd name="connsiteY60" fmla="*/ 4038 h 10000"/>
                <a:gd name="connsiteX61" fmla="*/ 1790 w 10000"/>
                <a:gd name="connsiteY61" fmla="*/ 4195 h 10000"/>
                <a:gd name="connsiteX62" fmla="*/ 1598 w 10000"/>
                <a:gd name="connsiteY62" fmla="*/ 4348 h 10000"/>
                <a:gd name="connsiteX63" fmla="*/ 1414 w 10000"/>
                <a:gd name="connsiteY63" fmla="*/ 4493 h 10000"/>
                <a:gd name="connsiteX64" fmla="*/ 1218 w 10000"/>
                <a:gd name="connsiteY64" fmla="*/ 4632 h 10000"/>
                <a:gd name="connsiteX65" fmla="*/ 1023 w 10000"/>
                <a:gd name="connsiteY65" fmla="*/ 4767 h 10000"/>
                <a:gd name="connsiteX66" fmla="*/ 821 w 10000"/>
                <a:gd name="connsiteY66" fmla="*/ 4894 h 10000"/>
                <a:gd name="connsiteX67" fmla="*/ 719 w 10000"/>
                <a:gd name="connsiteY67" fmla="*/ 4953 h 10000"/>
                <a:gd name="connsiteX68" fmla="*/ 618 w 10000"/>
                <a:gd name="connsiteY68" fmla="*/ 5011 h 10000"/>
                <a:gd name="connsiteX69" fmla="*/ 521 w 10000"/>
                <a:gd name="connsiteY69" fmla="*/ 5066 h 10000"/>
                <a:gd name="connsiteX70" fmla="*/ 419 w 10000"/>
                <a:gd name="connsiteY70" fmla="*/ 5117 h 10000"/>
                <a:gd name="connsiteX71" fmla="*/ 311 w 10000"/>
                <a:gd name="connsiteY71" fmla="*/ 5171 h 10000"/>
                <a:gd name="connsiteX72" fmla="*/ 213 w 10000"/>
                <a:gd name="connsiteY72" fmla="*/ 5219 h 10000"/>
                <a:gd name="connsiteX73" fmla="*/ 105 w 10000"/>
                <a:gd name="connsiteY73" fmla="*/ 5266 h 10000"/>
                <a:gd name="connsiteX74" fmla="*/ 0 w 10000"/>
                <a:gd name="connsiteY74" fmla="*/ 5306 h 10000"/>
                <a:gd name="connsiteX75" fmla="*/ 2549 w 10000"/>
                <a:gd name="connsiteY75" fmla="*/ 5306 h 10000"/>
                <a:gd name="connsiteX76" fmla="*/ 1061 w 10000"/>
                <a:gd name="connsiteY76" fmla="*/ 10000 h 10000"/>
                <a:gd name="connsiteX77" fmla="*/ 8700 w 10000"/>
                <a:gd name="connsiteY7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0000" h="10000">
                  <a:moveTo>
                    <a:pt x="8700" y="10000"/>
                  </a:moveTo>
                  <a:lnTo>
                    <a:pt x="7412" y="5238"/>
                  </a:lnTo>
                  <a:lnTo>
                    <a:pt x="10000" y="5306"/>
                  </a:lnTo>
                  <a:lnTo>
                    <a:pt x="9895" y="5266"/>
                  </a:lnTo>
                  <a:lnTo>
                    <a:pt x="9787" y="5219"/>
                  </a:lnTo>
                  <a:lnTo>
                    <a:pt x="9689" y="5171"/>
                  </a:lnTo>
                  <a:lnTo>
                    <a:pt x="9581" y="5117"/>
                  </a:lnTo>
                  <a:lnTo>
                    <a:pt x="9479" y="5066"/>
                  </a:lnTo>
                  <a:lnTo>
                    <a:pt x="9382" y="5011"/>
                  </a:lnTo>
                  <a:cubicBezTo>
                    <a:pt x="9348" y="4992"/>
                    <a:pt x="9315" y="4972"/>
                    <a:pt x="9281" y="4953"/>
                  </a:cubicBezTo>
                  <a:lnTo>
                    <a:pt x="9179" y="4894"/>
                  </a:lnTo>
                  <a:lnTo>
                    <a:pt x="8977" y="4767"/>
                  </a:lnTo>
                  <a:lnTo>
                    <a:pt x="8782" y="4632"/>
                  </a:lnTo>
                  <a:lnTo>
                    <a:pt x="8586" y="4493"/>
                  </a:lnTo>
                  <a:lnTo>
                    <a:pt x="8402" y="4348"/>
                  </a:lnTo>
                  <a:lnTo>
                    <a:pt x="8210" y="4195"/>
                  </a:lnTo>
                  <a:lnTo>
                    <a:pt x="8030" y="4038"/>
                  </a:lnTo>
                  <a:cubicBezTo>
                    <a:pt x="7970" y="3983"/>
                    <a:pt x="7909" y="3929"/>
                    <a:pt x="7849" y="3874"/>
                  </a:cubicBezTo>
                  <a:lnTo>
                    <a:pt x="7668" y="3699"/>
                  </a:lnTo>
                  <a:lnTo>
                    <a:pt x="7502" y="3528"/>
                  </a:lnTo>
                  <a:cubicBezTo>
                    <a:pt x="7445" y="3470"/>
                    <a:pt x="7389" y="3411"/>
                    <a:pt x="7332" y="3353"/>
                  </a:cubicBezTo>
                  <a:lnTo>
                    <a:pt x="7162" y="3171"/>
                  </a:lnTo>
                  <a:lnTo>
                    <a:pt x="7003" y="2988"/>
                  </a:lnTo>
                  <a:lnTo>
                    <a:pt x="6844" y="2799"/>
                  </a:lnTo>
                  <a:lnTo>
                    <a:pt x="6688" y="2613"/>
                  </a:lnTo>
                  <a:lnTo>
                    <a:pt x="6537" y="2420"/>
                  </a:lnTo>
                  <a:lnTo>
                    <a:pt x="6392" y="2227"/>
                  </a:lnTo>
                  <a:lnTo>
                    <a:pt x="6251" y="2034"/>
                  </a:lnTo>
                  <a:cubicBezTo>
                    <a:pt x="6205" y="1971"/>
                    <a:pt x="6160" y="1907"/>
                    <a:pt x="6114" y="1844"/>
                  </a:cubicBezTo>
                  <a:cubicBezTo>
                    <a:pt x="6069" y="1780"/>
                    <a:pt x="6025" y="1715"/>
                    <a:pt x="5980" y="1651"/>
                  </a:cubicBezTo>
                  <a:lnTo>
                    <a:pt x="5853" y="1458"/>
                  </a:lnTo>
                  <a:lnTo>
                    <a:pt x="5727" y="1265"/>
                  </a:lnTo>
                  <a:lnTo>
                    <a:pt x="5607" y="1079"/>
                  </a:lnTo>
                  <a:lnTo>
                    <a:pt x="5492" y="889"/>
                  </a:lnTo>
                  <a:lnTo>
                    <a:pt x="5387" y="707"/>
                  </a:lnTo>
                  <a:lnTo>
                    <a:pt x="5282" y="525"/>
                  </a:lnTo>
                  <a:lnTo>
                    <a:pt x="5181" y="346"/>
                  </a:lnTo>
                  <a:cubicBezTo>
                    <a:pt x="5151" y="288"/>
                    <a:pt x="5120" y="229"/>
                    <a:pt x="5090" y="171"/>
                  </a:cubicBezTo>
                  <a:lnTo>
                    <a:pt x="5000" y="0"/>
                  </a:lnTo>
                  <a:lnTo>
                    <a:pt x="4910" y="171"/>
                  </a:lnTo>
                  <a:lnTo>
                    <a:pt x="4816" y="346"/>
                  </a:lnTo>
                  <a:lnTo>
                    <a:pt x="4718" y="525"/>
                  </a:lnTo>
                  <a:lnTo>
                    <a:pt x="4613" y="707"/>
                  </a:lnTo>
                  <a:cubicBezTo>
                    <a:pt x="4576" y="768"/>
                    <a:pt x="4538" y="828"/>
                    <a:pt x="4501" y="889"/>
                  </a:cubicBezTo>
                  <a:lnTo>
                    <a:pt x="4393" y="1079"/>
                  </a:lnTo>
                  <a:lnTo>
                    <a:pt x="4273" y="1265"/>
                  </a:lnTo>
                  <a:lnTo>
                    <a:pt x="4147" y="1458"/>
                  </a:lnTo>
                  <a:lnTo>
                    <a:pt x="4020" y="1651"/>
                  </a:lnTo>
                  <a:cubicBezTo>
                    <a:pt x="3975" y="1715"/>
                    <a:pt x="3931" y="1780"/>
                    <a:pt x="3886" y="1844"/>
                  </a:cubicBezTo>
                  <a:cubicBezTo>
                    <a:pt x="3840" y="1907"/>
                    <a:pt x="3795" y="1971"/>
                    <a:pt x="3749" y="2034"/>
                  </a:cubicBezTo>
                  <a:lnTo>
                    <a:pt x="3608" y="2227"/>
                  </a:lnTo>
                  <a:lnTo>
                    <a:pt x="3463" y="2420"/>
                  </a:lnTo>
                  <a:lnTo>
                    <a:pt x="3312" y="2613"/>
                  </a:lnTo>
                  <a:lnTo>
                    <a:pt x="3156" y="2799"/>
                  </a:lnTo>
                  <a:lnTo>
                    <a:pt x="2997" y="2988"/>
                  </a:lnTo>
                  <a:lnTo>
                    <a:pt x="2838" y="3171"/>
                  </a:lnTo>
                  <a:cubicBezTo>
                    <a:pt x="2784" y="3232"/>
                    <a:pt x="2729" y="3292"/>
                    <a:pt x="2675" y="3353"/>
                  </a:cubicBezTo>
                  <a:cubicBezTo>
                    <a:pt x="2618" y="3411"/>
                    <a:pt x="2562" y="3470"/>
                    <a:pt x="2505" y="3528"/>
                  </a:cubicBezTo>
                  <a:lnTo>
                    <a:pt x="2332" y="3699"/>
                  </a:lnTo>
                  <a:lnTo>
                    <a:pt x="2151" y="3874"/>
                  </a:lnTo>
                  <a:cubicBezTo>
                    <a:pt x="2091" y="3929"/>
                    <a:pt x="2030" y="3983"/>
                    <a:pt x="1970" y="4038"/>
                  </a:cubicBezTo>
                  <a:lnTo>
                    <a:pt x="1790" y="4195"/>
                  </a:lnTo>
                  <a:lnTo>
                    <a:pt x="1598" y="4348"/>
                  </a:lnTo>
                  <a:lnTo>
                    <a:pt x="1414" y="4493"/>
                  </a:lnTo>
                  <a:lnTo>
                    <a:pt x="1218" y="4632"/>
                  </a:lnTo>
                  <a:lnTo>
                    <a:pt x="1023" y="4767"/>
                  </a:lnTo>
                  <a:lnTo>
                    <a:pt x="821" y="4894"/>
                  </a:lnTo>
                  <a:lnTo>
                    <a:pt x="719" y="4953"/>
                  </a:lnTo>
                  <a:cubicBezTo>
                    <a:pt x="685" y="4972"/>
                    <a:pt x="652" y="4992"/>
                    <a:pt x="618" y="5011"/>
                  </a:cubicBezTo>
                  <a:lnTo>
                    <a:pt x="521" y="5066"/>
                  </a:lnTo>
                  <a:lnTo>
                    <a:pt x="419" y="5117"/>
                  </a:lnTo>
                  <a:lnTo>
                    <a:pt x="311" y="5171"/>
                  </a:lnTo>
                  <a:lnTo>
                    <a:pt x="213" y="5219"/>
                  </a:lnTo>
                  <a:lnTo>
                    <a:pt x="105" y="5266"/>
                  </a:lnTo>
                  <a:lnTo>
                    <a:pt x="0" y="5306"/>
                  </a:lnTo>
                  <a:lnTo>
                    <a:pt x="2549" y="5306"/>
                  </a:lnTo>
                  <a:lnTo>
                    <a:pt x="1061" y="10000"/>
                  </a:lnTo>
                  <a:lnTo>
                    <a:pt x="8700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75000"/>
                  </a:schemeClr>
                </a:gs>
                <a:gs pos="58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12700">
              <a:noFill/>
              <a:prstDash val="sysDash"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pc="-50" dirty="0">
                <a:solidFill>
                  <a:srgbClr val="FFFFFF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183" name="덧셈 기호 182"/>
            <p:cNvSpPr/>
            <p:nvPr/>
          </p:nvSpPr>
          <p:spPr>
            <a:xfrm>
              <a:off x="11373902" y="3378732"/>
              <a:ext cx="260174" cy="260174"/>
            </a:xfrm>
            <a:prstGeom prst="mathPlus">
              <a:avLst/>
            </a:prstGeom>
            <a:solidFill>
              <a:schemeClr val="bg1">
                <a:lumMod val="85000"/>
              </a:schemeClr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endParaRPr lang="ko-KR" altLang="en-US" sz="9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4" name="덧셈 기호 183"/>
            <p:cNvSpPr/>
            <p:nvPr/>
          </p:nvSpPr>
          <p:spPr>
            <a:xfrm>
              <a:off x="12628952" y="3378732"/>
              <a:ext cx="260174" cy="260174"/>
            </a:xfrm>
            <a:prstGeom prst="mathPlus">
              <a:avLst/>
            </a:prstGeom>
            <a:solidFill>
              <a:schemeClr val="bg1">
                <a:lumMod val="85000"/>
              </a:schemeClr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endParaRPr lang="ko-KR" altLang="en-US" sz="9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85" name="덧셈 기호 184"/>
            <p:cNvSpPr/>
            <p:nvPr/>
          </p:nvSpPr>
          <p:spPr>
            <a:xfrm>
              <a:off x="13886352" y="3378732"/>
              <a:ext cx="260174" cy="260174"/>
            </a:xfrm>
            <a:prstGeom prst="mathPlus">
              <a:avLst/>
            </a:prstGeom>
            <a:solidFill>
              <a:schemeClr val="bg1">
                <a:lumMod val="85000"/>
              </a:schemeClr>
            </a:solidFill>
            <a:ln w="28575" algn="ctr">
              <a:noFill/>
              <a:miter lim="800000"/>
              <a:headEnd/>
              <a:tailEnd/>
            </a:ln>
            <a:effectLst>
              <a:outerShdw blurRad="38100" sx="101000" sy="101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793750" latinLnBrk="0"/>
              <a:endParaRPr lang="ko-KR" altLang="en-US" sz="9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258" name="그룹 257"/>
          <p:cNvGrpSpPr/>
          <p:nvPr/>
        </p:nvGrpSpPr>
        <p:grpSpPr>
          <a:xfrm>
            <a:off x="664215" y="4126317"/>
            <a:ext cx="3991215" cy="641451"/>
            <a:chOff x="688806" y="4057146"/>
            <a:chExt cx="3991215" cy="641451"/>
          </a:xfrm>
        </p:grpSpPr>
        <p:sp>
          <p:nvSpPr>
            <p:cNvPr id="257" name="Rounded Rectangle 28">
              <a:extLst>
                <a:ext uri="{FF2B5EF4-FFF2-40B4-BE49-F238E27FC236}">
                  <a16:creationId xmlns:a16="http://schemas.microsoft.com/office/drawing/2014/main" id="{DBB3960B-E247-A4B5-F6FA-BFAB8BFB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806" y="4057146"/>
              <a:ext cx="3991215" cy="641451"/>
            </a:xfrm>
            <a:prstGeom prst="roundRect">
              <a:avLst>
                <a:gd name="adj" fmla="val 7174"/>
              </a:avLst>
            </a:prstGeom>
            <a:gradFill flip="none" rotWithShape="1">
              <a:gsLst>
                <a:gs pos="50000">
                  <a:schemeClr val="bg1"/>
                </a:gs>
                <a:gs pos="97500">
                  <a:srgbClr val="F7F7F7"/>
                </a:gs>
                <a:gs pos="52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256" name="그룹 255"/>
            <p:cNvGrpSpPr/>
            <p:nvPr/>
          </p:nvGrpSpPr>
          <p:grpSpPr>
            <a:xfrm>
              <a:off x="781037" y="4147039"/>
              <a:ext cx="3824414" cy="461665"/>
              <a:chOff x="371489" y="7169715"/>
              <a:chExt cx="3824414" cy="461665"/>
            </a:xfrm>
          </p:grpSpPr>
          <p:sp>
            <p:nvSpPr>
              <p:cNvPr id="254" name="직사각형 253">
                <a:extLst>
                  <a:ext uri="{FF2B5EF4-FFF2-40B4-BE49-F238E27FC236}">
                    <a16:creationId xmlns:a16="http://schemas.microsoft.com/office/drawing/2014/main" id="{9129A0AB-9DE3-9C36-DDDF-2AE0FB818BF1}"/>
                  </a:ext>
                </a:extLst>
              </p:cNvPr>
              <p:cNvSpPr/>
              <p:nvPr/>
            </p:nvSpPr>
            <p:spPr>
              <a:xfrm>
                <a:off x="371489" y="7175325"/>
                <a:ext cx="499269" cy="448640"/>
              </a:xfrm>
              <a:prstGeom prst="rect">
                <a:avLst/>
              </a:prstGeom>
              <a:solidFill>
                <a:srgbClr val="D3C7BB"/>
              </a:solidFill>
              <a:ln>
                <a:noFill/>
              </a:ln>
              <a:effectLst/>
            </p:spPr>
            <p:txBody>
              <a:bodyPr lIns="0" rIns="0" anchor="ctr"/>
              <a:lstStyle/>
              <a:p>
                <a:pPr algn="ctr" eaLnBrk="0" latinLnBrk="0" hangingPunct="0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호환성</a:t>
                </a:r>
                <a:b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</a:b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준수</a:t>
                </a:r>
              </a:p>
            </p:txBody>
          </p:sp>
          <p:sp>
            <p:nvSpPr>
              <p:cNvPr id="255" name="직사각형 254">
                <a:extLst>
                  <a:ext uri="{FF2B5EF4-FFF2-40B4-BE49-F238E27FC236}">
                    <a16:creationId xmlns:a16="http://schemas.microsoft.com/office/drawing/2014/main" id="{A974FDD6-8D77-8943-9402-3264D4013F38}"/>
                  </a:ext>
                </a:extLst>
              </p:cNvPr>
              <p:cNvSpPr/>
              <p:nvPr/>
            </p:nvSpPr>
            <p:spPr>
              <a:xfrm>
                <a:off x="863139" y="7169715"/>
                <a:ext cx="3332764" cy="46166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88900" indent="-88900" algn="just" latinLnBrk="0">
                  <a:lnSpc>
                    <a:spcPct val="120000"/>
                  </a:lnSpc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Chrome, Edge, Safari, Firefox 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등 다양한 웹 브라우저 지원</a:t>
                </a:r>
                <a:endPara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  <a:p>
                <a:pPr marL="88900" indent="-88900" algn="just" latinLnBrk="0">
                  <a:lnSpc>
                    <a:spcPct val="120000"/>
                  </a:lnSpc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다양한 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OS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에서 시스템 운영 가능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(Windows, </a:t>
                </a:r>
                <a:r>
                  <a:rPr lang="en-US" altLang="ko-KR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MacOS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, Linux 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등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)</a:t>
                </a:r>
              </a:p>
            </p:txBody>
          </p:sp>
        </p:grpSp>
      </p:grpSp>
      <p:grpSp>
        <p:nvGrpSpPr>
          <p:cNvPr id="259" name="그룹 258"/>
          <p:cNvGrpSpPr/>
          <p:nvPr/>
        </p:nvGrpSpPr>
        <p:grpSpPr>
          <a:xfrm>
            <a:off x="664215" y="4893782"/>
            <a:ext cx="3991215" cy="641451"/>
            <a:chOff x="688806" y="4057146"/>
            <a:chExt cx="3991215" cy="641451"/>
          </a:xfrm>
        </p:grpSpPr>
        <p:sp>
          <p:nvSpPr>
            <p:cNvPr id="260" name="Rounded Rectangle 28">
              <a:extLst>
                <a:ext uri="{FF2B5EF4-FFF2-40B4-BE49-F238E27FC236}">
                  <a16:creationId xmlns:a16="http://schemas.microsoft.com/office/drawing/2014/main" id="{DBB3960B-E247-A4B5-F6FA-BFAB8BFB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806" y="4057146"/>
              <a:ext cx="3991215" cy="641451"/>
            </a:xfrm>
            <a:prstGeom prst="roundRect">
              <a:avLst>
                <a:gd name="adj" fmla="val 7174"/>
              </a:avLst>
            </a:prstGeom>
            <a:gradFill flip="none" rotWithShape="1">
              <a:gsLst>
                <a:gs pos="50000">
                  <a:schemeClr val="bg1"/>
                </a:gs>
                <a:gs pos="97500">
                  <a:srgbClr val="F7F7F7"/>
                </a:gs>
                <a:gs pos="52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261" name="그룹 260"/>
            <p:cNvGrpSpPr/>
            <p:nvPr/>
          </p:nvGrpSpPr>
          <p:grpSpPr>
            <a:xfrm>
              <a:off x="781037" y="4147040"/>
              <a:ext cx="3824414" cy="461665"/>
              <a:chOff x="371489" y="7169716"/>
              <a:chExt cx="3824414" cy="461665"/>
            </a:xfrm>
          </p:grpSpPr>
          <p:sp>
            <p:nvSpPr>
              <p:cNvPr id="262" name="직사각형 261">
                <a:extLst>
                  <a:ext uri="{FF2B5EF4-FFF2-40B4-BE49-F238E27FC236}">
                    <a16:creationId xmlns:a16="http://schemas.microsoft.com/office/drawing/2014/main" id="{9129A0AB-9DE3-9C36-DDDF-2AE0FB818BF1}"/>
                  </a:ext>
                </a:extLst>
              </p:cNvPr>
              <p:cNvSpPr/>
              <p:nvPr/>
            </p:nvSpPr>
            <p:spPr>
              <a:xfrm>
                <a:off x="371489" y="7175325"/>
                <a:ext cx="499269" cy="448640"/>
              </a:xfrm>
              <a:prstGeom prst="rect">
                <a:avLst/>
              </a:prstGeom>
              <a:solidFill>
                <a:srgbClr val="D3C7BB"/>
              </a:solidFill>
              <a:ln>
                <a:noFill/>
              </a:ln>
              <a:effectLst/>
            </p:spPr>
            <p:txBody>
              <a:bodyPr lIns="0" rIns="0" anchor="ctr"/>
              <a:lstStyle/>
              <a:p>
                <a:pPr algn="ctr" eaLnBrk="0" latinLnBrk="0" hangingPunct="0"/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콘텐츠</a:t>
                </a:r>
                <a:endPara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 eaLnBrk="0" latinLnBrk="0" hangingPunct="0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관리</a:t>
                </a:r>
              </a:p>
            </p:txBody>
          </p:sp>
          <p:sp>
            <p:nvSpPr>
              <p:cNvPr id="263" name="직사각형 262">
                <a:extLst>
                  <a:ext uri="{FF2B5EF4-FFF2-40B4-BE49-F238E27FC236}">
                    <a16:creationId xmlns:a16="http://schemas.microsoft.com/office/drawing/2014/main" id="{A974FDD6-8D77-8943-9402-3264D4013F38}"/>
                  </a:ext>
                </a:extLst>
              </p:cNvPr>
              <p:cNvSpPr/>
              <p:nvPr/>
            </p:nvSpPr>
            <p:spPr>
              <a:xfrm>
                <a:off x="863139" y="7169716"/>
                <a:ext cx="3332764" cy="46166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88900" indent="-88900" algn="just" latinLnBrk="0">
                  <a:lnSpc>
                    <a:spcPct val="120000"/>
                  </a:lnSpc>
                  <a:buFont typeface="Arial" pitchFamily="34" charset="0"/>
                  <a:buChar char="•"/>
                  <a:defRPr/>
                </a:pP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통합 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CMS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와 연동하여 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PC 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홈페이지 </a:t>
                </a:r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콘텐츠의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수정으로 </a:t>
                </a:r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모바일의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</a:t>
                </a:r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콘텐츠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수정까지 가능하도록 </a:t>
                </a:r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콘텐츠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통합관리 </a:t>
                </a:r>
                <a:endPara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grpSp>
        <p:nvGrpSpPr>
          <p:cNvPr id="264" name="그룹 263"/>
          <p:cNvGrpSpPr/>
          <p:nvPr/>
        </p:nvGrpSpPr>
        <p:grpSpPr>
          <a:xfrm>
            <a:off x="664215" y="5661248"/>
            <a:ext cx="3991215" cy="641451"/>
            <a:chOff x="688806" y="4057146"/>
            <a:chExt cx="3991215" cy="641451"/>
          </a:xfrm>
        </p:grpSpPr>
        <p:sp>
          <p:nvSpPr>
            <p:cNvPr id="265" name="Rounded Rectangle 28">
              <a:extLst>
                <a:ext uri="{FF2B5EF4-FFF2-40B4-BE49-F238E27FC236}">
                  <a16:creationId xmlns:a16="http://schemas.microsoft.com/office/drawing/2014/main" id="{DBB3960B-E247-A4B5-F6FA-BFAB8BFB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806" y="4057146"/>
              <a:ext cx="3991215" cy="641451"/>
            </a:xfrm>
            <a:prstGeom prst="roundRect">
              <a:avLst>
                <a:gd name="adj" fmla="val 7174"/>
              </a:avLst>
            </a:prstGeom>
            <a:gradFill flip="none" rotWithShape="1">
              <a:gsLst>
                <a:gs pos="50000">
                  <a:schemeClr val="bg1"/>
                </a:gs>
                <a:gs pos="97500">
                  <a:srgbClr val="F7F7F7"/>
                </a:gs>
                <a:gs pos="52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266" name="그룹 265"/>
            <p:cNvGrpSpPr/>
            <p:nvPr/>
          </p:nvGrpSpPr>
          <p:grpSpPr>
            <a:xfrm>
              <a:off x="781037" y="4152649"/>
              <a:ext cx="3824414" cy="448640"/>
              <a:chOff x="371489" y="7175325"/>
              <a:chExt cx="3824414" cy="448640"/>
            </a:xfrm>
          </p:grpSpPr>
          <p:sp>
            <p:nvSpPr>
              <p:cNvPr id="267" name="직사각형 266">
                <a:extLst>
                  <a:ext uri="{FF2B5EF4-FFF2-40B4-BE49-F238E27FC236}">
                    <a16:creationId xmlns:a16="http://schemas.microsoft.com/office/drawing/2014/main" id="{9129A0AB-9DE3-9C36-DDDF-2AE0FB818BF1}"/>
                  </a:ext>
                </a:extLst>
              </p:cNvPr>
              <p:cNvSpPr/>
              <p:nvPr/>
            </p:nvSpPr>
            <p:spPr>
              <a:xfrm>
                <a:off x="371489" y="7175325"/>
                <a:ext cx="499269" cy="448640"/>
              </a:xfrm>
              <a:prstGeom prst="rect">
                <a:avLst/>
              </a:prstGeom>
              <a:solidFill>
                <a:srgbClr val="D3C7BB"/>
              </a:solidFill>
              <a:ln>
                <a:noFill/>
              </a:ln>
              <a:effectLst/>
            </p:spPr>
            <p:txBody>
              <a:bodyPr lIns="0" rIns="0" anchor="ctr"/>
              <a:lstStyle/>
              <a:p>
                <a:pPr algn="ctr" eaLnBrk="0" latinLnBrk="0" hangingPunct="0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지침</a:t>
                </a:r>
                <a:b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</a:b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준수</a:t>
                </a:r>
              </a:p>
            </p:txBody>
          </p:sp>
          <p:sp>
            <p:nvSpPr>
              <p:cNvPr id="268" name="직사각형 267">
                <a:extLst>
                  <a:ext uri="{FF2B5EF4-FFF2-40B4-BE49-F238E27FC236}">
                    <a16:creationId xmlns:a16="http://schemas.microsoft.com/office/drawing/2014/main" id="{A974FDD6-8D77-8943-9402-3264D4013F38}"/>
                  </a:ext>
                </a:extLst>
              </p:cNvPr>
              <p:cNvSpPr/>
              <p:nvPr/>
            </p:nvSpPr>
            <p:spPr>
              <a:xfrm>
                <a:off x="863139" y="7269037"/>
                <a:ext cx="3332764" cy="263021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88900" indent="-88900" algn="just" latinLnBrk="0">
                  <a:lnSpc>
                    <a:spcPct val="120000"/>
                  </a:lnSpc>
                  <a:buFont typeface="Arial" pitchFamily="34" charset="0"/>
                  <a:buChar char="•"/>
                  <a:defRPr/>
                </a:pP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｢</a:t>
                </a:r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모바일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전자정부 서비스 관리 지침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(</a:t>
                </a:r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행정안전부</a:t>
                </a:r>
                <a:r>
                  <a:rPr lang="en-US" altLang="ko-KR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)｣ 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준수</a:t>
                </a:r>
                <a:endPara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sp>
        <p:nvSpPr>
          <p:cNvPr id="3" name="슬라이드 번호 개체 틀 7">
            <a:extLst>
              <a:ext uri="{FF2B5EF4-FFF2-40B4-BE49-F238E27FC236}">
                <a16:creationId xmlns:a16="http://schemas.microsoft.com/office/drawing/2014/main" id="{1F1D1779-F7B1-4927-10B4-FF91D663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3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82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94943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12</a:t>
            </a:r>
            <a:endParaRPr lang="en-US" dirty="0"/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C8F2363B-9B5D-4844-8249-C8F57421B07A}"/>
              </a:ext>
            </a:extLst>
          </p:cNvPr>
          <p:cNvSpPr txBox="1">
            <a:spLocks/>
          </p:cNvSpPr>
          <p:nvPr/>
        </p:nvSpPr>
        <p:spPr>
          <a:xfrm>
            <a:off x="2437136" y="1053818"/>
            <a:ext cx="5031827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검증된 디자인 방법론으로 논리적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UI/UX 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디자인 구현</a:t>
            </a:r>
          </a:p>
        </p:txBody>
      </p:sp>
      <p:sp>
        <p:nvSpPr>
          <p:cNvPr id="174" name="한쪽 모서리가 잘린 사각형 173"/>
          <p:cNvSpPr/>
          <p:nvPr/>
        </p:nvSpPr>
        <p:spPr>
          <a:xfrm flipH="1">
            <a:off x="495266" y="1773980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UI/UX 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디자인 방법론으로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‘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근거 있는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’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디자인 개발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75" name="한쪽 모서리가 잘린 사각형 174"/>
          <p:cNvSpPr/>
          <p:nvPr/>
        </p:nvSpPr>
        <p:spPr>
          <a:xfrm>
            <a:off x="5026506" y="1780326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디자인 방향성 및 구현전략</a:t>
            </a:r>
          </a:p>
        </p:txBody>
      </p:sp>
      <p:pic>
        <p:nvPicPr>
          <p:cNvPr id="176" name="Picture 285" descr="악세사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773238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" name="그룹 206"/>
          <p:cNvGrpSpPr/>
          <p:nvPr/>
        </p:nvGrpSpPr>
        <p:grpSpPr>
          <a:xfrm>
            <a:off x="543617" y="2450382"/>
            <a:ext cx="4291566" cy="1459634"/>
            <a:chOff x="525780" y="2574915"/>
            <a:chExt cx="4291566" cy="1459634"/>
          </a:xfrm>
        </p:grpSpPr>
        <p:grpSp>
          <p:nvGrpSpPr>
            <p:cNvPr id="180" name="그룹 179"/>
            <p:cNvGrpSpPr/>
            <p:nvPr/>
          </p:nvGrpSpPr>
          <p:grpSpPr>
            <a:xfrm>
              <a:off x="526643" y="2574915"/>
              <a:ext cx="4290703" cy="248400"/>
              <a:chOff x="566567" y="2067786"/>
              <a:chExt cx="4831137" cy="248400"/>
            </a:xfrm>
          </p:grpSpPr>
          <p:sp>
            <p:nvSpPr>
              <p:cNvPr id="181" name="AutoShape 165">
                <a:extLst>
                  <a:ext uri="{FF2B5EF4-FFF2-40B4-BE49-F238E27FC236}">
                    <a16:creationId xmlns:a16="http://schemas.microsoft.com/office/drawing/2014/main" id="{F55D19AB-C928-4B4F-B6DA-7D44FD5B0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67" y="2068127"/>
                <a:ext cx="1239373" cy="247718"/>
              </a:xfrm>
              <a:prstGeom prst="homePlate">
                <a:avLst>
                  <a:gd name="adj" fmla="val 38674"/>
                </a:avLst>
              </a:prstGeom>
              <a:solidFill>
                <a:srgbClr val="D3C7BB"/>
              </a:solidFill>
              <a:ln w="19050">
                <a:noFill/>
              </a:ln>
              <a:effectLst/>
            </p:spPr>
            <p:txBody>
              <a:bodyPr wrap="none" lIns="0" tIns="0" rIns="0" bIns="0" anchor="ctr"/>
              <a:lstStyle/>
              <a:p>
                <a:pPr marL="0" marR="0" lvl="1" indent="-79375" algn="ctr" defTabSz="142573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ct val="140000"/>
                  <a:buFontTx/>
                  <a:buNone/>
                  <a:tabLst>
                    <a:tab pos="5648325" algn="l"/>
                  </a:tabLst>
                  <a:defRPr/>
                </a:pPr>
                <a:r>
                  <a:rPr kumimoji="0" lang="ko-KR" altLang="en-US" sz="1000" b="0" i="0" u="none" strike="noStrike" kern="1200" cap="none" spc="-100" normalizeH="0" baseline="0" noProof="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분석 </a:t>
                </a:r>
                <a:r>
                  <a:rPr lang="ko-KR" altLang="en-US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및 개선점 도출</a:t>
                </a:r>
                <a:endParaRPr kumimoji="0" lang="ko-KR" altLang="en-US" sz="1000" b="0" i="0" u="none" strike="noStrike" kern="1200" cap="none" spc="-10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82" name="AutoShape 162">
                <a:extLst>
                  <a:ext uri="{FF2B5EF4-FFF2-40B4-BE49-F238E27FC236}">
                    <a16:creationId xmlns:a16="http://schemas.microsoft.com/office/drawing/2014/main" id="{C3072E7B-B818-4BA8-939D-E1A570F91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795" y="2067786"/>
                <a:ext cx="1238400" cy="248400"/>
              </a:xfrm>
              <a:prstGeom prst="chevron">
                <a:avLst>
                  <a:gd name="adj" fmla="val 37908"/>
                </a:avLst>
              </a:prstGeom>
              <a:solidFill>
                <a:srgbClr val="D3C7BB"/>
              </a:solidFill>
              <a:ln w="19050">
                <a:noFill/>
              </a:ln>
              <a:effectLst/>
            </p:spPr>
            <p:txBody>
              <a:bodyPr wrap="none" lIns="0" tIns="0" rIns="0" bIns="0" anchor="ctr"/>
              <a:lstStyle/>
              <a:p>
                <a:pPr marL="0" lvl="1" indent="-79375" algn="ctr" defTabSz="1425732">
                  <a:buClr>
                    <a:prstClr val="black"/>
                  </a:buClr>
                  <a:buSzPct val="140000"/>
                  <a:tabLst>
                    <a:tab pos="5648325" algn="l"/>
                  </a:tabLst>
                </a:pPr>
                <a:r>
                  <a:rPr lang="ko-KR" altLang="en-US" sz="1000" spc="-1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콘셉트</a:t>
                </a:r>
                <a:r>
                  <a:rPr lang="ko-KR" altLang="en-US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기획</a:t>
                </a:r>
                <a:endParaRPr lang="en-US" altLang="ko-KR" sz="1000" spc="-1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83" name="AutoShape 162">
                <a:extLst>
                  <a:ext uri="{FF2B5EF4-FFF2-40B4-BE49-F238E27FC236}">
                    <a16:creationId xmlns:a16="http://schemas.microsoft.com/office/drawing/2014/main" id="{C3072E7B-B818-4BA8-939D-E1A570F91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2050" y="2067786"/>
                <a:ext cx="1238400" cy="248400"/>
              </a:xfrm>
              <a:prstGeom prst="chevron">
                <a:avLst>
                  <a:gd name="adj" fmla="val 37908"/>
                </a:avLst>
              </a:prstGeom>
              <a:solidFill>
                <a:srgbClr val="D3C7BB"/>
              </a:solidFill>
              <a:ln w="19050">
                <a:noFill/>
              </a:ln>
              <a:effectLst/>
            </p:spPr>
            <p:txBody>
              <a:bodyPr wrap="none" lIns="0" tIns="0" rIns="0" bIns="0" anchor="ctr"/>
              <a:lstStyle/>
              <a:p>
                <a:pPr marL="0" lvl="1" indent="-79375" algn="ctr" defTabSz="1425732">
                  <a:buClr>
                    <a:prstClr val="black"/>
                  </a:buClr>
                  <a:buSzPct val="140000"/>
                  <a:tabLst>
                    <a:tab pos="5648325" algn="l"/>
                  </a:tabLst>
                </a:pPr>
                <a:r>
                  <a:rPr lang="ko-KR" altLang="en-US" sz="1000" spc="-100" dirty="0" err="1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프로토타이핑</a:t>
                </a:r>
                <a:endParaRPr lang="en-US" altLang="ko-KR" sz="1000" spc="-1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184" name="AutoShape 162">
                <a:extLst>
                  <a:ext uri="{FF2B5EF4-FFF2-40B4-BE49-F238E27FC236}">
                    <a16:creationId xmlns:a16="http://schemas.microsoft.com/office/drawing/2014/main" id="{C3072E7B-B818-4BA8-939D-E1A570F91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9304" y="2067786"/>
                <a:ext cx="1238400" cy="248400"/>
              </a:xfrm>
              <a:prstGeom prst="chevron">
                <a:avLst>
                  <a:gd name="adj" fmla="val 37908"/>
                </a:avLst>
              </a:prstGeom>
              <a:solidFill>
                <a:srgbClr val="D3C7BB"/>
              </a:solidFill>
              <a:ln w="19050">
                <a:noFill/>
              </a:ln>
              <a:effectLst/>
            </p:spPr>
            <p:txBody>
              <a:bodyPr wrap="none" lIns="0" tIns="0" rIns="0" bIns="0" anchor="ctr"/>
              <a:lstStyle/>
              <a:p>
                <a:pPr marL="0" lvl="1" indent="-79375" algn="ctr" defTabSz="1425732">
                  <a:buClr>
                    <a:prstClr val="black"/>
                  </a:buClr>
                  <a:buSzPct val="140000"/>
                  <a:tabLst>
                    <a:tab pos="5648325" algn="l"/>
                  </a:tabLst>
                </a:pPr>
                <a:r>
                  <a:rPr lang="ko-KR" altLang="en-US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디자인 구현</a:t>
                </a:r>
                <a:endParaRPr lang="en-US" altLang="ko-KR" sz="1000" spc="-1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sp>
          <p:nvSpPr>
            <p:cNvPr id="185" name="직사각형 184"/>
            <p:cNvSpPr/>
            <p:nvPr/>
          </p:nvSpPr>
          <p:spPr>
            <a:xfrm>
              <a:off x="525780" y="2875922"/>
              <a:ext cx="1077420" cy="1079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ko-KR" altLang="en-US" sz="1000" kern="0" spc="-8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행안부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UI/UX 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품질 </a:t>
              </a:r>
              <a:r>
                <a:rPr lang="ko-KR" altLang="en-US" sz="1000" kern="0" spc="-8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점검표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기준 현행 진단</a:t>
              </a:r>
            </a:p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진단결과 및 고객 요구사항을 분석 하여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목표 수립</a:t>
              </a:r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1581380" y="2875922"/>
              <a:ext cx="1077420" cy="1079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관련기관 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/ 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유사 서비스 중심의 벤치마킹 수행</a:t>
              </a:r>
            </a:p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서비스 정체성 및 </a:t>
              </a:r>
              <a:b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</a:b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제공 </a:t>
              </a:r>
              <a:r>
                <a:rPr lang="ko-KR" altLang="en-US" sz="1000" kern="0" spc="-8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콘텐츠를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고려한 </a:t>
              </a:r>
              <a:r>
                <a:rPr lang="ko-KR" altLang="en-US" sz="1000" kern="0" spc="-8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콘셉트</a:t>
              </a:r>
              <a:endParaRPr lang="ko-KR" altLang="en-US" sz="1000" kern="0" spc="-80" dirty="0">
                <a:ln>
                  <a:solidFill>
                    <a:srgbClr val="0092DE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2636980" y="2875922"/>
              <a:ext cx="1077420" cy="1079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사이트 구조 명세 화 및 요구기능을 반영한 설계</a:t>
              </a:r>
              <a:endParaRPr lang="en-US" altLang="ko-KR" sz="1000" kern="0" spc="-80" dirty="0">
                <a:ln>
                  <a:solidFill>
                    <a:srgbClr val="0092DE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설계 툴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</a:t>
              </a:r>
              <a:r>
                <a:rPr lang="en-US" altLang="ko-KR" sz="900" kern="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figma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을 활용하여 사이트 </a:t>
              </a:r>
              <a:r>
                <a:rPr lang="ko-KR" altLang="en-US" sz="1000" kern="0" spc="-8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프로토타입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구현</a:t>
              </a: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3692578" y="2875922"/>
              <a:ext cx="1077420" cy="1079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kern="0" spc="-80" dirty="0" err="1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프로토타입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기반 논리적인 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UI/UX 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디자인 진행</a:t>
              </a:r>
              <a:endParaRPr lang="en-US" altLang="ko-KR" sz="1000" kern="0" spc="-80" dirty="0">
                <a:ln>
                  <a:solidFill>
                    <a:srgbClr val="0092DE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marL="87313" indent="-87313" defTabSz="1043056" latinLnBrk="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일관된 </a:t>
              </a:r>
              <a:r>
                <a:rPr lang="en-US" altLang="ko-KR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Identity</a:t>
              </a:r>
              <a:r>
                <a:rPr lang="ko-KR" altLang="en-US" sz="1000" kern="0" spc="-80" dirty="0">
                  <a:ln>
                    <a:solidFill>
                      <a:srgbClr val="0092DE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를 반영한 디자인 제작</a:t>
              </a:r>
            </a:p>
          </p:txBody>
        </p:sp>
        <p:grpSp>
          <p:nvGrpSpPr>
            <p:cNvPr id="189" name="그룹 188"/>
            <p:cNvGrpSpPr/>
            <p:nvPr/>
          </p:nvGrpSpPr>
          <p:grpSpPr>
            <a:xfrm>
              <a:off x="1592290" y="2875922"/>
              <a:ext cx="2111200" cy="1158627"/>
              <a:chOff x="1592290" y="2368793"/>
              <a:chExt cx="2111200" cy="1273981"/>
            </a:xfrm>
          </p:grpSpPr>
          <p:cxnSp>
            <p:nvCxnSpPr>
              <p:cNvPr id="190" name="직선 연결선 189"/>
              <p:cNvCxnSpPr/>
              <p:nvPr/>
            </p:nvCxnSpPr>
            <p:spPr>
              <a:xfrm>
                <a:off x="1592290" y="2368793"/>
                <a:ext cx="0" cy="1273981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직선 연결선 190"/>
              <p:cNvCxnSpPr/>
              <p:nvPr/>
            </p:nvCxnSpPr>
            <p:spPr>
              <a:xfrm>
                <a:off x="2647890" y="2368793"/>
                <a:ext cx="0" cy="1273981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직선 연결선 191"/>
              <p:cNvCxnSpPr/>
              <p:nvPr/>
            </p:nvCxnSpPr>
            <p:spPr>
              <a:xfrm>
                <a:off x="3703490" y="2368793"/>
                <a:ext cx="0" cy="1273981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4" name="사각형: 둥근 모서리 181">
            <a:extLst>
              <a:ext uri="{FF2B5EF4-FFF2-40B4-BE49-F238E27FC236}">
                <a16:creationId xmlns:a16="http://schemas.microsoft.com/office/drawing/2014/main" id="{70B7E3B6-36F6-4479-913E-F86ED4E82BA6}"/>
              </a:ext>
            </a:extLst>
          </p:cNvPr>
          <p:cNvSpPr/>
          <p:nvPr/>
        </p:nvSpPr>
        <p:spPr>
          <a:xfrm>
            <a:off x="490054" y="4149080"/>
            <a:ext cx="4392339" cy="219887"/>
          </a:xfrm>
          <a:prstGeom prst="roundRect">
            <a:avLst>
              <a:gd name="adj" fmla="val 0"/>
            </a:avLst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전자정부 </a:t>
            </a:r>
            <a:r>
              <a:rPr lang="en-US" altLang="ko-KR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UI/UX 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가이드라인을 기반으로 한 탄탄한 디자인</a:t>
            </a:r>
            <a:endParaRPr lang="en-US" altLang="ko-KR" sz="120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96" name="그룹 195"/>
          <p:cNvGrpSpPr/>
          <p:nvPr/>
        </p:nvGrpSpPr>
        <p:grpSpPr>
          <a:xfrm>
            <a:off x="588112" y="4444540"/>
            <a:ext cx="2525411" cy="1903392"/>
            <a:chOff x="4604307" y="7482452"/>
            <a:chExt cx="3560125" cy="2683252"/>
          </a:xfrm>
        </p:grpSpPr>
        <p:graphicFrame>
          <p:nvGraphicFramePr>
            <p:cNvPr id="197" name="차트 19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22574334"/>
                </p:ext>
              </p:extLst>
            </p:nvPr>
          </p:nvGraphicFramePr>
          <p:xfrm>
            <a:off x="4604307" y="7482452"/>
            <a:ext cx="3560125" cy="26832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8" name="타원 197"/>
            <p:cNvSpPr/>
            <p:nvPr/>
          </p:nvSpPr>
          <p:spPr>
            <a:xfrm>
              <a:off x="5785984" y="8276853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9" name="타원 198"/>
            <p:cNvSpPr/>
            <p:nvPr/>
          </p:nvSpPr>
          <p:spPr>
            <a:xfrm>
              <a:off x="6271803" y="8118093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0" name="타원 199"/>
            <p:cNvSpPr/>
            <p:nvPr/>
          </p:nvSpPr>
          <p:spPr>
            <a:xfrm>
              <a:off x="6811104" y="9285117"/>
              <a:ext cx="144016" cy="144016"/>
            </a:xfrm>
            <a:prstGeom prst="ellipse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4" name="그룹 203"/>
          <p:cNvGrpSpPr/>
          <p:nvPr/>
        </p:nvGrpSpPr>
        <p:grpSpPr>
          <a:xfrm>
            <a:off x="2603880" y="5812351"/>
            <a:ext cx="594353" cy="535581"/>
            <a:chOff x="2714483" y="5639125"/>
            <a:chExt cx="594353" cy="535581"/>
          </a:xfrm>
        </p:grpSpPr>
        <p:sp>
          <p:nvSpPr>
            <p:cNvPr id="205" name="대각선 줄무늬 204">
              <a:extLst>
                <a:ext uri="{FF2B5EF4-FFF2-40B4-BE49-F238E27FC236}">
                  <a16:creationId xmlns:a16="http://schemas.microsoft.com/office/drawing/2014/main" id="{4505A988-0206-FC4E-9258-12336B0E01C3}"/>
                </a:ext>
              </a:extLst>
            </p:cNvPr>
            <p:cNvSpPr/>
            <p:nvPr/>
          </p:nvSpPr>
          <p:spPr>
            <a:xfrm rot="10800000">
              <a:off x="2714483" y="5639125"/>
              <a:ext cx="522399" cy="535581"/>
            </a:xfrm>
            <a:prstGeom prst="diagStripe">
              <a:avLst/>
            </a:prstGeom>
            <a:solidFill>
              <a:srgbClr val="8EC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050" dirty="0">
                <a:solidFill>
                  <a:schemeClr val="tx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19252D90-A30B-E74D-8502-1E887463A790}"/>
                </a:ext>
              </a:extLst>
            </p:cNvPr>
            <p:cNvSpPr/>
            <p:nvPr/>
          </p:nvSpPr>
          <p:spPr>
            <a:xfrm rot="18900000">
              <a:off x="2745861" y="5873176"/>
              <a:ext cx="562975" cy="2308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sz="1000" kern="12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  <a:cs typeface="+mn-cs"/>
                </a:defRPr>
              </a:lvl9pPr>
            </a:lstStyle>
            <a:p>
              <a:pPr algn="ctr" defTabSz="1584200" eaLnBrk="0" latinLnBrk="0" hangingPunct="0"/>
              <a:r>
                <a:rPr lang="ko-KR" altLang="en-US" sz="900" spc="-50" dirty="0">
                  <a:gradFill>
                    <a:gsLst>
                      <a:gs pos="29000">
                        <a:prstClr val="white"/>
                      </a:gs>
                      <a:gs pos="41000">
                        <a:prstClr val="white"/>
                      </a:gs>
                    </a:gsLst>
                    <a:lin ang="108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분석사례</a:t>
              </a:r>
            </a:p>
          </p:txBody>
        </p:sp>
      </p:grpSp>
      <p:sp>
        <p:nvSpPr>
          <p:cNvPr id="212" name="직사각형 211"/>
          <p:cNvSpPr/>
          <p:nvPr/>
        </p:nvSpPr>
        <p:spPr>
          <a:xfrm>
            <a:off x="474197" y="2161707"/>
            <a:ext cx="1739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rgbClr val="1E236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UI/UX </a:t>
            </a:r>
            <a:r>
              <a:rPr lang="ko-KR" altLang="en-US" sz="12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rgbClr val="1E236B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디자인 도출 프로세스</a:t>
            </a:r>
          </a:p>
        </p:txBody>
      </p:sp>
      <p:sp>
        <p:nvSpPr>
          <p:cNvPr id="217" name="직사각형 216">
            <a:extLst>
              <a:ext uri="{FF2B5EF4-FFF2-40B4-BE49-F238E27FC236}">
                <a16:creationId xmlns:a16="http://schemas.microsoft.com/office/drawing/2014/main" id="{B1F452B0-E52A-4BFE-8417-DF451A378673}"/>
              </a:ext>
            </a:extLst>
          </p:cNvPr>
          <p:cNvSpPr/>
          <p:nvPr/>
        </p:nvSpPr>
        <p:spPr>
          <a:xfrm>
            <a:off x="3208154" y="4450071"/>
            <a:ext cx="1590863" cy="189786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spcAft>
                <a:spcPts val="200"/>
              </a:spcAft>
              <a:defRPr/>
            </a:pP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전자정부 웹사이트 </a:t>
            </a:r>
            <a:r>
              <a:rPr lang="en-US" altLang="ko-KR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UI/UX</a:t>
            </a:r>
          </a:p>
          <a:p>
            <a:pPr algn="ctr">
              <a:spcAft>
                <a:spcPts val="200"/>
              </a:spcAft>
              <a:defRPr/>
            </a:pP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가이드라인 및 제안사의</a:t>
            </a:r>
            <a:endParaRPr lang="en-US" altLang="ko-KR" sz="1000" kern="0" spc="-5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ctr">
              <a:spcAft>
                <a:spcPts val="200"/>
              </a:spcAft>
              <a:defRPr/>
            </a:pP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자체 점검 기준을 적용</a:t>
            </a:r>
            <a:endParaRPr lang="en-US" altLang="ko-KR" sz="1000" kern="0" spc="-5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ctr">
              <a:spcAft>
                <a:spcPts val="200"/>
              </a:spcAft>
              <a:defRPr/>
            </a:pPr>
            <a:endParaRPr lang="en-US" altLang="ko-KR" sz="1000" kern="0" spc="-5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ctr"/>
            <a:r>
              <a:rPr lang="en-US" altLang="ko-KR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8</a:t>
            </a: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 분야 </a:t>
            </a:r>
            <a:r>
              <a:rPr lang="en-US" altLang="ko-KR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30</a:t>
            </a: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 세부패턴 </a:t>
            </a:r>
            <a:r>
              <a:rPr lang="en-US" altLang="ko-KR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132</a:t>
            </a: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 항목에 대한 진단</a:t>
            </a:r>
            <a:endParaRPr lang="en-US" altLang="ko-KR" sz="1000" kern="0" spc="-5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ctr"/>
            <a:endParaRPr lang="en-US" altLang="ko-KR" sz="1000" kern="0" spc="-5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ctr"/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핵심 개선 영역을 도출하여 </a:t>
            </a:r>
            <a:r>
              <a:rPr lang="en-US" altLang="ko-KR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UX</a:t>
            </a:r>
            <a:r>
              <a:rPr lang="ko-KR" altLang="en-US" sz="1000" kern="0" spc="-5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개선방향 결정</a:t>
            </a:r>
          </a:p>
        </p:txBody>
      </p:sp>
      <p:grpSp>
        <p:nvGrpSpPr>
          <p:cNvPr id="219" name="그룹 218">
            <a:extLst>
              <a:ext uri="{FF2B5EF4-FFF2-40B4-BE49-F238E27FC236}">
                <a16:creationId xmlns:a16="http://schemas.microsoft.com/office/drawing/2014/main" id="{36668025-BB80-4F4E-8946-16ADF0510706}"/>
              </a:ext>
            </a:extLst>
          </p:cNvPr>
          <p:cNvGrpSpPr/>
          <p:nvPr/>
        </p:nvGrpSpPr>
        <p:grpSpPr>
          <a:xfrm>
            <a:off x="5027067" y="5307115"/>
            <a:ext cx="4382846" cy="255447"/>
            <a:chOff x="6817829" y="639970"/>
            <a:chExt cx="6626225" cy="289755"/>
          </a:xfrm>
        </p:grpSpPr>
        <p:cxnSp>
          <p:nvCxnSpPr>
            <p:cNvPr id="220" name="직선 연결선 219">
              <a:extLst>
                <a:ext uri="{FF2B5EF4-FFF2-40B4-BE49-F238E27FC236}">
                  <a16:creationId xmlns:a16="http://schemas.microsoft.com/office/drawing/2014/main" id="{02EFAB5C-2539-4D32-86DC-1C39D4216CC6}"/>
                </a:ext>
              </a:extLst>
            </p:cNvPr>
            <p:cNvCxnSpPr/>
            <p:nvPr/>
          </p:nvCxnSpPr>
          <p:spPr>
            <a:xfrm>
              <a:off x="10946619" y="784848"/>
              <a:ext cx="2497435" cy="0"/>
            </a:xfrm>
            <a:prstGeom prst="line">
              <a:avLst/>
            </a:prstGeom>
            <a:noFill/>
            <a:ln w="12700" cap="flat">
              <a:solidFill>
                <a:srgbClr val="BAC4CE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1" name="직선 연결선 220">
              <a:extLst>
                <a:ext uri="{FF2B5EF4-FFF2-40B4-BE49-F238E27FC236}">
                  <a16:creationId xmlns:a16="http://schemas.microsoft.com/office/drawing/2014/main" id="{9E3608BA-2EAB-4739-AE4B-2E7B75F7F287}"/>
                </a:ext>
              </a:extLst>
            </p:cNvPr>
            <p:cNvCxnSpPr/>
            <p:nvPr/>
          </p:nvCxnSpPr>
          <p:spPr>
            <a:xfrm flipH="1">
              <a:off x="6817829" y="784848"/>
              <a:ext cx="2497435" cy="0"/>
            </a:xfrm>
            <a:prstGeom prst="line">
              <a:avLst/>
            </a:prstGeom>
            <a:noFill/>
            <a:ln w="12700" cap="flat">
              <a:solidFill>
                <a:srgbClr val="BAC4CE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2" name="모서리가 둥근 직사각형 46">
              <a:extLst>
                <a:ext uri="{FF2B5EF4-FFF2-40B4-BE49-F238E27FC236}">
                  <a16:creationId xmlns:a16="http://schemas.microsoft.com/office/drawing/2014/main" id="{762117E7-6418-44DB-9EA2-CD030CC80F57}"/>
                </a:ext>
              </a:extLst>
            </p:cNvPr>
            <p:cNvSpPr>
              <a:spLocks/>
            </p:cNvSpPr>
            <p:nvPr/>
          </p:nvSpPr>
          <p:spPr>
            <a:xfrm rot="10800000" flipH="1" flipV="1">
              <a:off x="8675000" y="639970"/>
              <a:ext cx="2911882" cy="289755"/>
            </a:xfrm>
            <a:prstGeom prst="roundRect">
              <a:avLst>
                <a:gd name="adj" fmla="val 50000"/>
              </a:avLst>
            </a:prstGeom>
            <a:solidFill>
              <a:srgbClr val="BAC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77813" algn="ctr" defTabSz="1016432" fontAlgn="ctr">
                <a:buClr>
                  <a:schemeClr val="tx1">
                    <a:lumMod val="75000"/>
                    <a:lumOff val="25000"/>
                  </a:schemeClr>
                </a:buClr>
                <a:buSzPct val="80000"/>
                <a:tabLst>
                  <a:tab pos="2489861" algn="l"/>
                  <a:tab pos="5223422" algn="l"/>
                </a:tabLst>
              </a:pPr>
              <a:r>
                <a:rPr lang="en-US" altLang="ko-KR" sz="1000" spc="300" dirty="0">
                  <a:solidFill>
                    <a:srgbClr val="1E236B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COLOR SYSTEM</a:t>
              </a:r>
            </a:p>
          </p:txBody>
        </p:sp>
        <p:cxnSp>
          <p:nvCxnSpPr>
            <p:cNvPr id="223" name="직선 연결선 222">
              <a:extLst>
                <a:ext uri="{FF2B5EF4-FFF2-40B4-BE49-F238E27FC236}">
                  <a16:creationId xmlns:a16="http://schemas.microsoft.com/office/drawing/2014/main" id="{5FAC23C4-2646-4B54-9C07-50C149BFB12C}"/>
                </a:ext>
              </a:extLst>
            </p:cNvPr>
            <p:cNvCxnSpPr/>
            <p:nvPr/>
          </p:nvCxnSpPr>
          <p:spPr>
            <a:xfrm flipH="1">
              <a:off x="8675000" y="784848"/>
              <a:ext cx="180000" cy="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4" name="직선 연결선 223">
              <a:extLst>
                <a:ext uri="{FF2B5EF4-FFF2-40B4-BE49-F238E27FC236}">
                  <a16:creationId xmlns:a16="http://schemas.microsoft.com/office/drawing/2014/main" id="{F4499B08-2990-46B7-A134-3821538332EE}"/>
                </a:ext>
              </a:extLst>
            </p:cNvPr>
            <p:cNvCxnSpPr/>
            <p:nvPr/>
          </p:nvCxnSpPr>
          <p:spPr>
            <a:xfrm flipH="1">
              <a:off x="11411850" y="784848"/>
              <a:ext cx="180000" cy="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67" name="그룹 266"/>
          <p:cNvGrpSpPr/>
          <p:nvPr/>
        </p:nvGrpSpPr>
        <p:grpSpPr>
          <a:xfrm>
            <a:off x="5142365" y="2222785"/>
            <a:ext cx="4156182" cy="575795"/>
            <a:chOff x="5109377" y="2255849"/>
            <a:chExt cx="4156182" cy="575795"/>
          </a:xfrm>
        </p:grpSpPr>
        <p:grpSp>
          <p:nvGrpSpPr>
            <p:cNvPr id="260" name="그룹 259"/>
            <p:cNvGrpSpPr/>
            <p:nvPr/>
          </p:nvGrpSpPr>
          <p:grpSpPr>
            <a:xfrm>
              <a:off x="5109377" y="2255849"/>
              <a:ext cx="1460520" cy="575795"/>
              <a:chOff x="5109377" y="2255849"/>
              <a:chExt cx="1460520" cy="575795"/>
            </a:xfrm>
          </p:grpSpPr>
          <p:sp>
            <p:nvSpPr>
              <p:cNvPr id="251" name="모서리가 둥근 직사각형 250"/>
              <p:cNvSpPr/>
              <p:nvPr/>
            </p:nvSpPr>
            <p:spPr>
              <a:xfrm>
                <a:off x="5109377" y="2255849"/>
                <a:ext cx="1460520" cy="575795"/>
              </a:xfrm>
              <a:prstGeom prst="roundRect">
                <a:avLst>
                  <a:gd name="adj" fmla="val 50000"/>
                </a:avLst>
              </a:prstGeom>
              <a:solidFill>
                <a:srgbClr val="D6DCE5">
                  <a:alpha val="30000"/>
                </a:srgb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SIMPLE</a:t>
                </a:r>
              </a:p>
              <a:p>
                <a:pPr algn="ctr"/>
                <a:endParaRPr lang="en-US" altLang="ko-KR" sz="3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간단함</a:t>
                </a:r>
              </a:p>
            </p:txBody>
          </p:sp>
          <p:cxnSp>
            <p:nvCxnSpPr>
              <p:cNvPr id="255" name="직선 연결선 254">
                <a:extLst>
                  <a:ext uri="{FF2B5EF4-FFF2-40B4-BE49-F238E27FC236}">
                    <a16:creationId xmlns:a16="http://schemas.microsoft.com/office/drawing/2014/main" id="{52EE6234-91B6-4E12-A18D-21DE982658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0400" y="2536126"/>
                <a:ext cx="998475" cy="0"/>
              </a:xfrm>
              <a:prstGeom prst="line">
                <a:avLst/>
              </a:prstGeom>
              <a:noFill/>
              <a:ln w="6350">
                <a:solidFill>
                  <a:srgbClr val="1E236B"/>
                </a:solidFill>
                <a:prstDash val="sysDot"/>
                <a:miter lim="800000"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61" name="그룹 260"/>
            <p:cNvGrpSpPr/>
            <p:nvPr/>
          </p:nvGrpSpPr>
          <p:grpSpPr>
            <a:xfrm>
              <a:off x="6457208" y="2255849"/>
              <a:ext cx="1460520" cy="575795"/>
              <a:chOff x="5109377" y="2255849"/>
              <a:chExt cx="1460520" cy="575795"/>
            </a:xfrm>
          </p:grpSpPr>
          <p:sp>
            <p:nvSpPr>
              <p:cNvPr id="262" name="모서리가 둥근 직사각형 261"/>
              <p:cNvSpPr/>
              <p:nvPr/>
            </p:nvSpPr>
            <p:spPr>
              <a:xfrm>
                <a:off x="5109377" y="2255849"/>
                <a:ext cx="1460520" cy="575795"/>
              </a:xfrm>
              <a:prstGeom prst="roundRect">
                <a:avLst>
                  <a:gd name="adj" fmla="val 50000"/>
                </a:avLst>
              </a:prstGeom>
              <a:solidFill>
                <a:srgbClr val="D6DCE5">
                  <a:alpha val="80000"/>
                </a:srgb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altLang="ko-KR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EASY</a:t>
                </a:r>
              </a:p>
              <a:p>
                <a:pPr algn="ctr"/>
                <a:endParaRPr lang="en-US" altLang="ko-KR" sz="3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편리함</a:t>
                </a:r>
              </a:p>
            </p:txBody>
          </p:sp>
          <p:cxnSp>
            <p:nvCxnSpPr>
              <p:cNvPr id="263" name="직선 연결선 262">
                <a:extLst>
                  <a:ext uri="{FF2B5EF4-FFF2-40B4-BE49-F238E27FC236}">
                    <a16:creationId xmlns:a16="http://schemas.microsoft.com/office/drawing/2014/main" id="{52EE6234-91B6-4E12-A18D-21DE982658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0400" y="2536126"/>
                <a:ext cx="998475" cy="0"/>
              </a:xfrm>
              <a:prstGeom prst="line">
                <a:avLst/>
              </a:prstGeom>
              <a:noFill/>
              <a:ln w="6350">
                <a:solidFill>
                  <a:srgbClr val="1E236B"/>
                </a:solidFill>
                <a:prstDash val="sysDot"/>
                <a:miter lim="800000"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64" name="그룹 263"/>
            <p:cNvGrpSpPr/>
            <p:nvPr/>
          </p:nvGrpSpPr>
          <p:grpSpPr>
            <a:xfrm>
              <a:off x="7805039" y="2255849"/>
              <a:ext cx="1460520" cy="575795"/>
              <a:chOff x="5109377" y="2255849"/>
              <a:chExt cx="1460520" cy="575795"/>
            </a:xfrm>
          </p:grpSpPr>
          <p:sp>
            <p:nvSpPr>
              <p:cNvPr id="265" name="모서리가 둥근 직사각형 264"/>
              <p:cNvSpPr/>
              <p:nvPr/>
            </p:nvSpPr>
            <p:spPr>
              <a:xfrm>
                <a:off x="5109377" y="2255849"/>
                <a:ext cx="1460520" cy="575795"/>
              </a:xfrm>
              <a:prstGeom prst="roundRect">
                <a:avLst>
                  <a:gd name="adj" fmla="val 50000"/>
                </a:avLst>
              </a:prstGeom>
              <a:solidFill>
                <a:srgbClr val="D6DCE5">
                  <a:alpha val="30000"/>
                </a:srgbClr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US" altLang="ko-KR" sz="12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VISUALIZATION</a:t>
                </a:r>
              </a:p>
              <a:p>
                <a:pPr algn="ctr"/>
                <a:endParaRPr lang="en-US" altLang="ko-KR" sz="300" spc="-5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시각화</a:t>
                </a:r>
              </a:p>
            </p:txBody>
          </p:sp>
          <p:cxnSp>
            <p:nvCxnSpPr>
              <p:cNvPr id="266" name="직선 연결선 265">
                <a:extLst>
                  <a:ext uri="{FF2B5EF4-FFF2-40B4-BE49-F238E27FC236}">
                    <a16:creationId xmlns:a16="http://schemas.microsoft.com/office/drawing/2014/main" id="{52EE6234-91B6-4E12-A18D-21DE982658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0400" y="2536126"/>
                <a:ext cx="998475" cy="0"/>
              </a:xfrm>
              <a:prstGeom prst="line">
                <a:avLst/>
              </a:prstGeom>
              <a:noFill/>
              <a:ln w="6350">
                <a:solidFill>
                  <a:srgbClr val="1E236B"/>
                </a:solidFill>
                <a:prstDash val="sysDot"/>
                <a:miter lim="800000"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268" name="직선 연결선 267"/>
          <p:cNvCxnSpPr/>
          <p:nvPr/>
        </p:nvCxnSpPr>
        <p:spPr>
          <a:xfrm flipH="1">
            <a:off x="576224" y="3919817"/>
            <a:ext cx="4211363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5" name="그룹 274"/>
          <p:cNvGrpSpPr/>
          <p:nvPr/>
        </p:nvGrpSpPr>
        <p:grpSpPr>
          <a:xfrm>
            <a:off x="5114648" y="2977083"/>
            <a:ext cx="4068149" cy="656266"/>
            <a:chOff x="5114648" y="2977083"/>
            <a:chExt cx="4068149" cy="656266"/>
          </a:xfrm>
        </p:grpSpPr>
        <p:sp>
          <p:nvSpPr>
            <p:cNvPr id="218" name="직사각형 217"/>
            <p:cNvSpPr/>
            <p:nvPr/>
          </p:nvSpPr>
          <p:spPr>
            <a:xfrm>
              <a:off x="5550584" y="3202462"/>
              <a:ext cx="363221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0" indent="-95250" defTabSz="1001842" eaLnBrk="0" latinLnBrk="0" hangingPunct="0">
                <a:spcAft>
                  <a:spcPct val="20000"/>
                </a:spcAft>
                <a:buClr>
                  <a:prstClr val="black"/>
                </a:buClr>
                <a:buSzPct val="90000"/>
                <a:buFont typeface="Arial" pitchFamily="34" charset="0"/>
                <a:buChar char="•"/>
                <a:defRPr/>
              </a:pP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사용자가 이용하기 쉬운 명확한 디자인</a:t>
              </a:r>
              <a:endParaRPr lang="en-US" altLang="ko-KR" sz="1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95250" indent="-95250" defTabSz="1001842" eaLnBrk="0" latinLnBrk="0" hangingPunct="0">
                <a:spcAft>
                  <a:spcPct val="20000"/>
                </a:spcAft>
                <a:buClr>
                  <a:prstClr val="black"/>
                </a:buClr>
                <a:buSzPct val="90000"/>
                <a:buFont typeface="Arial" pitchFamily="34" charset="0"/>
                <a:buChar char="•"/>
                <a:defRPr/>
              </a:pP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사용자가 원하는 정보를 효율적으로 제공받도록 시각화된 디자인</a:t>
              </a:r>
              <a:endParaRPr lang="en-US" altLang="ko-KR" sz="1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271" name="그룹 270"/>
            <p:cNvGrpSpPr/>
            <p:nvPr/>
          </p:nvGrpSpPr>
          <p:grpSpPr>
            <a:xfrm>
              <a:off x="5114648" y="2977083"/>
              <a:ext cx="1697972" cy="276999"/>
              <a:chOff x="1441407" y="1528300"/>
              <a:chExt cx="1697972" cy="276999"/>
            </a:xfrm>
          </p:grpSpPr>
          <p:sp>
            <p:nvSpPr>
              <p:cNvPr id="272" name="모서리가 둥근 직사각형 271"/>
              <p:cNvSpPr/>
              <p:nvPr/>
            </p:nvSpPr>
            <p:spPr>
              <a:xfrm>
                <a:off x="1441407" y="1540655"/>
                <a:ext cx="421760" cy="252288"/>
              </a:xfrm>
              <a:prstGeom prst="roundRect">
                <a:avLst>
                  <a:gd name="adj" fmla="val 50000"/>
                </a:avLst>
              </a:prstGeom>
              <a:solidFill>
                <a:srgbClr val="2E3384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ko-KR" sz="1100" kern="0" dirty="0"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01</a:t>
                </a:r>
                <a:endParaRPr lang="ko-KR" altLang="en-US" sz="1100" kern="0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1851847" y="1528300"/>
                <a:ext cx="128753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rgbClr val="1E236B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디자인 방향성 수립</a:t>
                </a:r>
              </a:p>
            </p:txBody>
          </p:sp>
        </p:grpSp>
      </p:grpSp>
      <p:grpSp>
        <p:nvGrpSpPr>
          <p:cNvPr id="276" name="그룹 275"/>
          <p:cNvGrpSpPr/>
          <p:nvPr/>
        </p:nvGrpSpPr>
        <p:grpSpPr>
          <a:xfrm>
            <a:off x="5114648" y="3739005"/>
            <a:ext cx="4068149" cy="656266"/>
            <a:chOff x="5114648" y="2977083"/>
            <a:chExt cx="4068149" cy="656266"/>
          </a:xfrm>
        </p:grpSpPr>
        <p:sp>
          <p:nvSpPr>
            <p:cNvPr id="277" name="직사각형 276"/>
            <p:cNvSpPr/>
            <p:nvPr/>
          </p:nvSpPr>
          <p:spPr>
            <a:xfrm>
              <a:off x="5550584" y="3202462"/>
              <a:ext cx="363221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0" indent="-95250" defTabSz="1001842" eaLnBrk="0" latinLnBrk="0" hangingPunct="0">
                <a:spcAft>
                  <a:spcPct val="20000"/>
                </a:spcAft>
                <a:buClr>
                  <a:prstClr val="black"/>
                </a:buClr>
                <a:buSzPct val="90000"/>
                <a:buFont typeface="Arial" pitchFamily="34" charset="0"/>
                <a:buChar char="•"/>
                <a:defRPr/>
              </a:pP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사용자 경험</a:t>
              </a:r>
              <a:r>
                <a:rPr lang="en-US" altLang="ko-KR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(UX)</a:t>
              </a: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을 고려한 </a:t>
              </a:r>
              <a:r>
                <a:rPr lang="ko-KR" altLang="en-US" sz="1000" kern="0" spc="-5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프로토타입</a:t>
              </a: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기반으로 탄탄한 디자인</a:t>
              </a:r>
              <a:endParaRPr lang="en-US" altLang="ko-KR" sz="1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95250" indent="-95250" defTabSz="1001842" eaLnBrk="0" latinLnBrk="0" hangingPunct="0">
                <a:spcAft>
                  <a:spcPct val="20000"/>
                </a:spcAft>
                <a:buClr>
                  <a:prstClr val="black"/>
                </a:buClr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LH</a:t>
              </a:r>
              <a:r>
                <a:rPr lang="ko-KR" altLang="en-US" sz="1000" kern="0" spc="-5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통합교육포털의</a:t>
              </a: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</a:t>
              </a:r>
              <a:r>
                <a:rPr lang="ko-KR" altLang="en-US" sz="1000" kern="0" spc="-5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콘텐츠에</a:t>
              </a: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맞춘 레이아웃과 스타일 적용</a:t>
              </a:r>
              <a:endParaRPr lang="en-US" altLang="ko-KR" sz="10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278" name="그룹 277"/>
            <p:cNvGrpSpPr/>
            <p:nvPr/>
          </p:nvGrpSpPr>
          <p:grpSpPr>
            <a:xfrm>
              <a:off x="5114648" y="2977083"/>
              <a:ext cx="2634126" cy="276999"/>
              <a:chOff x="1441407" y="1528300"/>
              <a:chExt cx="2634126" cy="276999"/>
            </a:xfrm>
          </p:grpSpPr>
          <p:sp>
            <p:nvSpPr>
              <p:cNvPr id="279" name="모서리가 둥근 직사각형 278"/>
              <p:cNvSpPr/>
              <p:nvPr/>
            </p:nvSpPr>
            <p:spPr>
              <a:xfrm>
                <a:off x="1441407" y="1540655"/>
                <a:ext cx="421760" cy="252288"/>
              </a:xfrm>
              <a:prstGeom prst="roundRect">
                <a:avLst>
                  <a:gd name="adj" fmla="val 50000"/>
                </a:avLst>
              </a:prstGeom>
              <a:solidFill>
                <a:srgbClr val="2E3384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ko-KR" sz="1100" kern="0" dirty="0"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02</a:t>
                </a:r>
                <a:endParaRPr lang="ko-KR" altLang="en-US" sz="1100" kern="0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280" name="TextBox 279"/>
              <p:cNvSpPr txBox="1"/>
              <p:nvPr/>
            </p:nvSpPr>
            <p:spPr>
              <a:xfrm>
                <a:off x="1851847" y="1528300"/>
                <a:ext cx="222368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rgbClr val="1E236B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오류를 최소화하는 </a:t>
                </a:r>
                <a:r>
                  <a:rPr lang="ko-KR" altLang="en-US" sz="1200" spc="-50" dirty="0" err="1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rgbClr val="1E236B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프로토타입</a:t>
                </a:r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rgbClr val="1E236B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기반</a:t>
                </a:r>
              </a:p>
            </p:txBody>
          </p:sp>
        </p:grpSp>
      </p:grpSp>
      <p:grpSp>
        <p:nvGrpSpPr>
          <p:cNvPr id="281" name="그룹 280"/>
          <p:cNvGrpSpPr/>
          <p:nvPr/>
        </p:nvGrpSpPr>
        <p:grpSpPr>
          <a:xfrm>
            <a:off x="5114648" y="4500926"/>
            <a:ext cx="4068149" cy="656266"/>
            <a:chOff x="5114648" y="2977083"/>
            <a:chExt cx="4068149" cy="656266"/>
          </a:xfrm>
        </p:grpSpPr>
        <p:sp>
          <p:nvSpPr>
            <p:cNvPr id="282" name="직사각형 281"/>
            <p:cNvSpPr/>
            <p:nvPr/>
          </p:nvSpPr>
          <p:spPr>
            <a:xfrm>
              <a:off x="5550584" y="3202462"/>
              <a:ext cx="363221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0" indent="-95250" defTabSz="1001842" eaLnBrk="0" latinLnBrk="0" hangingPunct="0">
                <a:spcAft>
                  <a:spcPct val="20000"/>
                </a:spcAft>
                <a:buClr>
                  <a:prstClr val="black"/>
                </a:buClr>
                <a:buSzPct val="90000"/>
                <a:buFont typeface="Arial" pitchFamily="34" charset="0"/>
                <a:buChar char="•"/>
                <a:defRPr/>
              </a:pPr>
              <a:r>
                <a:rPr lang="en-US" altLang="ko-KR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PC/</a:t>
              </a:r>
              <a:r>
                <a:rPr lang="ko-KR" altLang="en-US" sz="1000" kern="0" spc="-5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모바일</a:t>
              </a: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이용능력 등의 사용자 역량 수준을 고려한 친절한 디자인</a:t>
              </a:r>
            </a:p>
            <a:p>
              <a:pPr marL="95250" indent="-95250" defTabSz="1001842" eaLnBrk="0" latinLnBrk="0" hangingPunct="0">
                <a:spcAft>
                  <a:spcPct val="20000"/>
                </a:spcAft>
                <a:buClr>
                  <a:prstClr val="black"/>
                </a:buClr>
                <a:buSzPct val="90000"/>
                <a:buFont typeface="Arial" pitchFamily="34" charset="0"/>
                <a:buChar char="•"/>
                <a:defRPr/>
              </a:pPr>
              <a:r>
                <a:rPr lang="ko-KR" altLang="en-US" sz="1000" kern="0" spc="-5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때와 장소를 가리지 않고 교육을 들을 수 있는 디자인</a:t>
              </a:r>
            </a:p>
          </p:txBody>
        </p:sp>
        <p:grpSp>
          <p:nvGrpSpPr>
            <p:cNvPr id="283" name="그룹 282"/>
            <p:cNvGrpSpPr/>
            <p:nvPr/>
          </p:nvGrpSpPr>
          <p:grpSpPr>
            <a:xfrm>
              <a:off x="5114648" y="2977083"/>
              <a:ext cx="2082693" cy="276999"/>
              <a:chOff x="1441407" y="1528300"/>
              <a:chExt cx="2082693" cy="276999"/>
            </a:xfrm>
          </p:grpSpPr>
          <p:sp>
            <p:nvSpPr>
              <p:cNvPr id="284" name="모서리가 둥근 직사각형 283"/>
              <p:cNvSpPr/>
              <p:nvPr/>
            </p:nvSpPr>
            <p:spPr>
              <a:xfrm>
                <a:off x="1441407" y="1540655"/>
                <a:ext cx="421760" cy="252288"/>
              </a:xfrm>
              <a:prstGeom prst="roundRect">
                <a:avLst>
                  <a:gd name="adj" fmla="val 50000"/>
                </a:avLst>
              </a:prstGeom>
              <a:solidFill>
                <a:srgbClr val="2E3384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ko-KR" sz="1100" kern="0" dirty="0">
                    <a:solidFill>
                      <a:prstClr val="white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03</a:t>
                </a:r>
                <a:endParaRPr lang="ko-KR" altLang="en-US" sz="1100" kern="0" dirty="0"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285" name="TextBox 284"/>
              <p:cNvSpPr txBox="1"/>
              <p:nvPr/>
            </p:nvSpPr>
            <p:spPr>
              <a:xfrm>
                <a:off x="1851847" y="1528300"/>
                <a:ext cx="16722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ko-KR" altLang="en-US" sz="1200" spc="-50" dirty="0">
                    <a:ln>
                      <a:solidFill>
                        <a:schemeClr val="bg1">
                          <a:lumMod val="85000"/>
                          <a:alpha val="0"/>
                        </a:schemeClr>
                      </a:solidFill>
                    </a:ln>
                    <a:solidFill>
                      <a:srgbClr val="1E236B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디지털 정보격차를 최소화</a:t>
                </a:r>
              </a:p>
            </p:txBody>
          </p:sp>
        </p:grpSp>
      </p:grpSp>
      <p:pic>
        <p:nvPicPr>
          <p:cNvPr id="287" name="그림 28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46" y="5657430"/>
            <a:ext cx="4273801" cy="7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9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>
            <a:extLst>
              <a:ext uri="{FF2B5EF4-FFF2-40B4-BE49-F238E27FC236}">
                <a16:creationId xmlns:a16="http://schemas.microsoft.com/office/drawing/2014/main" id="{1583B371-5007-47DD-46F9-1F3415FF13D0}"/>
              </a:ext>
            </a:extLst>
          </p:cNvPr>
          <p:cNvGrpSpPr/>
          <p:nvPr/>
        </p:nvGrpSpPr>
        <p:grpSpPr>
          <a:xfrm>
            <a:off x="3713275" y="4765430"/>
            <a:ext cx="4048243" cy="2224520"/>
            <a:chOff x="10713640" y="1575221"/>
            <a:chExt cx="9112465" cy="5007323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A1E1DFD7-C223-A483-DDAE-C68CE405ECBE}"/>
                </a:ext>
              </a:extLst>
            </p:cNvPr>
            <p:cNvPicPr/>
            <p:nvPr/>
          </p:nvPicPr>
          <p:blipFill>
            <a:blip r:embed="rId2"/>
            <a:srcRect b="7882"/>
            <a:stretch/>
          </p:blipFill>
          <p:spPr>
            <a:xfrm>
              <a:off x="11779617" y="3231403"/>
              <a:ext cx="3077935" cy="2016225"/>
            </a:xfrm>
            <a:prstGeom prst="rect">
              <a:avLst/>
            </a:prstGeom>
          </p:spPr>
        </p:pic>
        <p:pic>
          <p:nvPicPr>
            <p:cNvPr id="38" name="그림 37" descr="스크린샷, 직사각형, 컴퓨터, 블랙이(가) 표시된 사진&#10;&#10;자동 생성된 설명">
              <a:extLst>
                <a:ext uri="{FF2B5EF4-FFF2-40B4-BE49-F238E27FC236}">
                  <a16:creationId xmlns:a16="http://schemas.microsoft.com/office/drawing/2014/main" id="{FAC6C64C-E0A7-35AF-CACB-0F118B79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40" y="2124258"/>
              <a:ext cx="5346212" cy="4458286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51724181-538E-2C0B-7858-8FC2F567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6970"/>
            <a:stretch/>
          </p:blipFill>
          <p:spPr>
            <a:xfrm>
              <a:off x="14209480" y="1935261"/>
              <a:ext cx="4286484" cy="2502922"/>
            </a:xfrm>
            <a:prstGeom prst="rect">
              <a:avLst/>
            </a:prstGeom>
          </p:spPr>
        </p:pic>
        <p:pic>
          <p:nvPicPr>
            <p:cNvPr id="41" name="그림 40" descr="스크린샷, 블랙, 흑백, 디자인이(가) 표시된 사진&#10;&#10;자동 생성된 설명">
              <a:extLst>
                <a:ext uri="{FF2B5EF4-FFF2-40B4-BE49-F238E27FC236}">
                  <a16:creationId xmlns:a16="http://schemas.microsoft.com/office/drawing/2014/main" id="{C08B1EC5-3D2E-5B70-19C2-03E0A487F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9" t="18155" r="19438" b="25560"/>
            <a:stretch/>
          </p:blipFill>
          <p:spPr>
            <a:xfrm>
              <a:off x="13849441" y="1575221"/>
              <a:ext cx="4824536" cy="3456384"/>
            </a:xfrm>
            <a:prstGeom prst="rect">
              <a:avLst/>
            </a:prstGeom>
          </p:spPr>
        </p:pic>
        <p:pic>
          <p:nvPicPr>
            <p:cNvPr id="42" name="그림 41" descr="휴대 전화, 스크린샷, 정보기기, 휴대용 통신 장치이(가) 표시된 사진&#10;&#10;자동 생성된 설명">
              <a:extLst>
                <a:ext uri="{FF2B5EF4-FFF2-40B4-BE49-F238E27FC236}">
                  <a16:creationId xmlns:a16="http://schemas.microsoft.com/office/drawing/2014/main" id="{61549C9E-A4D8-B0EE-3A26-7E8792A7A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7" t="17747" r="26707" b="28785"/>
            <a:stretch/>
          </p:blipFill>
          <p:spPr>
            <a:xfrm>
              <a:off x="17377832" y="3951484"/>
              <a:ext cx="1008112" cy="1728192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79E9F556-BC98-4597-3864-4EAEC4737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8522"/>
            <a:stretch/>
          </p:blipFill>
          <p:spPr>
            <a:xfrm>
              <a:off x="17532665" y="4189521"/>
              <a:ext cx="657239" cy="1166119"/>
            </a:xfrm>
            <a:prstGeom prst="rect">
              <a:avLst/>
            </a:prstGeom>
          </p:spPr>
        </p:pic>
        <p:pic>
          <p:nvPicPr>
            <p:cNvPr id="44" name="그림 43" descr="스크린샷, 정보기기, 휴대 전화, 전자 기기이(가) 표시된 사진&#10;&#10;자동 생성된 설명">
              <a:extLst>
                <a:ext uri="{FF2B5EF4-FFF2-40B4-BE49-F238E27FC236}">
                  <a16:creationId xmlns:a16="http://schemas.microsoft.com/office/drawing/2014/main" id="{047D4A4A-B8A9-1E9A-0DD5-C5C9FAD36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3" t="22545" r="21640" b="19016"/>
            <a:stretch/>
          </p:blipFill>
          <p:spPr>
            <a:xfrm>
              <a:off x="18241929" y="3231403"/>
              <a:ext cx="1584176" cy="2520281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B44C7B80-9401-D187-E5DC-F2CBA7A7E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760" r="8955" b="32843"/>
            <a:stretch/>
          </p:blipFill>
          <p:spPr>
            <a:xfrm>
              <a:off x="18371957" y="3622739"/>
              <a:ext cx="1275026" cy="17329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6E9C66DE-C9F5-F0C4-557A-B0FF47735426}"/>
              </a:ext>
            </a:extLst>
          </p:cNvPr>
          <p:cNvGrpSpPr/>
          <p:nvPr/>
        </p:nvGrpSpPr>
        <p:grpSpPr>
          <a:xfrm>
            <a:off x="1341496" y="4745867"/>
            <a:ext cx="2292204" cy="1752772"/>
            <a:chOff x="-2362979" y="4368856"/>
            <a:chExt cx="2724774" cy="2083544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DB88A8FB-98DB-D378-6E5C-12E6DC5237E7}"/>
                </a:ext>
              </a:extLst>
            </p:cNvPr>
            <p:cNvSpPr/>
            <p:nvPr/>
          </p:nvSpPr>
          <p:spPr>
            <a:xfrm>
              <a:off x="-2326333" y="4440534"/>
              <a:ext cx="2613578" cy="19367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727301CD-AFE3-24D0-340A-36344F61FCAF}"/>
                </a:ext>
              </a:extLst>
            </p:cNvPr>
            <p:cNvGrpSpPr/>
            <p:nvPr/>
          </p:nvGrpSpPr>
          <p:grpSpPr>
            <a:xfrm>
              <a:off x="-2161897" y="4535220"/>
              <a:ext cx="2446497" cy="1804156"/>
              <a:chOff x="929152" y="4645752"/>
              <a:chExt cx="2626354" cy="1936791"/>
            </a:xfrm>
          </p:grpSpPr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7E3973D2-18BE-FAAD-A63D-8CD67153B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9152" y="4645752"/>
                <a:ext cx="2626354" cy="19367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2B4282CD-D3A8-D26B-1825-5A14547D4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00672" y="5860226"/>
                <a:ext cx="1347222" cy="6981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55" name="그림 54" descr="스크린샷, 직사각형, 사각형, 프레임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17A9099D-BE97-7335-A277-BAAC20953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2979" y="4368856"/>
              <a:ext cx="2724774" cy="2083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6D509DB-B1B0-6254-AA35-D2A3EF43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3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13</a:t>
            </a:r>
            <a:endParaRPr 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81CB4BE-21B0-E9E3-B6F3-EFD588E582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5937" y="1298996"/>
            <a:ext cx="2111496" cy="305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3F7856-CC0B-62D5-3E89-85018308D2F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502" r="5627"/>
          <a:stretch/>
        </p:blipFill>
        <p:spPr>
          <a:xfrm>
            <a:off x="6806629" y="1298997"/>
            <a:ext cx="2250827" cy="311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4491C6-4DD4-52CF-473C-768FAA2499B0}"/>
              </a:ext>
            </a:extLst>
          </p:cNvPr>
          <p:cNvSpPr txBox="1"/>
          <p:nvPr/>
        </p:nvSpPr>
        <p:spPr>
          <a:xfrm>
            <a:off x="1281015" y="90872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DESIGN</a:t>
            </a:r>
            <a:r>
              <a:rPr kumimoji="1" lang="ko-KR" altLang="en-US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 </a:t>
            </a:r>
            <a:r>
              <a:rPr kumimoji="1" lang="en-US" altLang="ko-KR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A</a:t>
            </a:r>
            <a:endParaRPr kumimoji="1" lang="en-US" altLang="x-none" b="1" dirty="0">
              <a:solidFill>
                <a:schemeClr val="bg1"/>
              </a:solidFill>
              <a:latin typeface="KoPubDotum Medium" panose="02020603020101020101" pitchFamily="18" charset="-127"/>
              <a:ea typeface="KoPubDotum Medium" panose="02020603020101020101" pitchFamily="18" charset="-127"/>
              <a:cs typeface="Poppins Medium" panose="00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D6E54-B3A2-4535-5CD7-063DE3767D9D}"/>
              </a:ext>
            </a:extLst>
          </p:cNvPr>
          <p:cNvSpPr txBox="1"/>
          <p:nvPr/>
        </p:nvSpPr>
        <p:spPr>
          <a:xfrm>
            <a:off x="4257213" y="92966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DESIGN B</a:t>
            </a:r>
            <a:endParaRPr kumimoji="1" lang="en-US" altLang="x-none" b="1" dirty="0">
              <a:solidFill>
                <a:schemeClr val="bg1"/>
              </a:solidFill>
              <a:latin typeface="KoPubDotum Medium" panose="02020603020101020101" pitchFamily="18" charset="-127"/>
              <a:ea typeface="KoPubDotum Medium" panose="02020603020101020101" pitchFamily="18" charset="-127"/>
              <a:cs typeface="Poppins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88E10-B6A8-58B2-4794-06F0EF797EAD}"/>
              </a:ext>
            </a:extLst>
          </p:cNvPr>
          <p:cNvSpPr txBox="1"/>
          <p:nvPr/>
        </p:nvSpPr>
        <p:spPr>
          <a:xfrm>
            <a:off x="7240538" y="93337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DESIGN</a:t>
            </a:r>
            <a:r>
              <a:rPr kumimoji="1" lang="ko-KR" altLang="en-US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 </a:t>
            </a:r>
            <a:r>
              <a:rPr kumimoji="1" lang="en-US" altLang="ko-KR" b="1" dirty="0">
                <a:solidFill>
                  <a:schemeClr val="bg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  <a:cs typeface="Poppins Medium" panose="00000600000000000000" pitchFamily="2" charset="0"/>
              </a:rPr>
              <a:t>C</a:t>
            </a:r>
            <a:endParaRPr kumimoji="1" lang="en-US" altLang="x-none" b="1" dirty="0">
              <a:solidFill>
                <a:schemeClr val="bg1"/>
              </a:solidFill>
              <a:latin typeface="KoPubDotum Medium" panose="02020603020101020101" pitchFamily="18" charset="-127"/>
              <a:ea typeface="KoPubDotum Medium" panose="02020603020101020101" pitchFamily="18" charset="-127"/>
              <a:cs typeface="Poppins Medium" panose="00000600000000000000" pitchFamily="2" charset="0"/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64F1000A-4870-BB21-81E6-63455FF1CDB0}"/>
              </a:ext>
            </a:extLst>
          </p:cNvPr>
          <p:cNvSpPr txBox="1">
            <a:spLocks/>
          </p:cNvSpPr>
          <p:nvPr/>
        </p:nvSpPr>
        <p:spPr>
          <a:xfrm>
            <a:off x="2300579" y="382268"/>
            <a:ext cx="505266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4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  <a:cs typeface="Times New Roman" panose="02020603050405020304" pitchFamily="18" charset="0"/>
              </a:rPr>
              <a:t>다양한 디자인 템플릿</a:t>
            </a:r>
            <a:r>
              <a:rPr lang="en-US" altLang="ko-KR" sz="24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24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  <a:cs typeface="Times New Roman" panose="02020603050405020304" pitchFamily="18" charset="0"/>
              </a:rPr>
              <a:t>완벽한 반응형 디자인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D12A07-FB36-0662-EFDD-544DCB6823B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46171"/>
          <a:stretch/>
        </p:blipFill>
        <p:spPr>
          <a:xfrm>
            <a:off x="859054" y="1298997"/>
            <a:ext cx="2125054" cy="175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AEEE2B15-FA19-31DA-D811-9ADA14DDA2A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60040"/>
          <a:stretch/>
        </p:blipFill>
        <p:spPr>
          <a:xfrm>
            <a:off x="859054" y="3051769"/>
            <a:ext cx="2125054" cy="130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65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로그인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87" y="1412776"/>
            <a:ext cx="23177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7380396" y="4860998"/>
            <a:ext cx="2146840" cy="1147336"/>
            <a:chOff x="5161513" y="4860998"/>
            <a:chExt cx="2146840" cy="1147336"/>
          </a:xfrm>
        </p:grpSpPr>
        <p:grpSp>
          <p:nvGrpSpPr>
            <p:cNvPr id="142" name="그룹 141"/>
            <p:cNvGrpSpPr/>
            <p:nvPr/>
          </p:nvGrpSpPr>
          <p:grpSpPr>
            <a:xfrm>
              <a:off x="5161513" y="4860998"/>
              <a:ext cx="2146840" cy="1147336"/>
              <a:chOff x="855187" y="6482923"/>
              <a:chExt cx="2016311" cy="1147336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855187" y="6482923"/>
                <a:ext cx="2014220" cy="247453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월간 교육 일정</a:t>
                </a: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857278" y="6738844"/>
                <a:ext cx="2014220" cy="89141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pic>
          <p:nvPicPr>
            <p:cNvPr id="159" name="그림 158">
              <a:extLst>
                <a:ext uri="{FF2B5EF4-FFF2-40B4-BE49-F238E27FC236}">
                  <a16:creationId xmlns:a16="http://schemas.microsoft.com/office/drawing/2014/main" id="{75E34E58-EDE2-63B2-C989-AA2289374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44" t="17276" r="9575" b="44350"/>
            <a:stretch/>
          </p:blipFill>
          <p:spPr>
            <a:xfrm>
              <a:off x="5497176" y="5158280"/>
              <a:ext cx="1508811" cy="78787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160" name="그룹 159"/>
          <p:cNvGrpSpPr/>
          <p:nvPr/>
        </p:nvGrpSpPr>
        <p:grpSpPr>
          <a:xfrm>
            <a:off x="5116041" y="1242974"/>
            <a:ext cx="1705114" cy="169277"/>
            <a:chOff x="-245138" y="1820715"/>
            <a:chExt cx="1705114" cy="169277"/>
          </a:xfrm>
        </p:grpSpPr>
        <p:sp>
          <p:nvSpPr>
            <p:cNvPr id="161" name="도넛 160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-85319" y="1820715"/>
              <a:ext cx="154529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교육 리스트 확인 및 수강신청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6546547" y="3241701"/>
            <a:ext cx="2899489" cy="1470694"/>
            <a:chOff x="506899" y="3498099"/>
            <a:chExt cx="3079945" cy="1562225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/>
            <a:srcRect b="16686"/>
            <a:stretch/>
          </p:blipFill>
          <p:spPr>
            <a:xfrm>
              <a:off x="506899" y="3498099"/>
              <a:ext cx="3079945" cy="156222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1" name="사각형: 둥근 모서리 63">
              <a:extLst>
                <a:ext uri="{FF2B5EF4-FFF2-40B4-BE49-F238E27FC236}">
                  <a16:creationId xmlns:a16="http://schemas.microsoft.com/office/drawing/2014/main" id="{B9C08674-1C5E-8F30-A62D-BA453D6D93B3}"/>
                </a:ext>
              </a:extLst>
            </p:cNvPr>
            <p:cNvSpPr/>
            <p:nvPr/>
          </p:nvSpPr>
          <p:spPr>
            <a:xfrm>
              <a:off x="518756" y="3810412"/>
              <a:ext cx="2213853" cy="194652"/>
            </a:xfrm>
            <a:prstGeom prst="roundRect">
              <a:avLst>
                <a:gd name="adj" fmla="val 8869"/>
              </a:avLst>
            </a:prstGeom>
            <a:solidFill>
              <a:srgbClr val="FF0000">
                <a:alpha val="44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sp>
          <p:nvSpPr>
            <p:cNvPr id="92" name="사각형: 둥근 모서리 63">
              <a:extLst>
                <a:ext uri="{FF2B5EF4-FFF2-40B4-BE49-F238E27FC236}">
                  <a16:creationId xmlns:a16="http://schemas.microsoft.com/office/drawing/2014/main" id="{B9C08674-1C5E-8F30-A62D-BA453D6D93B3}"/>
                </a:ext>
              </a:extLst>
            </p:cNvPr>
            <p:cNvSpPr/>
            <p:nvPr/>
          </p:nvSpPr>
          <p:spPr>
            <a:xfrm>
              <a:off x="2779302" y="4379802"/>
              <a:ext cx="710405" cy="194652"/>
            </a:xfrm>
            <a:prstGeom prst="roundRect">
              <a:avLst>
                <a:gd name="adj" fmla="val 8869"/>
              </a:avLst>
            </a:prstGeom>
            <a:solidFill>
              <a:srgbClr val="FF0000">
                <a:alpha val="44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sp>
          <p:nvSpPr>
            <p:cNvPr id="93" name="사각형: 둥근 모서리 63">
              <a:extLst>
                <a:ext uri="{FF2B5EF4-FFF2-40B4-BE49-F238E27FC236}">
                  <a16:creationId xmlns:a16="http://schemas.microsoft.com/office/drawing/2014/main" id="{B9C08674-1C5E-8F30-A62D-BA453D6D93B3}"/>
                </a:ext>
              </a:extLst>
            </p:cNvPr>
            <p:cNvSpPr/>
            <p:nvPr/>
          </p:nvSpPr>
          <p:spPr>
            <a:xfrm>
              <a:off x="2779302" y="4521664"/>
              <a:ext cx="710405" cy="194652"/>
            </a:xfrm>
            <a:prstGeom prst="roundRect">
              <a:avLst>
                <a:gd name="adj" fmla="val 8869"/>
              </a:avLst>
            </a:prstGeom>
            <a:solidFill>
              <a:srgbClr val="FF0000">
                <a:alpha val="44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</p:grp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622B525D-93E7-AFC9-74B1-669C655030B9}"/>
              </a:ext>
            </a:extLst>
          </p:cNvPr>
          <p:cNvSpPr/>
          <p:nvPr/>
        </p:nvSpPr>
        <p:spPr bwMode="auto">
          <a:xfrm>
            <a:off x="5092575" y="3241701"/>
            <a:ext cx="1346086" cy="151829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과정정보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수료기준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b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 후기 제공</a:t>
            </a:r>
          </a:p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즐겨찾기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및 좋아요</a:t>
            </a:r>
            <a:endParaRPr lang="en-US" altLang="ko-KR" sz="1000" spc="-5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 공유 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(URL)</a:t>
            </a:r>
            <a:endParaRPr lang="ko-KR" altLang="en-US" sz="1000" spc="-5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 </a:t>
            </a:r>
            <a:r>
              <a:rPr lang="ko-KR" altLang="en-US" sz="1000" spc="-50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미리보기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제공</a:t>
            </a:r>
          </a:p>
        </p:txBody>
      </p:sp>
      <p:sp>
        <p:nvSpPr>
          <p:cNvPr id="167" name="사각형: 둥근 모서리 181">
            <a:extLst>
              <a:ext uri="{FF2B5EF4-FFF2-40B4-BE49-F238E27FC236}">
                <a16:creationId xmlns:a16="http://schemas.microsoft.com/office/drawing/2014/main" id="{45AFEEF2-FAB9-B534-82F1-B46B317A96FC}"/>
              </a:ext>
            </a:extLst>
          </p:cNvPr>
          <p:cNvSpPr/>
          <p:nvPr/>
        </p:nvSpPr>
        <p:spPr>
          <a:xfrm>
            <a:off x="7380396" y="6095706"/>
            <a:ext cx="2173456" cy="219887"/>
          </a:xfrm>
          <a:prstGeom prst="roundRect">
            <a:avLst>
              <a:gd name="adj" fmla="val 0"/>
            </a:avLst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05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캘린더 형태의 월간</a:t>
            </a:r>
            <a:r>
              <a:rPr lang="en-US" altLang="ko-KR" sz="105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05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연간 교육일정 표시</a:t>
            </a:r>
            <a:endParaRPr lang="en-US" altLang="ko-KR" sz="105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98" name="그룹 197"/>
          <p:cNvGrpSpPr/>
          <p:nvPr/>
        </p:nvGrpSpPr>
        <p:grpSpPr>
          <a:xfrm>
            <a:off x="509459" y="2800818"/>
            <a:ext cx="4234231" cy="1270927"/>
            <a:chOff x="5239551" y="1311475"/>
            <a:chExt cx="5913434" cy="1774949"/>
          </a:xfrm>
        </p:grpSpPr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7608086" y="1527480"/>
              <a:ext cx="1024775" cy="4803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  <p:pic>
          <p:nvPicPr>
            <p:cNvPr id="174" name="Picture 2" descr="D:\plani\00 진행\160805 고성장기업 발표자료\employee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09" r="64995" b="27202"/>
            <a:stretch/>
          </p:blipFill>
          <p:spPr bwMode="auto">
            <a:xfrm>
              <a:off x="5637438" y="1458258"/>
              <a:ext cx="249101" cy="3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5362593" y="1734233"/>
              <a:ext cx="784369" cy="300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사용자</a:t>
              </a:r>
            </a:p>
          </p:txBody>
        </p: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>
              <a:off x="6146961" y="1652569"/>
              <a:ext cx="1373377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id="{0AB863A5-433C-FABD-7FF0-ED3890028052}"/>
                </a:ext>
              </a:extLst>
            </p:cNvPr>
            <p:cNvSpPr/>
            <p:nvPr/>
          </p:nvSpPr>
          <p:spPr>
            <a:xfrm>
              <a:off x="7596201" y="1311475"/>
              <a:ext cx="1048545" cy="263687"/>
            </a:xfrm>
            <a:prstGeom prst="rect">
              <a:avLst/>
            </a:prstGeom>
            <a:solidFill>
              <a:srgbClr val="484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6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개인정보보호위원회</a:t>
              </a:r>
              <a:r>
                <a:rPr lang="en-US" altLang="ko-KR" sz="6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 </a:t>
              </a:r>
            </a:p>
            <a:p>
              <a:pPr lvl="0" algn="ctr"/>
              <a:r>
                <a:rPr lang="ko-KR" altLang="en-US" sz="6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홈페이지</a:t>
              </a:r>
            </a:p>
          </p:txBody>
        </p:sp>
        <p:pic>
          <p:nvPicPr>
            <p:cNvPr id="179" name="Picture 6">
              <a:extLst>
                <a:ext uri="{FF2B5EF4-FFF2-40B4-BE49-F238E27FC236}">
                  <a16:creationId xmlns:a16="http://schemas.microsoft.com/office/drawing/2014/main" id="{69D8B8E7-29A1-58F6-6209-AD978BA3B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168" y="1605881"/>
              <a:ext cx="314055" cy="38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" name="직사각형 179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6258481" y="1650583"/>
              <a:ext cx="1094216" cy="472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단방향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 암호화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  <a:p>
              <a:pPr algn="ctr"/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(SHA-256)</a:t>
              </a: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</p:txBody>
        </p:sp>
        <p:sp>
          <p:nvSpPr>
            <p:cNvPr id="181" name="직사각형 180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6285316" y="1364829"/>
              <a:ext cx="928293" cy="300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① 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ID / PW</a:t>
              </a: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</p:txBody>
        </p:sp>
        <p:sp>
          <p:nvSpPr>
            <p:cNvPr id="182" name="직사각형 181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10127750" y="1527480"/>
              <a:ext cx="1025235" cy="4803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0AB863A5-433C-FABD-7FF0-ED3890028052}"/>
                </a:ext>
              </a:extLst>
            </p:cNvPr>
            <p:cNvSpPr/>
            <p:nvPr/>
          </p:nvSpPr>
          <p:spPr>
            <a:xfrm>
              <a:off x="10127750" y="1311475"/>
              <a:ext cx="1025235" cy="263687"/>
            </a:xfrm>
            <a:prstGeom prst="rect">
              <a:avLst/>
            </a:prstGeom>
            <a:solidFill>
              <a:srgbClr val="484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6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교육관리시스템</a:t>
              </a:r>
            </a:p>
          </p:txBody>
        </p:sp>
        <p:pic>
          <p:nvPicPr>
            <p:cNvPr id="184" name="Picture 6">
              <a:extLst>
                <a:ext uri="{FF2B5EF4-FFF2-40B4-BE49-F238E27FC236}">
                  <a16:creationId xmlns:a16="http://schemas.microsoft.com/office/drawing/2014/main" id="{69D8B8E7-29A1-58F6-6209-AD978BA3B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9380" y="1605881"/>
              <a:ext cx="314055" cy="38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5" name="직선 화살표 연결선 184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>
              <a:off x="8716356" y="1652569"/>
              <a:ext cx="1373377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화살표 연결선 185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 flipH="1">
              <a:off x="8639616" y="1652569"/>
              <a:ext cx="1396663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9199457" y="1652568"/>
              <a:ext cx="0" cy="1152128"/>
            </a:xfrm>
            <a:prstGeom prst="line">
              <a:avLst/>
            </a:prstGeom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직사각형 187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9107986" y="1886991"/>
              <a:ext cx="928293" cy="472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② 인증 요청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③ 인증 처리</a:t>
              </a:r>
            </a:p>
          </p:txBody>
        </p:sp>
        <p:sp>
          <p:nvSpPr>
            <p:cNvPr id="189" name="직사각형 188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767803" y="2523859"/>
              <a:ext cx="863308" cy="4803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0AB863A5-433C-FABD-7FF0-ED3890028052}"/>
                </a:ext>
              </a:extLst>
            </p:cNvPr>
            <p:cNvSpPr/>
            <p:nvPr/>
          </p:nvSpPr>
          <p:spPr>
            <a:xfrm>
              <a:off x="8767803" y="2335728"/>
              <a:ext cx="863307" cy="235812"/>
            </a:xfrm>
            <a:prstGeom prst="rect">
              <a:avLst/>
            </a:prstGeom>
            <a:solidFill>
              <a:srgbClr val="484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6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시스템 </a:t>
              </a:r>
              <a:r>
                <a:rPr lang="en-US" altLang="ko-KR" sz="6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DB</a:t>
              </a:r>
              <a:endParaRPr lang="ko-KR" altLang="en-US" sz="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191" name="직사각형 190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9660587" y="2441673"/>
              <a:ext cx="1351427" cy="644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개인 식별 정보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양방향 암호화 저장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  <a:p>
              <a:pPr algn="ctr"/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(ARIA)</a:t>
              </a: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</p:txBody>
        </p:sp>
        <p:cxnSp>
          <p:nvCxnSpPr>
            <p:cNvPr id="192" name="직선 연결선 191"/>
            <p:cNvCxnSpPr/>
            <p:nvPr/>
          </p:nvCxnSpPr>
          <p:spPr>
            <a:xfrm>
              <a:off x="5754777" y="2786949"/>
              <a:ext cx="3013026" cy="15003"/>
            </a:xfrm>
            <a:prstGeom prst="line">
              <a:avLst/>
            </a:prstGeom>
            <a:ln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직선 화살표 연결선 192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 flipV="1">
              <a:off x="5745156" y="1991894"/>
              <a:ext cx="0" cy="796853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6464546" y="2308161"/>
              <a:ext cx="1780069" cy="472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④ 인증결과 전송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  <a:p>
              <a:pPr algn="ctr"/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(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사용자 정보 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+ 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권한 정보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anose="02020603020101020101" pitchFamily="18" charset="-127"/>
                  <a:ea typeface="KoPubDotum Medium" panose="02020603020101020101" pitchFamily="18" charset="-127"/>
                </a:rPr>
                <a:t>)</a:t>
              </a: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endParaRPr>
            </a:p>
          </p:txBody>
        </p:sp>
        <p:sp>
          <p:nvSpPr>
            <p:cNvPr id="195" name="타원 194">
              <a:extLst>
                <a:ext uri="{FF2B5EF4-FFF2-40B4-BE49-F238E27FC236}">
                  <a16:creationId xmlns:a16="http://schemas.microsoft.com/office/drawing/2014/main" id="{52B9C4A3-E965-408A-9A2B-734328017E72}"/>
                </a:ext>
              </a:extLst>
            </p:cNvPr>
            <p:cNvSpPr/>
            <p:nvPr/>
          </p:nvSpPr>
          <p:spPr>
            <a:xfrm>
              <a:off x="9013904" y="2639744"/>
              <a:ext cx="379270" cy="59625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/>
            </a:p>
          </p:txBody>
        </p:sp>
        <p:sp>
          <p:nvSpPr>
            <p:cNvPr id="196" name="타원 270">
              <a:extLst>
                <a:ext uri="{FF2B5EF4-FFF2-40B4-BE49-F238E27FC236}">
                  <a16:creationId xmlns:a16="http://schemas.microsoft.com/office/drawing/2014/main" id="{83DD4B03-B197-4511-AF66-2C28991BB66B}"/>
                </a:ext>
              </a:extLst>
            </p:cNvPr>
            <p:cNvSpPr/>
            <p:nvPr/>
          </p:nvSpPr>
          <p:spPr>
            <a:xfrm>
              <a:off x="8995869" y="2678741"/>
              <a:ext cx="407176" cy="124091"/>
            </a:xfrm>
            <a:custGeom>
              <a:avLst/>
              <a:gdLst/>
              <a:ahLst/>
              <a:cxnLst/>
              <a:rect l="l" t="t" r="r" b="b"/>
              <a:pathLst>
                <a:path w="775676" h="428604">
                  <a:moveTo>
                    <a:pt x="0" y="635"/>
                  </a:moveTo>
                  <a:cubicBezTo>
                    <a:pt x="0" y="69709"/>
                    <a:pt x="173641" y="125704"/>
                    <a:pt x="387838" y="125704"/>
                  </a:cubicBezTo>
                  <a:cubicBezTo>
                    <a:pt x="602035" y="125704"/>
                    <a:pt x="775676" y="69709"/>
                    <a:pt x="775676" y="635"/>
                  </a:cubicBezTo>
                  <a:lnTo>
                    <a:pt x="775676" y="303535"/>
                  </a:lnTo>
                  <a:lnTo>
                    <a:pt x="775676" y="304169"/>
                  </a:lnTo>
                  <a:lnTo>
                    <a:pt x="775478" y="304169"/>
                  </a:lnTo>
                  <a:cubicBezTo>
                    <a:pt x="774608" y="372953"/>
                    <a:pt x="601376" y="428604"/>
                    <a:pt x="387838" y="428604"/>
                  </a:cubicBezTo>
                  <a:cubicBezTo>
                    <a:pt x="174300" y="428604"/>
                    <a:pt x="1069" y="372953"/>
                    <a:pt x="198" y="304169"/>
                  </a:cubicBezTo>
                  <a:lnTo>
                    <a:pt x="0" y="304169"/>
                  </a:lnTo>
                  <a:lnTo>
                    <a:pt x="0" y="303535"/>
                  </a:lnTo>
                  <a:close/>
                  <a:moveTo>
                    <a:pt x="775478" y="0"/>
                  </a:moveTo>
                  <a:lnTo>
                    <a:pt x="775676" y="0"/>
                  </a:lnTo>
                  <a:lnTo>
                    <a:pt x="775676" y="635"/>
                  </a:lnTo>
                  <a:close/>
                  <a:moveTo>
                    <a:pt x="0" y="0"/>
                  </a:moveTo>
                  <a:lnTo>
                    <a:pt x="199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7F7F7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altLang="ko-KR" sz="800" b="1" spc="-50" dirty="0">
                <a:gradFill>
                  <a:gsLst>
                    <a:gs pos="54167">
                      <a:schemeClr val="bg1"/>
                    </a:gs>
                    <a:gs pos="42917">
                      <a:schemeClr val="bg1"/>
                    </a:gs>
                  </a:gsLst>
                  <a:lin ang="0" scaled="1"/>
                </a:gra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97" name="타원 270">
              <a:extLst>
                <a:ext uri="{FF2B5EF4-FFF2-40B4-BE49-F238E27FC236}">
                  <a16:creationId xmlns:a16="http://schemas.microsoft.com/office/drawing/2014/main" id="{83DD4B03-B197-4511-AF66-2C28991BB66B}"/>
                </a:ext>
              </a:extLst>
            </p:cNvPr>
            <p:cNvSpPr/>
            <p:nvPr/>
          </p:nvSpPr>
          <p:spPr>
            <a:xfrm>
              <a:off x="8995869" y="2779783"/>
              <a:ext cx="407176" cy="124091"/>
            </a:xfrm>
            <a:custGeom>
              <a:avLst/>
              <a:gdLst/>
              <a:ahLst/>
              <a:cxnLst/>
              <a:rect l="l" t="t" r="r" b="b"/>
              <a:pathLst>
                <a:path w="775676" h="428604">
                  <a:moveTo>
                    <a:pt x="0" y="635"/>
                  </a:moveTo>
                  <a:cubicBezTo>
                    <a:pt x="0" y="69709"/>
                    <a:pt x="173641" y="125704"/>
                    <a:pt x="387838" y="125704"/>
                  </a:cubicBezTo>
                  <a:cubicBezTo>
                    <a:pt x="602035" y="125704"/>
                    <a:pt x="775676" y="69709"/>
                    <a:pt x="775676" y="635"/>
                  </a:cubicBezTo>
                  <a:lnTo>
                    <a:pt x="775676" y="303535"/>
                  </a:lnTo>
                  <a:lnTo>
                    <a:pt x="775676" y="304169"/>
                  </a:lnTo>
                  <a:lnTo>
                    <a:pt x="775478" y="304169"/>
                  </a:lnTo>
                  <a:cubicBezTo>
                    <a:pt x="774608" y="372953"/>
                    <a:pt x="601376" y="428604"/>
                    <a:pt x="387838" y="428604"/>
                  </a:cubicBezTo>
                  <a:cubicBezTo>
                    <a:pt x="174300" y="428604"/>
                    <a:pt x="1069" y="372953"/>
                    <a:pt x="198" y="304169"/>
                  </a:cubicBezTo>
                  <a:lnTo>
                    <a:pt x="0" y="304169"/>
                  </a:lnTo>
                  <a:lnTo>
                    <a:pt x="0" y="303535"/>
                  </a:lnTo>
                  <a:close/>
                  <a:moveTo>
                    <a:pt x="775478" y="0"/>
                  </a:moveTo>
                  <a:lnTo>
                    <a:pt x="775676" y="0"/>
                  </a:lnTo>
                  <a:lnTo>
                    <a:pt x="775676" y="635"/>
                  </a:lnTo>
                  <a:close/>
                  <a:moveTo>
                    <a:pt x="0" y="0"/>
                  </a:moveTo>
                  <a:lnTo>
                    <a:pt x="199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7F7F7F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altLang="ko-KR" sz="800" b="1" spc="-50" dirty="0">
                <a:gradFill>
                  <a:gsLst>
                    <a:gs pos="54167">
                      <a:schemeClr val="bg1"/>
                    </a:gs>
                    <a:gs pos="42917">
                      <a:schemeClr val="bg1"/>
                    </a:gs>
                  </a:gsLst>
                  <a:lin ang="0" scaled="1"/>
                </a:gra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76" name="AutoShape 201"/>
            <p:cNvSpPr>
              <a:spLocks noChangeArrowheads="1"/>
            </p:cNvSpPr>
            <p:nvPr/>
          </p:nvSpPr>
          <p:spPr bwMode="auto">
            <a:xfrm>
              <a:off x="5239551" y="2174643"/>
              <a:ext cx="1044589" cy="213679"/>
            </a:xfrm>
            <a:prstGeom prst="flowChartAlternateProcess">
              <a:avLst/>
            </a:prstGeom>
            <a:solidFill>
              <a:srgbClr val="484C87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7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2F2F2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중복 로그인 제한</a:t>
              </a:r>
              <a:endParaRPr lang="ko-KR" altLang="en-US" sz="700" i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2F2F2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pic>
        <p:nvPicPr>
          <p:cNvPr id="208" name="그림 2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041" y="1522927"/>
            <a:ext cx="2771672" cy="15941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9" name="직사각형 208">
            <a:extLst>
              <a:ext uri="{FF2B5EF4-FFF2-40B4-BE49-F238E27FC236}">
                <a16:creationId xmlns:a16="http://schemas.microsoft.com/office/drawing/2014/main" id="{622B525D-93E7-AFC9-74B1-669C655030B9}"/>
              </a:ext>
            </a:extLst>
          </p:cNvPr>
          <p:cNvSpPr/>
          <p:nvPr/>
        </p:nvSpPr>
        <p:spPr bwMode="auto">
          <a:xfrm>
            <a:off x="7990101" y="1527760"/>
            <a:ext cx="1442030" cy="157619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교육신청 리스트 조회</a:t>
            </a:r>
            <a:endParaRPr lang="en-US" altLang="ko-KR" sz="1000" spc="-5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 err="1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과정명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기간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과정시간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과정 구성 내용 표시</a:t>
            </a:r>
            <a:endParaRPr lang="en-US" altLang="ko-KR" sz="1000" spc="-50" dirty="0">
              <a:ln>
                <a:solidFill>
                  <a:schemeClr val="tx1">
                    <a:lumMod val="50000"/>
                    <a:lumOff val="50000"/>
                    <a:alpha val="0"/>
                  </a:schemeClr>
                </a:solidFill>
              </a:ln>
              <a:solidFill>
                <a:schemeClr val="tx1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  <a:p>
            <a:pPr marL="90488" indent="-90488" defTabSz="914315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교육신청</a:t>
            </a:r>
            <a:r>
              <a:rPr lang="en-US" altLang="ko-KR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버튼 클릭하여 수강신청 페이지 이동</a:t>
            </a:r>
          </a:p>
        </p:txBody>
      </p:sp>
      <p:sp>
        <p:nvSpPr>
          <p:cNvPr id="211" name="오른쪽 화살표 153">
            <a:extLst>
              <a:ext uri="{FF2B5EF4-FFF2-40B4-BE49-F238E27FC236}">
                <a16:creationId xmlns:a16="http://schemas.microsoft.com/office/drawing/2014/main" id="{ABD196D0-8735-9350-AA81-6D5A30897140}"/>
              </a:ext>
            </a:extLst>
          </p:cNvPr>
          <p:cNvSpPr/>
          <p:nvPr/>
        </p:nvSpPr>
        <p:spPr bwMode="auto">
          <a:xfrm rot="5400000">
            <a:off x="7299605" y="2851741"/>
            <a:ext cx="312297" cy="558318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  <a:tileRect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213" name="그룹 212"/>
          <p:cNvGrpSpPr/>
          <p:nvPr/>
        </p:nvGrpSpPr>
        <p:grpSpPr>
          <a:xfrm>
            <a:off x="507669" y="4046339"/>
            <a:ext cx="2139746" cy="2253701"/>
            <a:chOff x="502917" y="3815780"/>
            <a:chExt cx="2139746" cy="2253701"/>
          </a:xfrm>
        </p:grpSpPr>
        <p:grpSp>
          <p:nvGrpSpPr>
            <p:cNvPr id="252" name="그룹 251"/>
            <p:cNvGrpSpPr/>
            <p:nvPr/>
          </p:nvGrpSpPr>
          <p:grpSpPr>
            <a:xfrm>
              <a:off x="502917" y="3815780"/>
              <a:ext cx="2139746" cy="2253701"/>
              <a:chOff x="560512" y="3815780"/>
              <a:chExt cx="2139746" cy="2253701"/>
            </a:xfrm>
          </p:grpSpPr>
          <p:grpSp>
            <p:nvGrpSpPr>
              <p:cNvPr id="254" name="그룹 253"/>
              <p:cNvGrpSpPr/>
              <p:nvPr/>
            </p:nvGrpSpPr>
            <p:grpSpPr>
              <a:xfrm>
                <a:off x="560512" y="4012839"/>
                <a:ext cx="2139746" cy="2056642"/>
                <a:chOff x="387129" y="3934555"/>
                <a:chExt cx="2139746" cy="2056642"/>
              </a:xfrm>
            </p:grpSpPr>
            <p:sp>
              <p:nvSpPr>
                <p:cNvPr id="256" name="모서리가 둥근 직사각형 255">
                  <a:extLst>
                    <a:ext uri="{FF2B5EF4-FFF2-40B4-BE49-F238E27FC236}">
                      <a16:creationId xmlns:a16="http://schemas.microsoft.com/office/drawing/2014/main" id="{560FD92C-ABE0-4B0E-BA0A-14403C281350}"/>
                    </a:ext>
                  </a:extLst>
                </p:cNvPr>
                <p:cNvSpPr/>
                <p:nvPr/>
              </p:nvSpPr>
              <p:spPr>
                <a:xfrm>
                  <a:off x="387129" y="3944364"/>
                  <a:ext cx="2139746" cy="2046833"/>
                </a:xfrm>
                <a:prstGeom prst="roundRect">
                  <a:avLst>
                    <a:gd name="adj" fmla="val 1003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72000" tIns="1368000" rIns="0" bIns="0" rtlCol="0" anchor="t">
                  <a:noAutofit/>
                </a:bodyPr>
                <a:lstStyle/>
                <a:p>
                  <a:pPr marL="171450" indent="-171450">
                    <a:spcAft>
                      <a:spcPts val="500"/>
                    </a:spcAft>
                    <a:buFont typeface="Arial" panose="020B0604020202020204" pitchFamily="34" charset="0"/>
                    <a:buChar char="•"/>
                  </a:pP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접속 </a:t>
                  </a:r>
                  <a:r>
                    <a:rPr lang="ko-KR" altLang="en-US" sz="1000" spc="-100" dirty="0" err="1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대기열</a:t>
                  </a: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 프로그램 기능으로</a:t>
                  </a:r>
                  <a:br>
                    <a:rPr lang="en-US" altLang="ko-KR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</a:b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부하 분산 및 서비스 안정성 확보</a:t>
                  </a:r>
                  <a:endParaRPr lang="en-US" altLang="ko-KR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E3384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marL="171450" indent="-171450">
                    <a:spcAft>
                      <a:spcPts val="500"/>
                    </a:spcAft>
                    <a:buFont typeface="Arial" panose="020B0604020202020204" pitchFamily="34" charset="0"/>
                    <a:buChar char="•"/>
                  </a:pP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접속 대기인원과 예상 대기시간 표기</a:t>
                  </a:r>
                  <a:endParaRPr lang="en-US" altLang="ko-KR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E3384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grpSp>
              <p:nvGrpSpPr>
                <p:cNvPr id="257" name="그룹 256"/>
                <p:cNvGrpSpPr/>
                <p:nvPr/>
              </p:nvGrpSpPr>
              <p:grpSpPr>
                <a:xfrm>
                  <a:off x="387129" y="3934555"/>
                  <a:ext cx="2139746" cy="494834"/>
                  <a:chOff x="3555631" y="8208207"/>
                  <a:chExt cx="2139746" cy="494834"/>
                </a:xfrm>
              </p:grpSpPr>
              <p:sp>
                <p:nvSpPr>
                  <p:cNvPr id="258" name="자유형: 도형 222">
                    <a:extLst>
                      <a:ext uri="{FF2B5EF4-FFF2-40B4-BE49-F238E27FC236}">
                        <a16:creationId xmlns:a16="http://schemas.microsoft.com/office/drawing/2014/main" id="{4F7DA1A7-D9C3-4ED9-A08C-0AA0612DCEC8}"/>
                      </a:ext>
                    </a:extLst>
                  </p:cNvPr>
                  <p:cNvSpPr/>
                  <p:nvPr/>
                </p:nvSpPr>
                <p:spPr>
                  <a:xfrm flipH="1">
                    <a:off x="3555631" y="8208214"/>
                    <a:ext cx="336013" cy="494827"/>
                  </a:xfrm>
                  <a:custGeom>
                    <a:avLst/>
                    <a:gdLst>
                      <a:gd name="connsiteX0" fmla="*/ 0 w 171450"/>
                      <a:gd name="connsiteY0" fmla="*/ 0 h 273050"/>
                      <a:gd name="connsiteX1" fmla="*/ 36675 w 171450"/>
                      <a:gd name="connsiteY1" fmla="*/ 0 h 273050"/>
                      <a:gd name="connsiteX2" fmla="*/ 80914 w 171450"/>
                      <a:gd name="connsiteY2" fmla="*/ 0 h 273050"/>
                      <a:gd name="connsiteX3" fmla="*/ 171450 w 171450"/>
                      <a:gd name="connsiteY3" fmla="*/ 90556 h 273050"/>
                      <a:gd name="connsiteX4" fmla="*/ 171450 w 171450"/>
                      <a:gd name="connsiteY4" fmla="*/ 273050 h 273050"/>
                      <a:gd name="connsiteX5" fmla="*/ 88458 w 171450"/>
                      <a:gd name="connsiteY5" fmla="*/ 181803 h 273050"/>
                      <a:gd name="connsiteX6" fmla="*/ 80914 w 171450"/>
                      <a:gd name="connsiteY6" fmla="*/ 182494 h 273050"/>
                      <a:gd name="connsiteX7" fmla="*/ 18616 w 171450"/>
                      <a:gd name="connsiteY7" fmla="*/ 182494 h 273050"/>
                      <a:gd name="connsiteX8" fmla="*/ 0 w 171450"/>
                      <a:gd name="connsiteY8" fmla="*/ 182494 h 273050"/>
                      <a:gd name="connsiteX9" fmla="*/ 0 w 171450"/>
                      <a:gd name="connsiteY9" fmla="*/ 0 h 273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1450" h="273050">
                        <a:moveTo>
                          <a:pt x="0" y="0"/>
                        </a:moveTo>
                        <a:lnTo>
                          <a:pt x="36675" y="0"/>
                        </a:lnTo>
                        <a:cubicBezTo>
                          <a:pt x="80914" y="0"/>
                          <a:pt x="80914" y="0"/>
                          <a:pt x="80914" y="0"/>
                        </a:cubicBezTo>
                        <a:cubicBezTo>
                          <a:pt x="130983" y="0"/>
                          <a:pt x="171450" y="40785"/>
                          <a:pt x="171450" y="90556"/>
                        </a:cubicBezTo>
                        <a:cubicBezTo>
                          <a:pt x="171450" y="273050"/>
                          <a:pt x="171450" y="273050"/>
                          <a:pt x="171450" y="273050"/>
                        </a:cubicBezTo>
                        <a:cubicBezTo>
                          <a:pt x="171450" y="225353"/>
                          <a:pt x="135098" y="185951"/>
                          <a:pt x="88458" y="181803"/>
                        </a:cubicBezTo>
                        <a:cubicBezTo>
                          <a:pt x="85715" y="182494"/>
                          <a:pt x="83657" y="182494"/>
                          <a:pt x="80914" y="182494"/>
                        </a:cubicBezTo>
                        <a:cubicBezTo>
                          <a:pt x="58794" y="182494"/>
                          <a:pt x="38057" y="182494"/>
                          <a:pt x="18616" y="182494"/>
                        </a:cubicBezTo>
                        <a:lnTo>
                          <a:pt x="0" y="1824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23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34271" tIns="34271" rIns="34271" bIns="34271" rtlCol="0" anchor="ctr">
                    <a:noAutofit/>
                  </a:bodyPr>
                  <a:lstStyle/>
                  <a:p>
                    <a:pPr algn="ctr" defTabSz="858237">
                      <a:buClr>
                        <a:schemeClr val="bg1">
                          <a:lumMod val="65000"/>
                        </a:schemeClr>
                      </a:buClr>
                      <a:buSzPct val="80000"/>
                    </a:pPr>
                    <a:endParaRPr lang="ko-KR" altLang="en-US" sz="971" dirty="0">
                      <a:solidFill>
                        <a:schemeClr val="bg1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endParaRPr>
                  </a:p>
                </p:txBody>
              </p:sp>
              <p:sp>
                <p:nvSpPr>
                  <p:cNvPr id="259" name="자유형: 도형 220">
                    <a:extLst>
                      <a:ext uri="{FF2B5EF4-FFF2-40B4-BE49-F238E27FC236}">
                        <a16:creationId xmlns:a16="http://schemas.microsoft.com/office/drawing/2014/main" id="{109A60BA-7A7C-4CAA-807A-572768CB6434}"/>
                      </a:ext>
                    </a:extLst>
                  </p:cNvPr>
                  <p:cNvSpPr/>
                  <p:nvPr/>
                </p:nvSpPr>
                <p:spPr>
                  <a:xfrm flipH="1">
                    <a:off x="3698916" y="8208207"/>
                    <a:ext cx="1996461" cy="330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E23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34271" tIns="34271" rIns="144000" bIns="34271" rtlCol="0" anchor="ctr">
                    <a:noAutofit/>
                  </a:bodyPr>
                  <a:lstStyle/>
                  <a:p>
                    <a:pPr algn="ctr" defTabSz="858237">
                      <a:buClr>
                        <a:schemeClr val="bg1">
                          <a:lumMod val="65000"/>
                        </a:schemeClr>
                      </a:buClr>
                      <a:buSzPct val="80000"/>
                    </a:pPr>
                    <a:r>
                      <a:rPr lang="ko-KR" altLang="en-US" sz="1200" b="1" spc="-8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rPr>
                      <a:t>대량접속 제어 프로그램</a:t>
                    </a:r>
                  </a:p>
                </p:txBody>
              </p:sp>
            </p:grpSp>
          </p:grpSp>
          <p:sp>
            <p:nvSpPr>
              <p:cNvPr id="255" name="사각형: 둥근 모서리 31">
                <a:extLst>
                  <a:ext uri="{FF2B5EF4-FFF2-40B4-BE49-F238E27FC236}">
                    <a16:creationId xmlns:a16="http://schemas.microsoft.com/office/drawing/2014/main" id="{D10A61A1-8E43-4A9B-8E94-051D15B8FA41}"/>
                  </a:ext>
                </a:extLst>
              </p:cNvPr>
              <p:cNvSpPr/>
              <p:nvPr/>
            </p:nvSpPr>
            <p:spPr>
              <a:xfrm>
                <a:off x="631833" y="3815780"/>
                <a:ext cx="6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endParaRPr lang="ko-KR" altLang="en-US" sz="120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236B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pic>
          <p:nvPicPr>
            <p:cNvPr id="253" name="그림 252">
              <a:extLst>
                <a:ext uri="{FF2B5EF4-FFF2-40B4-BE49-F238E27FC236}">
                  <a16:creationId xmlns:a16="http://schemas.microsoft.com/office/drawing/2014/main" id="{54F465F7-3515-3EDD-8997-9AF2F32EC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434" y="4407363"/>
              <a:ext cx="1667028" cy="97323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그룹 3"/>
          <p:cNvGrpSpPr/>
          <p:nvPr/>
        </p:nvGrpSpPr>
        <p:grpSpPr>
          <a:xfrm>
            <a:off x="2768439" y="4046339"/>
            <a:ext cx="2139746" cy="2253701"/>
            <a:chOff x="2768439" y="4046339"/>
            <a:chExt cx="2139746" cy="2253701"/>
          </a:xfrm>
        </p:grpSpPr>
        <p:grpSp>
          <p:nvGrpSpPr>
            <p:cNvPr id="261" name="그룹 260"/>
            <p:cNvGrpSpPr/>
            <p:nvPr/>
          </p:nvGrpSpPr>
          <p:grpSpPr>
            <a:xfrm>
              <a:off x="2768439" y="4046339"/>
              <a:ext cx="2139746" cy="2253701"/>
              <a:chOff x="560512" y="3815780"/>
              <a:chExt cx="2139746" cy="2253701"/>
            </a:xfrm>
          </p:grpSpPr>
          <p:grpSp>
            <p:nvGrpSpPr>
              <p:cNvPr id="263" name="그룹 262"/>
              <p:cNvGrpSpPr/>
              <p:nvPr/>
            </p:nvGrpSpPr>
            <p:grpSpPr>
              <a:xfrm>
                <a:off x="560512" y="4012839"/>
                <a:ext cx="2139746" cy="2056642"/>
                <a:chOff x="387129" y="3934555"/>
                <a:chExt cx="2139746" cy="2056642"/>
              </a:xfrm>
            </p:grpSpPr>
            <p:sp>
              <p:nvSpPr>
                <p:cNvPr id="265" name="모서리가 둥근 직사각형 264">
                  <a:extLst>
                    <a:ext uri="{FF2B5EF4-FFF2-40B4-BE49-F238E27FC236}">
                      <a16:creationId xmlns:a16="http://schemas.microsoft.com/office/drawing/2014/main" id="{560FD92C-ABE0-4B0E-BA0A-14403C281350}"/>
                    </a:ext>
                  </a:extLst>
                </p:cNvPr>
                <p:cNvSpPr/>
                <p:nvPr/>
              </p:nvSpPr>
              <p:spPr>
                <a:xfrm>
                  <a:off x="387129" y="3944364"/>
                  <a:ext cx="2139746" cy="2046833"/>
                </a:xfrm>
                <a:prstGeom prst="roundRect">
                  <a:avLst>
                    <a:gd name="adj" fmla="val 1003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72000" tIns="1368000" rIns="0" bIns="0" rtlCol="0" anchor="t">
                  <a:noAutofit/>
                </a:bodyPr>
                <a:lstStyle/>
                <a:p>
                  <a:pPr marL="171450" indent="-171450">
                    <a:spcAft>
                      <a:spcPts val="500"/>
                    </a:spcAft>
                    <a:buFont typeface="Arial" panose="020B0604020202020204" pitchFamily="34" charset="0"/>
                    <a:buChar char="•"/>
                  </a:pP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회원가입 시 본인인증 절차 추가</a:t>
                  </a:r>
                  <a:endParaRPr lang="en-US" altLang="ko-KR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E3384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  <a:p>
                  <a:pPr marL="171450" indent="-171450">
                    <a:spcAft>
                      <a:spcPts val="500"/>
                    </a:spcAft>
                    <a:buFont typeface="Arial" panose="020B0604020202020204" pitchFamily="34" charset="0"/>
                    <a:buChar char="•"/>
                  </a:pP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휴대폰 번호</a:t>
                  </a:r>
                  <a:r>
                    <a:rPr lang="en-US" altLang="ko-KR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, </a:t>
                  </a:r>
                  <a:r>
                    <a:rPr lang="ko-KR" altLang="en-US" sz="1000" spc="-100" dirty="0" err="1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이메일</a:t>
                  </a: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 인증 등 본인인증</a:t>
                  </a:r>
                  <a:br>
                    <a:rPr lang="en-US" altLang="ko-KR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</a:br>
                  <a:r>
                    <a:rPr lang="ko-KR" altLang="en-US" sz="1000" spc="-100" dirty="0">
                      <a:ln>
                        <a:solidFill>
                          <a:prstClr val="white">
                            <a:alpha val="0"/>
                          </a:prstClr>
                        </a:solidFill>
                      </a:ln>
                      <a:solidFill>
                        <a:srgbClr val="2E3384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rPr>
                    <a:t>모듈을 연계하여 본인 확인 절차 도입</a:t>
                  </a:r>
                  <a:endParaRPr lang="en-US" altLang="ko-KR" sz="1000" spc="-100" dirty="0">
                    <a:ln>
                      <a:solidFill>
                        <a:prstClr val="white">
                          <a:alpha val="0"/>
                        </a:prstClr>
                      </a:solidFill>
                    </a:ln>
                    <a:solidFill>
                      <a:srgbClr val="2E3384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  <p:grpSp>
              <p:nvGrpSpPr>
                <p:cNvPr id="266" name="그룹 265"/>
                <p:cNvGrpSpPr/>
                <p:nvPr/>
              </p:nvGrpSpPr>
              <p:grpSpPr>
                <a:xfrm>
                  <a:off x="387129" y="3934555"/>
                  <a:ext cx="2139746" cy="494834"/>
                  <a:chOff x="3555631" y="8208207"/>
                  <a:chExt cx="2139746" cy="494834"/>
                </a:xfrm>
              </p:grpSpPr>
              <p:sp>
                <p:nvSpPr>
                  <p:cNvPr id="267" name="자유형: 도형 222">
                    <a:extLst>
                      <a:ext uri="{FF2B5EF4-FFF2-40B4-BE49-F238E27FC236}">
                        <a16:creationId xmlns:a16="http://schemas.microsoft.com/office/drawing/2014/main" id="{4F7DA1A7-D9C3-4ED9-A08C-0AA0612DCEC8}"/>
                      </a:ext>
                    </a:extLst>
                  </p:cNvPr>
                  <p:cNvSpPr/>
                  <p:nvPr/>
                </p:nvSpPr>
                <p:spPr>
                  <a:xfrm flipH="1">
                    <a:off x="3555631" y="8208214"/>
                    <a:ext cx="336013" cy="494827"/>
                  </a:xfrm>
                  <a:custGeom>
                    <a:avLst/>
                    <a:gdLst>
                      <a:gd name="connsiteX0" fmla="*/ 0 w 171450"/>
                      <a:gd name="connsiteY0" fmla="*/ 0 h 273050"/>
                      <a:gd name="connsiteX1" fmla="*/ 36675 w 171450"/>
                      <a:gd name="connsiteY1" fmla="*/ 0 h 273050"/>
                      <a:gd name="connsiteX2" fmla="*/ 80914 w 171450"/>
                      <a:gd name="connsiteY2" fmla="*/ 0 h 273050"/>
                      <a:gd name="connsiteX3" fmla="*/ 171450 w 171450"/>
                      <a:gd name="connsiteY3" fmla="*/ 90556 h 273050"/>
                      <a:gd name="connsiteX4" fmla="*/ 171450 w 171450"/>
                      <a:gd name="connsiteY4" fmla="*/ 273050 h 273050"/>
                      <a:gd name="connsiteX5" fmla="*/ 88458 w 171450"/>
                      <a:gd name="connsiteY5" fmla="*/ 181803 h 273050"/>
                      <a:gd name="connsiteX6" fmla="*/ 80914 w 171450"/>
                      <a:gd name="connsiteY6" fmla="*/ 182494 h 273050"/>
                      <a:gd name="connsiteX7" fmla="*/ 18616 w 171450"/>
                      <a:gd name="connsiteY7" fmla="*/ 182494 h 273050"/>
                      <a:gd name="connsiteX8" fmla="*/ 0 w 171450"/>
                      <a:gd name="connsiteY8" fmla="*/ 182494 h 273050"/>
                      <a:gd name="connsiteX9" fmla="*/ 0 w 171450"/>
                      <a:gd name="connsiteY9" fmla="*/ 0 h 273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1450" h="273050">
                        <a:moveTo>
                          <a:pt x="0" y="0"/>
                        </a:moveTo>
                        <a:lnTo>
                          <a:pt x="36675" y="0"/>
                        </a:lnTo>
                        <a:cubicBezTo>
                          <a:pt x="80914" y="0"/>
                          <a:pt x="80914" y="0"/>
                          <a:pt x="80914" y="0"/>
                        </a:cubicBezTo>
                        <a:cubicBezTo>
                          <a:pt x="130983" y="0"/>
                          <a:pt x="171450" y="40785"/>
                          <a:pt x="171450" y="90556"/>
                        </a:cubicBezTo>
                        <a:cubicBezTo>
                          <a:pt x="171450" y="273050"/>
                          <a:pt x="171450" y="273050"/>
                          <a:pt x="171450" y="273050"/>
                        </a:cubicBezTo>
                        <a:cubicBezTo>
                          <a:pt x="171450" y="225353"/>
                          <a:pt x="135098" y="185951"/>
                          <a:pt x="88458" y="181803"/>
                        </a:cubicBezTo>
                        <a:cubicBezTo>
                          <a:pt x="85715" y="182494"/>
                          <a:pt x="83657" y="182494"/>
                          <a:pt x="80914" y="182494"/>
                        </a:cubicBezTo>
                        <a:cubicBezTo>
                          <a:pt x="58794" y="182494"/>
                          <a:pt x="38057" y="182494"/>
                          <a:pt x="18616" y="182494"/>
                        </a:cubicBezTo>
                        <a:lnTo>
                          <a:pt x="0" y="1824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1E23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34271" tIns="34271" rIns="34271" bIns="34271" rtlCol="0" anchor="ctr">
                    <a:noAutofit/>
                  </a:bodyPr>
                  <a:lstStyle/>
                  <a:p>
                    <a:pPr algn="ctr" defTabSz="858237">
                      <a:buClr>
                        <a:schemeClr val="bg1">
                          <a:lumMod val="65000"/>
                        </a:schemeClr>
                      </a:buClr>
                      <a:buSzPct val="80000"/>
                    </a:pPr>
                    <a:endParaRPr lang="ko-KR" altLang="en-US" sz="971" dirty="0">
                      <a:solidFill>
                        <a:schemeClr val="bg1"/>
                      </a:solidFill>
                      <a:latin typeface="KoPub돋움체 Bold" panose="02020603020101020101" pitchFamily="18" charset="-127"/>
                      <a:ea typeface="KoPub돋움체 Bold" panose="02020603020101020101" pitchFamily="18" charset="-127"/>
                    </a:endParaRPr>
                  </a:p>
                </p:txBody>
              </p:sp>
              <p:sp>
                <p:nvSpPr>
                  <p:cNvPr id="268" name="자유형: 도형 220">
                    <a:extLst>
                      <a:ext uri="{FF2B5EF4-FFF2-40B4-BE49-F238E27FC236}">
                        <a16:creationId xmlns:a16="http://schemas.microsoft.com/office/drawing/2014/main" id="{109A60BA-7A7C-4CAA-807A-572768CB6434}"/>
                      </a:ext>
                    </a:extLst>
                  </p:cNvPr>
                  <p:cNvSpPr/>
                  <p:nvPr/>
                </p:nvSpPr>
                <p:spPr>
                  <a:xfrm flipH="1">
                    <a:off x="3698916" y="8208207"/>
                    <a:ext cx="1996461" cy="330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E236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34271" tIns="34271" rIns="144000" bIns="34271" rtlCol="0" anchor="ctr">
                    <a:noAutofit/>
                  </a:bodyPr>
                  <a:lstStyle/>
                  <a:p>
                    <a:pPr algn="ctr" defTabSz="858237">
                      <a:buClr>
                        <a:schemeClr val="bg1">
                          <a:lumMod val="65000"/>
                        </a:schemeClr>
                      </a:buClr>
                      <a:buSzPct val="80000"/>
                    </a:pPr>
                    <a:r>
                      <a:rPr lang="ko-KR" altLang="en-US" sz="1200" b="1" spc="-80" dirty="0">
                        <a:ln>
                          <a:solidFill>
                            <a:prstClr val="white">
                              <a:alpha val="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KoPub돋움체 Bold" panose="02020603020101020101" pitchFamily="18" charset="-127"/>
                        <a:ea typeface="KoPub돋움체 Bold" panose="02020603020101020101" pitchFamily="18" charset="-127"/>
                      </a:rPr>
                      <a:t>본인 확인 절차 도입</a:t>
                    </a:r>
                  </a:p>
                </p:txBody>
              </p:sp>
            </p:grpSp>
          </p:grpSp>
          <p:sp>
            <p:nvSpPr>
              <p:cNvPr id="264" name="사각형: 둥근 모서리 31">
                <a:extLst>
                  <a:ext uri="{FF2B5EF4-FFF2-40B4-BE49-F238E27FC236}">
                    <a16:creationId xmlns:a16="http://schemas.microsoft.com/office/drawing/2014/main" id="{D10A61A1-8E43-4A9B-8E94-051D15B8FA41}"/>
                  </a:ext>
                </a:extLst>
              </p:cNvPr>
              <p:cNvSpPr/>
              <p:nvPr/>
            </p:nvSpPr>
            <p:spPr>
              <a:xfrm>
                <a:off x="631833" y="3815780"/>
                <a:ext cx="6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>
                <a:spAutoFit/>
              </a:bodyPr>
              <a:lstStyle/>
              <a:p>
                <a:endParaRPr lang="ko-KR" altLang="en-US" sz="1200" b="1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E236B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  <p:pic>
          <p:nvPicPr>
            <p:cNvPr id="3074" name="Picture 2" descr="10문10답&gt;복잡한 단계 안거치고도 보안성 강화.. 따로 저장할 필요도 없어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474" y="4647279"/>
              <a:ext cx="995060" cy="954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3" name="그룹 302"/>
          <p:cNvGrpSpPr/>
          <p:nvPr/>
        </p:nvGrpSpPr>
        <p:grpSpPr>
          <a:xfrm>
            <a:off x="480143" y="2505409"/>
            <a:ext cx="1014220" cy="169277"/>
            <a:chOff x="-245138" y="1820715"/>
            <a:chExt cx="1014220" cy="169277"/>
          </a:xfrm>
        </p:grpSpPr>
        <p:sp>
          <p:nvSpPr>
            <p:cNvPr id="304" name="도넛 303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-85319" y="1820715"/>
              <a:ext cx="854401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개인정보 암호화</a:t>
              </a:r>
            </a:p>
          </p:txBody>
        </p:sp>
      </p:grpSp>
      <p:grpSp>
        <p:nvGrpSpPr>
          <p:cNvPr id="315" name="그룹 314">
            <a:extLst>
              <a:ext uri="{FF2B5EF4-FFF2-40B4-BE49-F238E27FC236}">
                <a16:creationId xmlns:a16="http://schemas.microsoft.com/office/drawing/2014/main" id="{49BF59F3-EF2A-5DAA-CA74-CE05C01D898F}"/>
              </a:ext>
            </a:extLst>
          </p:cNvPr>
          <p:cNvGrpSpPr/>
          <p:nvPr/>
        </p:nvGrpSpPr>
        <p:grpSpPr>
          <a:xfrm>
            <a:off x="574958" y="1285180"/>
            <a:ext cx="4011233" cy="1047142"/>
            <a:chOff x="265559" y="2553556"/>
            <a:chExt cx="6117830" cy="1526495"/>
          </a:xfrm>
        </p:grpSpPr>
        <p:sp>
          <p:nvSpPr>
            <p:cNvPr id="316" name="오른쪽 화살표 605">
              <a:extLst>
                <a:ext uri="{FF2B5EF4-FFF2-40B4-BE49-F238E27FC236}">
                  <a16:creationId xmlns:a16="http://schemas.microsoft.com/office/drawing/2014/main" id="{34D7D3EF-A33B-887B-895E-A5F016E10F4A}"/>
                </a:ext>
              </a:extLst>
            </p:cNvPr>
            <p:cNvSpPr/>
            <p:nvPr/>
          </p:nvSpPr>
          <p:spPr>
            <a:xfrm>
              <a:off x="5093845" y="2716410"/>
              <a:ext cx="1289544" cy="412749"/>
            </a:xfrm>
            <a:prstGeom prst="rightArrow">
              <a:avLst>
                <a:gd name="adj1" fmla="val 70000"/>
                <a:gd name="adj2" fmla="val 53334"/>
              </a:avLst>
            </a:prstGeom>
            <a:solidFill>
              <a:srgbClr val="484C87"/>
            </a:solidFill>
            <a:ln>
              <a:noFill/>
            </a:ln>
            <a:effectLst>
              <a:outerShdw dist="50800" algn="l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0" bIns="36000" rtlCol="0" anchor="ctr"/>
            <a:lstStyle/>
            <a:p>
              <a:pPr algn="ctr"/>
              <a:r>
                <a:rPr lang="ko-KR" altLang="en-US" sz="900" b="1" spc="-2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회원가입 완료</a:t>
              </a:r>
            </a:p>
          </p:txBody>
        </p:sp>
        <p:sp>
          <p:nvSpPr>
            <p:cNvPr id="317" name="오른쪽 화살표 606">
              <a:extLst>
                <a:ext uri="{FF2B5EF4-FFF2-40B4-BE49-F238E27FC236}">
                  <a16:creationId xmlns:a16="http://schemas.microsoft.com/office/drawing/2014/main" id="{3288D5CE-0F0D-144F-186A-4D190510855D}"/>
                </a:ext>
              </a:extLst>
            </p:cNvPr>
            <p:cNvSpPr/>
            <p:nvPr/>
          </p:nvSpPr>
          <p:spPr>
            <a:xfrm>
              <a:off x="3847184" y="2716410"/>
              <a:ext cx="1355914" cy="412749"/>
            </a:xfrm>
            <a:prstGeom prst="rightArrow">
              <a:avLst>
                <a:gd name="adj1" fmla="val 70000"/>
                <a:gd name="adj2" fmla="val 53334"/>
              </a:avLst>
            </a:prstGeom>
            <a:solidFill>
              <a:srgbClr val="7882DE"/>
            </a:solidFill>
            <a:ln>
              <a:noFill/>
            </a:ln>
            <a:effectLst>
              <a:outerShdw dist="50800" algn="l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0" bIns="36000" rtlCol="0" anchor="ctr"/>
            <a:lstStyle/>
            <a:p>
              <a:pPr algn="ctr"/>
              <a:r>
                <a:rPr lang="ko-KR" altLang="en-US" sz="9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회원정보 입력</a:t>
              </a:r>
            </a:p>
          </p:txBody>
        </p:sp>
        <p:sp>
          <p:nvSpPr>
            <p:cNvPr id="318" name="오른쪽 화살표 607">
              <a:extLst>
                <a:ext uri="{FF2B5EF4-FFF2-40B4-BE49-F238E27FC236}">
                  <a16:creationId xmlns:a16="http://schemas.microsoft.com/office/drawing/2014/main" id="{75812968-BD5C-BE84-93DC-B18A41F9F191}"/>
                </a:ext>
              </a:extLst>
            </p:cNvPr>
            <p:cNvSpPr/>
            <p:nvPr/>
          </p:nvSpPr>
          <p:spPr>
            <a:xfrm>
              <a:off x="2643942" y="2716410"/>
              <a:ext cx="1355914" cy="412749"/>
            </a:xfrm>
            <a:prstGeom prst="rightArrow">
              <a:avLst>
                <a:gd name="adj1" fmla="val 70000"/>
                <a:gd name="adj2" fmla="val 53334"/>
              </a:avLst>
            </a:prstGeom>
            <a:solidFill>
              <a:srgbClr val="A0A7E8"/>
            </a:solidFill>
            <a:ln>
              <a:noFill/>
            </a:ln>
            <a:effectLst>
              <a:outerShdw dist="50800" algn="l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0" bIns="36000" rtlCol="0" anchor="ctr"/>
            <a:lstStyle/>
            <a:p>
              <a:pPr algn="ctr"/>
              <a:r>
                <a:rPr lang="ko-KR" altLang="en-US" sz="900" b="1" spc="-3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가입 인증</a:t>
              </a:r>
            </a:p>
          </p:txBody>
        </p:sp>
        <p:sp>
          <p:nvSpPr>
            <p:cNvPr id="319" name="오른쪽 화살표 608">
              <a:extLst>
                <a:ext uri="{FF2B5EF4-FFF2-40B4-BE49-F238E27FC236}">
                  <a16:creationId xmlns:a16="http://schemas.microsoft.com/office/drawing/2014/main" id="{908855FB-4A17-F938-A4E8-2B7C6C10657C}"/>
                </a:ext>
              </a:extLst>
            </p:cNvPr>
            <p:cNvSpPr/>
            <p:nvPr/>
          </p:nvSpPr>
          <p:spPr>
            <a:xfrm>
              <a:off x="1409585" y="2716410"/>
              <a:ext cx="1355914" cy="412749"/>
            </a:xfrm>
            <a:prstGeom prst="rightArrow">
              <a:avLst>
                <a:gd name="adj1" fmla="val 70000"/>
                <a:gd name="adj2" fmla="val 53334"/>
              </a:avLst>
            </a:prstGeom>
            <a:solidFill>
              <a:srgbClr val="C5C9F1"/>
            </a:solidFill>
            <a:ln>
              <a:noFill/>
            </a:ln>
            <a:effectLst>
              <a:outerShdw dist="50800" algn="l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0" bIns="36000" rtlCol="0" anchor="ctr"/>
            <a:lstStyle/>
            <a:p>
              <a:pPr algn="ctr"/>
              <a:r>
                <a:rPr lang="ko-KR" altLang="en-US" sz="900" b="1" spc="-3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약관 동의</a:t>
              </a:r>
            </a:p>
          </p:txBody>
        </p:sp>
        <p:sp>
          <p:nvSpPr>
            <p:cNvPr id="320" name="오른쪽 화살표 609">
              <a:extLst>
                <a:ext uri="{FF2B5EF4-FFF2-40B4-BE49-F238E27FC236}">
                  <a16:creationId xmlns:a16="http://schemas.microsoft.com/office/drawing/2014/main" id="{22931CF3-AAA8-485F-A655-F70E5D26C97A}"/>
                </a:ext>
              </a:extLst>
            </p:cNvPr>
            <p:cNvSpPr/>
            <p:nvPr/>
          </p:nvSpPr>
          <p:spPr>
            <a:xfrm>
              <a:off x="265561" y="2716410"/>
              <a:ext cx="1256472" cy="412749"/>
            </a:xfrm>
            <a:prstGeom prst="rightArrow">
              <a:avLst>
                <a:gd name="adj1" fmla="val 70000"/>
                <a:gd name="adj2" fmla="val 53334"/>
              </a:avLst>
            </a:prstGeom>
            <a:solidFill>
              <a:srgbClr val="E8EBF0"/>
            </a:solidFill>
            <a:ln>
              <a:noFill/>
            </a:ln>
            <a:effectLst>
              <a:outerShdw dist="50800" algn="l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9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회원 유형 선택</a:t>
              </a:r>
            </a:p>
          </p:txBody>
        </p:sp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EE05AA4F-4FA6-7E9F-0B3A-C6459DFEFDEE}"/>
                </a:ext>
              </a:extLst>
            </p:cNvPr>
            <p:cNvSpPr/>
            <p:nvPr/>
          </p:nvSpPr>
          <p:spPr>
            <a:xfrm>
              <a:off x="5236093" y="2553556"/>
              <a:ext cx="713639" cy="18151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Step</a:t>
              </a:r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05</a:t>
              </a:r>
              <a:endParaRPr lang="ko-KR" altLang="en-US" sz="800" b="1" spc="-3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F20D631A-459F-F26E-D120-84ECD20B5F0C}"/>
                </a:ext>
              </a:extLst>
            </p:cNvPr>
            <p:cNvSpPr/>
            <p:nvPr/>
          </p:nvSpPr>
          <p:spPr>
            <a:xfrm>
              <a:off x="4009071" y="2553556"/>
              <a:ext cx="713639" cy="18151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Step</a:t>
              </a:r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04</a:t>
              </a:r>
              <a:endParaRPr lang="ko-KR" altLang="en-US" sz="800" b="1" spc="-3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7749E688-89B0-1ADB-D9A6-457A07A2E75E}"/>
                </a:ext>
              </a:extLst>
            </p:cNvPr>
            <p:cNvSpPr/>
            <p:nvPr/>
          </p:nvSpPr>
          <p:spPr>
            <a:xfrm>
              <a:off x="2782049" y="2553556"/>
              <a:ext cx="713639" cy="18151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Step</a:t>
              </a:r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03</a:t>
              </a:r>
              <a:endParaRPr lang="ko-KR" altLang="en-US" sz="800" b="1" spc="-3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4" name="직사각형 323">
              <a:extLst>
                <a:ext uri="{FF2B5EF4-FFF2-40B4-BE49-F238E27FC236}">
                  <a16:creationId xmlns:a16="http://schemas.microsoft.com/office/drawing/2014/main" id="{9205C5D9-366B-BE76-BAE2-184DCE5A6FCF}"/>
                </a:ext>
              </a:extLst>
            </p:cNvPr>
            <p:cNvSpPr/>
            <p:nvPr/>
          </p:nvSpPr>
          <p:spPr>
            <a:xfrm>
              <a:off x="1555028" y="2553556"/>
              <a:ext cx="713639" cy="18151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Step</a:t>
              </a:r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02</a:t>
              </a:r>
              <a:endParaRPr lang="ko-KR" altLang="en-US" sz="800" b="1" spc="-3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5" name="직사각형 324">
              <a:extLst>
                <a:ext uri="{FF2B5EF4-FFF2-40B4-BE49-F238E27FC236}">
                  <a16:creationId xmlns:a16="http://schemas.microsoft.com/office/drawing/2014/main" id="{A853F0FD-A620-8394-53D7-4535F24C7E0C}"/>
                </a:ext>
              </a:extLst>
            </p:cNvPr>
            <p:cNvSpPr/>
            <p:nvPr/>
          </p:nvSpPr>
          <p:spPr>
            <a:xfrm>
              <a:off x="328006" y="2553556"/>
              <a:ext cx="713639" cy="18151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Step</a:t>
              </a:r>
              <a:r>
                <a:rPr lang="en-US" altLang="ko-KR" sz="800" b="1" spc="-30" dirty="0">
                  <a:ln>
                    <a:solidFill>
                      <a:schemeClr val="bg1">
                        <a:lumMod val="85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01</a:t>
              </a:r>
              <a:endParaRPr lang="ko-KR" altLang="en-US" sz="800" b="1" spc="-30" dirty="0">
                <a:ln>
                  <a:solidFill>
                    <a:schemeClr val="bg1">
                      <a:lumMod val="8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6" name="Rectangle 20">
              <a:extLst>
                <a:ext uri="{FF2B5EF4-FFF2-40B4-BE49-F238E27FC236}">
                  <a16:creationId xmlns:a16="http://schemas.microsoft.com/office/drawing/2014/main" id="{391490C6-DBF9-7793-8CA0-874A929E7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59" y="3174397"/>
              <a:ext cx="1152000" cy="9056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tIns="0" anchor="ctr"/>
            <a:lstStyle/>
            <a:p>
              <a:pPr algn="l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600" kern="0" baseline="0">
                <a:solidFill>
                  <a:sysClr val="windowText" lastClr="00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7" name="Rectangle 20">
              <a:extLst>
                <a:ext uri="{FF2B5EF4-FFF2-40B4-BE49-F238E27FC236}">
                  <a16:creationId xmlns:a16="http://schemas.microsoft.com/office/drawing/2014/main" id="{83A4BCED-19FC-2320-C686-32509B4F0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943" y="3174397"/>
              <a:ext cx="1152000" cy="905654"/>
            </a:xfrm>
            <a:prstGeom prst="rect">
              <a:avLst/>
            </a:prstGeom>
            <a:solidFill>
              <a:srgbClr val="DCDFF0"/>
            </a:solidFill>
            <a:ln w="3175" algn="ctr">
              <a:noFill/>
              <a:miter lim="800000"/>
              <a:headEnd/>
              <a:tailEnd/>
            </a:ln>
          </p:spPr>
          <p:txBody>
            <a:bodyPr tIns="0" anchor="ctr"/>
            <a:lstStyle/>
            <a:p>
              <a:pPr algn="l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600" kern="0" baseline="0">
                <a:solidFill>
                  <a:sysClr val="windowText" lastClr="00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8" name="Rectangle 20">
              <a:extLst>
                <a:ext uri="{FF2B5EF4-FFF2-40B4-BE49-F238E27FC236}">
                  <a16:creationId xmlns:a16="http://schemas.microsoft.com/office/drawing/2014/main" id="{0E9A0729-562D-FEF9-1B7A-A064BB536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8327" y="3174397"/>
              <a:ext cx="1152000" cy="9056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tIns="0" anchor="ctr"/>
            <a:lstStyle/>
            <a:p>
              <a:pPr latinLnBrk="0"/>
              <a:endParaRPr lang="ko-KR" altLang="en-US" sz="1200" kern="0">
                <a:solidFill>
                  <a:sysClr val="windowText" lastClr="00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29" name="Rectangle 20">
              <a:extLst>
                <a:ext uri="{FF2B5EF4-FFF2-40B4-BE49-F238E27FC236}">
                  <a16:creationId xmlns:a16="http://schemas.microsoft.com/office/drawing/2014/main" id="{98024FD7-75C4-9056-641D-BF41E2F7D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711" y="3174397"/>
              <a:ext cx="1152000" cy="905654"/>
            </a:xfrm>
            <a:prstGeom prst="rect">
              <a:avLst/>
            </a:prstGeom>
            <a:solidFill>
              <a:srgbClr val="DCDFF0"/>
            </a:solidFill>
            <a:ln w="3175" algn="ctr">
              <a:noFill/>
              <a:miter lim="800000"/>
              <a:headEnd/>
              <a:tailEnd/>
            </a:ln>
          </p:spPr>
          <p:txBody>
            <a:bodyPr tIns="0" anchor="ctr"/>
            <a:lstStyle/>
            <a:p>
              <a:pPr algn="l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600" kern="0" baseline="0">
                <a:solidFill>
                  <a:sysClr val="windowText" lastClr="00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30" name="Rectangle 20">
              <a:extLst>
                <a:ext uri="{FF2B5EF4-FFF2-40B4-BE49-F238E27FC236}">
                  <a16:creationId xmlns:a16="http://schemas.microsoft.com/office/drawing/2014/main" id="{FFAB0D72-5E08-0D47-3464-C5AF6D5A5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1095" y="3174397"/>
              <a:ext cx="1152000" cy="9056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tIns="0" anchor="ctr"/>
            <a:lstStyle/>
            <a:p>
              <a:pPr latinLnBrk="0"/>
              <a:endParaRPr lang="ko-KR" altLang="en-US" sz="1200" kern="0">
                <a:solidFill>
                  <a:sysClr val="windowText" lastClr="000000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331" name="사각형: 둥근 모서리 85">
              <a:extLst>
                <a:ext uri="{FF2B5EF4-FFF2-40B4-BE49-F238E27FC236}">
                  <a16:creationId xmlns:a16="http://schemas.microsoft.com/office/drawing/2014/main" id="{F6655742-F3AA-8A15-88F1-63ECDF54647E}"/>
                </a:ext>
              </a:extLst>
            </p:cNvPr>
            <p:cNvSpPr/>
            <p:nvPr/>
          </p:nvSpPr>
          <p:spPr bwMode="auto">
            <a:xfrm>
              <a:off x="315803" y="3269845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가입 유형 제공</a:t>
              </a:r>
            </a:p>
          </p:txBody>
        </p:sp>
        <p:sp>
          <p:nvSpPr>
            <p:cNvPr id="332" name="사각형: 둥근 모서리 86">
              <a:extLst>
                <a:ext uri="{FF2B5EF4-FFF2-40B4-BE49-F238E27FC236}">
                  <a16:creationId xmlns:a16="http://schemas.microsoft.com/office/drawing/2014/main" id="{651329A5-6F32-70DF-D795-91BC14E7E98E}"/>
                </a:ext>
              </a:extLst>
            </p:cNvPr>
            <p:cNvSpPr/>
            <p:nvPr/>
          </p:nvSpPr>
          <p:spPr bwMode="auto">
            <a:xfrm>
              <a:off x="315803" y="3691509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일반 회원</a:t>
              </a:r>
            </a:p>
          </p:txBody>
        </p:sp>
        <p:cxnSp>
          <p:nvCxnSpPr>
            <p:cNvPr id="333" name="직선 화살표 연결선 332">
              <a:extLst>
                <a:ext uri="{FF2B5EF4-FFF2-40B4-BE49-F238E27FC236}">
                  <a16:creationId xmlns:a16="http://schemas.microsoft.com/office/drawing/2014/main" id="{B0BB5214-D65A-B2CA-338B-CB0F2AB2C5E7}"/>
                </a:ext>
              </a:extLst>
            </p:cNvPr>
            <p:cNvCxnSpPr/>
            <p:nvPr/>
          </p:nvCxnSpPr>
          <p:spPr>
            <a:xfrm>
              <a:off x="841559" y="3563074"/>
              <a:ext cx="0" cy="12843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사각형: 둥근 모서리 90">
              <a:extLst>
                <a:ext uri="{FF2B5EF4-FFF2-40B4-BE49-F238E27FC236}">
                  <a16:creationId xmlns:a16="http://schemas.microsoft.com/office/drawing/2014/main" id="{A848644F-A731-AC80-DBF0-235BC5D623C1}"/>
                </a:ext>
              </a:extLst>
            </p:cNvPr>
            <p:cNvSpPr/>
            <p:nvPr/>
          </p:nvSpPr>
          <p:spPr bwMode="auto">
            <a:xfrm>
              <a:off x="1542187" y="3269845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약관 제공</a:t>
              </a:r>
            </a:p>
          </p:txBody>
        </p:sp>
        <p:sp>
          <p:nvSpPr>
            <p:cNvPr id="335" name="사각형: 둥근 모서리 91">
              <a:extLst>
                <a:ext uri="{FF2B5EF4-FFF2-40B4-BE49-F238E27FC236}">
                  <a16:creationId xmlns:a16="http://schemas.microsoft.com/office/drawing/2014/main" id="{FC7981DE-BDB1-7885-D480-A6C3211D80CD}"/>
                </a:ext>
              </a:extLst>
            </p:cNvPr>
            <p:cNvSpPr/>
            <p:nvPr/>
          </p:nvSpPr>
          <p:spPr bwMode="auto">
            <a:xfrm>
              <a:off x="1542187" y="3691509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필수</a:t>
              </a:r>
              <a:r>
                <a:rPr kumimoji="1" lang="en-US" altLang="ko-KR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·</a:t>
              </a:r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선택 제공</a:t>
              </a:r>
            </a:p>
          </p:txBody>
        </p:sp>
        <p:cxnSp>
          <p:nvCxnSpPr>
            <p:cNvPr id="336" name="꺾인 연결선 200">
              <a:extLst>
                <a:ext uri="{FF2B5EF4-FFF2-40B4-BE49-F238E27FC236}">
                  <a16:creationId xmlns:a16="http://schemas.microsoft.com/office/drawing/2014/main" id="{84BD47EC-6327-F6CE-9C9B-9449E7C6932A}"/>
                </a:ext>
              </a:extLst>
            </p:cNvPr>
            <p:cNvCxnSpPr/>
            <p:nvPr/>
          </p:nvCxnSpPr>
          <p:spPr>
            <a:xfrm>
              <a:off x="2067943" y="3563074"/>
              <a:ext cx="0" cy="12843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사각형: 둥근 모서리 95">
              <a:extLst>
                <a:ext uri="{FF2B5EF4-FFF2-40B4-BE49-F238E27FC236}">
                  <a16:creationId xmlns:a16="http://schemas.microsoft.com/office/drawing/2014/main" id="{B7A2C119-FBAE-50C9-2A65-87F14A25C4BB}"/>
                </a:ext>
              </a:extLst>
            </p:cNvPr>
            <p:cNvSpPr/>
            <p:nvPr/>
          </p:nvSpPr>
          <p:spPr bwMode="auto">
            <a:xfrm>
              <a:off x="2768571" y="3269845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중복가입 확인</a:t>
              </a:r>
            </a:p>
          </p:txBody>
        </p:sp>
        <p:sp>
          <p:nvSpPr>
            <p:cNvPr id="338" name="사각형: 둥근 모서리 97">
              <a:extLst>
                <a:ext uri="{FF2B5EF4-FFF2-40B4-BE49-F238E27FC236}">
                  <a16:creationId xmlns:a16="http://schemas.microsoft.com/office/drawing/2014/main" id="{428B54BC-B066-A161-FAFB-3EEDA15C8652}"/>
                </a:ext>
              </a:extLst>
            </p:cNvPr>
            <p:cNvSpPr/>
            <p:nvPr/>
          </p:nvSpPr>
          <p:spPr bwMode="auto">
            <a:xfrm>
              <a:off x="2768571" y="3721320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 err="1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이메일</a:t>
              </a:r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인증</a:t>
              </a:r>
            </a:p>
          </p:txBody>
        </p:sp>
        <p:cxnSp>
          <p:nvCxnSpPr>
            <p:cNvPr id="339" name="꺾인 연결선 202">
              <a:extLst>
                <a:ext uri="{FF2B5EF4-FFF2-40B4-BE49-F238E27FC236}">
                  <a16:creationId xmlns:a16="http://schemas.microsoft.com/office/drawing/2014/main" id="{9748743B-5D9A-444C-B7F8-F1CBEC8FBB48}"/>
                </a:ext>
              </a:extLst>
            </p:cNvPr>
            <p:cNvCxnSpPr/>
            <p:nvPr/>
          </p:nvCxnSpPr>
          <p:spPr>
            <a:xfrm>
              <a:off x="3294327" y="3563074"/>
              <a:ext cx="0" cy="12843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사각형: 둥근 모서리 100">
              <a:extLst>
                <a:ext uri="{FF2B5EF4-FFF2-40B4-BE49-F238E27FC236}">
                  <a16:creationId xmlns:a16="http://schemas.microsoft.com/office/drawing/2014/main" id="{7788C7C5-3CEB-6BCE-ABD6-AE3A9B1956DB}"/>
                </a:ext>
              </a:extLst>
            </p:cNvPr>
            <p:cNvSpPr/>
            <p:nvPr/>
          </p:nvSpPr>
          <p:spPr bwMode="auto">
            <a:xfrm>
              <a:off x="3994955" y="3269845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회원정보 양식 제공</a:t>
              </a:r>
            </a:p>
          </p:txBody>
        </p:sp>
        <p:sp>
          <p:nvSpPr>
            <p:cNvPr id="341" name="사각형: 둥근 모서리 101">
              <a:extLst>
                <a:ext uri="{FF2B5EF4-FFF2-40B4-BE49-F238E27FC236}">
                  <a16:creationId xmlns:a16="http://schemas.microsoft.com/office/drawing/2014/main" id="{08CA8C91-22D5-8AB9-0794-CA0BDCC3728D}"/>
                </a:ext>
              </a:extLst>
            </p:cNvPr>
            <p:cNvSpPr/>
            <p:nvPr/>
          </p:nvSpPr>
          <p:spPr bwMode="auto">
            <a:xfrm>
              <a:off x="3994955" y="3691509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회원 필수</a:t>
              </a:r>
              <a:r>
                <a:rPr kumimoji="1" lang="en-US" altLang="ko-KR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</a:t>
              </a:r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선택</a:t>
              </a:r>
              <a:endParaRPr kumimoji="1" lang="en-US" altLang="ko-KR" sz="700" spc="-30" dirty="0">
                <a:ln w="317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정보 입력</a:t>
              </a:r>
            </a:p>
          </p:txBody>
        </p:sp>
        <p:cxnSp>
          <p:nvCxnSpPr>
            <p:cNvPr id="342" name="꺾인 연결선 204">
              <a:extLst>
                <a:ext uri="{FF2B5EF4-FFF2-40B4-BE49-F238E27FC236}">
                  <a16:creationId xmlns:a16="http://schemas.microsoft.com/office/drawing/2014/main" id="{FC2F789D-2D52-0F19-77C6-99388A5D0BBE}"/>
                </a:ext>
              </a:extLst>
            </p:cNvPr>
            <p:cNvCxnSpPr/>
            <p:nvPr/>
          </p:nvCxnSpPr>
          <p:spPr>
            <a:xfrm>
              <a:off x="4520711" y="3563074"/>
              <a:ext cx="0" cy="12843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사각형: 둥근 모서리 105">
              <a:extLst>
                <a:ext uri="{FF2B5EF4-FFF2-40B4-BE49-F238E27FC236}">
                  <a16:creationId xmlns:a16="http://schemas.microsoft.com/office/drawing/2014/main" id="{A5313B25-7014-2EF2-8361-FBBADCE413B2}"/>
                </a:ext>
              </a:extLst>
            </p:cNvPr>
            <p:cNvSpPr/>
            <p:nvPr/>
          </p:nvSpPr>
          <p:spPr bwMode="auto">
            <a:xfrm>
              <a:off x="5221339" y="3269845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회원 유형별</a:t>
              </a:r>
              <a:endParaRPr kumimoji="1" lang="en-US" altLang="ko-KR" sz="700" spc="-30" dirty="0">
                <a:ln w="317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정보 수집</a:t>
              </a:r>
            </a:p>
          </p:txBody>
        </p:sp>
        <p:sp>
          <p:nvSpPr>
            <p:cNvPr id="344" name="사각형: 둥근 모서리 107">
              <a:extLst>
                <a:ext uri="{FF2B5EF4-FFF2-40B4-BE49-F238E27FC236}">
                  <a16:creationId xmlns:a16="http://schemas.microsoft.com/office/drawing/2014/main" id="{A8B3A8ED-73A6-7ED7-85B9-0CCCC0B8A3EB}"/>
                </a:ext>
              </a:extLst>
            </p:cNvPr>
            <p:cNvSpPr/>
            <p:nvPr/>
          </p:nvSpPr>
          <p:spPr bwMode="auto">
            <a:xfrm>
              <a:off x="5221339" y="3736747"/>
              <a:ext cx="1051512" cy="2932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사용자별</a:t>
              </a:r>
              <a:endParaRPr kumimoji="1" lang="en-US" altLang="ko-KR" sz="700" spc="-30" dirty="0">
                <a:ln w="317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pPr algn="ctr" defTabSz="1393825" latinLnBrk="0"/>
              <a:r>
                <a:rPr kumimoji="1" lang="ko-KR" altLang="en-US" sz="700" spc="-30" dirty="0">
                  <a:ln w="317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권한 부여</a:t>
              </a:r>
            </a:p>
          </p:txBody>
        </p:sp>
        <p:cxnSp>
          <p:nvCxnSpPr>
            <p:cNvPr id="345" name="꺾인 연결선 206">
              <a:extLst>
                <a:ext uri="{FF2B5EF4-FFF2-40B4-BE49-F238E27FC236}">
                  <a16:creationId xmlns:a16="http://schemas.microsoft.com/office/drawing/2014/main" id="{E8016E9D-53CD-4D07-BAA5-9A3BE4C5684E}"/>
                </a:ext>
              </a:extLst>
            </p:cNvPr>
            <p:cNvCxnSpPr/>
            <p:nvPr/>
          </p:nvCxnSpPr>
          <p:spPr>
            <a:xfrm>
              <a:off x="5747095" y="3563074"/>
              <a:ext cx="0" cy="12843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14</a:t>
            </a:r>
            <a:endParaRPr 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5161513" y="4860998"/>
            <a:ext cx="2146840" cy="1147336"/>
            <a:chOff x="7394039" y="4860998"/>
            <a:chExt cx="2146840" cy="1147336"/>
          </a:xfrm>
        </p:grpSpPr>
        <p:grpSp>
          <p:nvGrpSpPr>
            <p:cNvPr id="107" name="그룹 106"/>
            <p:cNvGrpSpPr/>
            <p:nvPr/>
          </p:nvGrpSpPr>
          <p:grpSpPr>
            <a:xfrm>
              <a:off x="7394039" y="4860998"/>
              <a:ext cx="2146840" cy="1147336"/>
              <a:chOff x="855187" y="6482923"/>
              <a:chExt cx="2016311" cy="1147336"/>
            </a:xfrm>
          </p:grpSpPr>
          <p:sp>
            <p:nvSpPr>
              <p:cNvPr id="108" name="직사각형 107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855187" y="6482923"/>
                <a:ext cx="2014220" cy="247453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수강 신청서 작성</a:t>
                </a:r>
              </a:p>
            </p:txBody>
          </p:sp>
          <p:sp>
            <p:nvSpPr>
              <p:cNvPr id="109" name="직사각형 108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857278" y="6738844"/>
                <a:ext cx="2014220" cy="89141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11"/>
            <a:srcRect t="25665"/>
            <a:stretch/>
          </p:blipFill>
          <p:spPr>
            <a:xfrm>
              <a:off x="7551011" y="5158333"/>
              <a:ext cx="1268302" cy="78782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52537" y="5290422"/>
              <a:ext cx="1112793" cy="61013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13" name="AutoShape 117">
              <a:extLst>
                <a:ext uri="{FF2B5EF4-FFF2-40B4-BE49-F238E27FC236}">
                  <a16:creationId xmlns:a16="http://schemas.microsoft.com/office/drawing/2014/main" id="{A8D5F0E6-6C29-06CD-8F19-A650B279254D}"/>
                </a:ext>
              </a:extLst>
            </p:cNvPr>
            <p:cNvSpPr>
              <a:spLocks/>
            </p:cNvSpPr>
            <p:nvPr/>
          </p:nvSpPr>
          <p:spPr bwMode="auto">
            <a:xfrm rot="1606645" flipV="1">
              <a:off x="7919465" y="5554909"/>
              <a:ext cx="278668" cy="307846"/>
            </a:xfrm>
            <a:custGeom>
              <a:avLst/>
              <a:gdLst>
                <a:gd name="T0" fmla="*/ 10800 w 21600"/>
                <a:gd name="T1" fmla="+- 0 10846 92"/>
                <a:gd name="T2" fmla="*/ 10846 h 21508"/>
                <a:gd name="T3" fmla="*/ 10800 w 21600"/>
                <a:gd name="T4" fmla="+- 0 10846 92"/>
                <a:gd name="T5" fmla="*/ 10846 h 21508"/>
                <a:gd name="T6" fmla="*/ 10800 w 21600"/>
                <a:gd name="T7" fmla="+- 0 10846 92"/>
                <a:gd name="T8" fmla="*/ 10846 h 21508"/>
                <a:gd name="T9" fmla="*/ 10800 w 21600"/>
                <a:gd name="T10" fmla="+- 0 10846 92"/>
                <a:gd name="T11" fmla="*/ 10846 h 2150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08">
                  <a:moveTo>
                    <a:pt x="21191" y="7447"/>
                  </a:moveTo>
                  <a:cubicBezTo>
                    <a:pt x="21462" y="7754"/>
                    <a:pt x="21599" y="8137"/>
                    <a:pt x="21599" y="8596"/>
                  </a:cubicBezTo>
                  <a:cubicBezTo>
                    <a:pt x="21599" y="9035"/>
                    <a:pt x="21462" y="9418"/>
                    <a:pt x="21191" y="9746"/>
                  </a:cubicBezTo>
                  <a:lnTo>
                    <a:pt x="15435" y="16662"/>
                  </a:lnTo>
                  <a:cubicBezTo>
                    <a:pt x="15036" y="17135"/>
                    <a:pt x="14691" y="17302"/>
                    <a:pt x="14402" y="17159"/>
                  </a:cubicBezTo>
                  <a:cubicBezTo>
                    <a:pt x="14113" y="17016"/>
                    <a:pt x="13969" y="16609"/>
                    <a:pt x="13969" y="15948"/>
                  </a:cubicBezTo>
                  <a:lnTo>
                    <a:pt x="13969" y="11328"/>
                  </a:lnTo>
                  <a:cubicBezTo>
                    <a:pt x="11922" y="11345"/>
                    <a:pt x="10123" y="11608"/>
                    <a:pt x="8566" y="12117"/>
                  </a:cubicBezTo>
                  <a:cubicBezTo>
                    <a:pt x="7011" y="12632"/>
                    <a:pt x="5699" y="13316"/>
                    <a:pt x="4629" y="14185"/>
                  </a:cubicBezTo>
                  <a:cubicBezTo>
                    <a:pt x="3559" y="15053"/>
                    <a:pt x="2719" y="16074"/>
                    <a:pt x="2110" y="17252"/>
                  </a:cubicBezTo>
                  <a:cubicBezTo>
                    <a:pt x="1500" y="18422"/>
                    <a:pt x="1118" y="19691"/>
                    <a:pt x="962" y="21045"/>
                  </a:cubicBezTo>
                  <a:cubicBezTo>
                    <a:pt x="930" y="21352"/>
                    <a:pt x="785" y="21508"/>
                    <a:pt x="526" y="21508"/>
                  </a:cubicBezTo>
                  <a:lnTo>
                    <a:pt x="501" y="21508"/>
                  </a:lnTo>
                  <a:cubicBezTo>
                    <a:pt x="247" y="21508"/>
                    <a:pt x="100" y="21353"/>
                    <a:pt x="68" y="21045"/>
                  </a:cubicBezTo>
                  <a:cubicBezTo>
                    <a:pt x="22" y="20566"/>
                    <a:pt x="0" y="20092"/>
                    <a:pt x="0" y="19618"/>
                  </a:cubicBezTo>
                  <a:cubicBezTo>
                    <a:pt x="0" y="17665"/>
                    <a:pt x="276" y="15831"/>
                    <a:pt x="839" y="14106"/>
                  </a:cubicBezTo>
                  <a:cubicBezTo>
                    <a:pt x="1397" y="12386"/>
                    <a:pt x="2247" y="10877"/>
                    <a:pt x="3393" y="9593"/>
                  </a:cubicBezTo>
                  <a:cubicBezTo>
                    <a:pt x="4538" y="8304"/>
                    <a:pt x="5988" y="7280"/>
                    <a:pt x="7741" y="6525"/>
                  </a:cubicBezTo>
                  <a:cubicBezTo>
                    <a:pt x="9493" y="5771"/>
                    <a:pt x="11569" y="5382"/>
                    <a:pt x="13969" y="5367"/>
                  </a:cubicBezTo>
                  <a:lnTo>
                    <a:pt x="13969" y="1262"/>
                  </a:lnTo>
                  <a:cubicBezTo>
                    <a:pt x="13969" y="592"/>
                    <a:pt x="14111" y="188"/>
                    <a:pt x="14392" y="45"/>
                  </a:cubicBezTo>
                  <a:cubicBezTo>
                    <a:pt x="14671" y="-92"/>
                    <a:pt x="15021" y="80"/>
                    <a:pt x="15435" y="548"/>
                  </a:cubicBezTo>
                  <a:lnTo>
                    <a:pt x="21191" y="7447"/>
                  </a:lnTo>
                  <a:close/>
                </a:path>
              </a:pathLst>
            </a:custGeom>
            <a:solidFill>
              <a:srgbClr val="FB5E00"/>
            </a:solidFill>
            <a:ln>
              <a:noFill/>
            </a:ln>
            <a:effectLst/>
          </p:spPr>
          <p:txBody>
            <a:bodyPr lIns="38092" tIns="38092" rIns="38092" bIns="38092" anchor="ctr"/>
            <a:lstStyle/>
            <a:p>
              <a:pPr marL="0" marR="0" lvl="0" indent="0" defTabSz="34280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175" b="0" i="0" u="none" strike="noStrike" kern="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oPubWorld돋움체 Light" panose="00000300000000000000" pitchFamily="2" charset="-127"/>
                <a:cs typeface="KoPubWorld돋움체 Light" panose="00000300000000000000" pitchFamily="2" charset="-127"/>
                <a:sym typeface="KoPub돋움체 Bold" charset="0"/>
              </a:endParaRPr>
            </a:p>
          </p:txBody>
        </p:sp>
      </p:grpSp>
      <p:sp>
        <p:nvSpPr>
          <p:cNvPr id="116" name="사각형: 둥근 모서리 181">
            <a:extLst>
              <a:ext uri="{FF2B5EF4-FFF2-40B4-BE49-F238E27FC236}">
                <a16:creationId xmlns:a16="http://schemas.microsoft.com/office/drawing/2014/main" id="{45AFEEF2-FAB9-B534-82F1-B46B317A96FC}"/>
              </a:ext>
            </a:extLst>
          </p:cNvPr>
          <p:cNvSpPr/>
          <p:nvPr/>
        </p:nvSpPr>
        <p:spPr>
          <a:xfrm>
            <a:off x="5174892" y="6095706"/>
            <a:ext cx="2173456" cy="219887"/>
          </a:xfrm>
          <a:prstGeom prst="roundRect">
            <a:avLst>
              <a:gd name="adj" fmla="val 0"/>
            </a:avLst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05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교육 주제 별 수강 신청서 작성</a:t>
            </a:r>
            <a:endParaRPr lang="en-US" altLang="ko-KR" sz="105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17" name="한쪽 모서리가 잘린 사각형 116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수강신청</a:t>
            </a:r>
          </a:p>
        </p:txBody>
      </p:sp>
    </p:spTree>
    <p:extLst>
      <p:ext uri="{BB962C8B-B14F-4D97-AF65-F5344CB8AC3E}">
        <p14:creationId xmlns:p14="http://schemas.microsoft.com/office/powerpoint/2010/main" val="1498594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15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 err="1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마이페이지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507580" y="1202582"/>
            <a:ext cx="2484884" cy="3247193"/>
            <a:chOff x="503303" y="1252030"/>
            <a:chExt cx="3342990" cy="4368548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r="5778" b="6238"/>
            <a:stretch/>
          </p:blipFill>
          <p:spPr>
            <a:xfrm>
              <a:off x="503303" y="1252030"/>
              <a:ext cx="3342990" cy="436854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6" name="한쪽 모서리가 잘린 사각형 15">
              <a:extLst>
                <a:ext uri="{FF2B5EF4-FFF2-40B4-BE49-F238E27FC236}">
                  <a16:creationId xmlns:a16="http://schemas.microsoft.com/office/drawing/2014/main" id="{1830B609-640D-F459-9BD2-A651206F26D5}"/>
                </a:ext>
              </a:extLst>
            </p:cNvPr>
            <p:cNvSpPr/>
            <p:nvPr/>
          </p:nvSpPr>
          <p:spPr>
            <a:xfrm flipH="1">
              <a:off x="540180" y="1399375"/>
              <a:ext cx="418600" cy="157417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none" lIns="0" tIns="0" rIns="0" bIns="36000" anchor="ctr"/>
            <a:lstStyle/>
            <a:p>
              <a:pPr algn="ctr" defTabSz="1330325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endPara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2052" name="Picture 4" descr="로고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45" y="1399375"/>
              <a:ext cx="271162" cy="129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한쪽 모서리가 잘린 사각형 16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온・오프 통합 강의실</a:t>
            </a:r>
          </a:p>
        </p:txBody>
      </p:sp>
      <p:sp>
        <p:nvSpPr>
          <p:cNvPr id="19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5117468" y="4443047"/>
            <a:ext cx="4295817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시험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과제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토론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설문 등 학습 요소의 경우 미 완료한 항목에는 알림 아이콘 표시 </a:t>
            </a: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최소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진도율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인정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진도율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등 이수 처리와 관련된 다양한 설정 지원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5039725" y="5354619"/>
            <a:ext cx="4400577" cy="994113"/>
            <a:chOff x="5039725" y="5151221"/>
            <a:chExt cx="4400577" cy="994113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36E4F372-CFEF-4CA8-D92A-20BF411E1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t="23327" b="5433"/>
            <a:stretch/>
          </p:blipFill>
          <p:spPr>
            <a:xfrm>
              <a:off x="6159568" y="5151222"/>
              <a:ext cx="935835" cy="74137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50800" dir="5400000" algn="ctr" rotWithShape="0">
                <a:schemeClr val="bg1">
                  <a:lumMod val="75000"/>
                </a:schemeClr>
              </a:outerShdw>
            </a:effectLst>
          </p:spPr>
        </p:pic>
        <p:sp>
          <p:nvSpPr>
            <p:cNvPr id="22" name="Text Box 24">
              <a:extLst>
                <a:ext uri="{FF2B5EF4-FFF2-40B4-BE49-F238E27FC236}">
                  <a16:creationId xmlns:a16="http://schemas.microsoft.com/office/drawing/2014/main" id="{E965D79B-B51D-E04A-8297-2CC4A7A5283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073873" y="5914245"/>
              <a:ext cx="1046991" cy="23108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2F2F2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800" b="1">
                  <a:gradFill>
                    <a:gsLst>
                      <a:gs pos="24667">
                        <a:schemeClr val="tx1">
                          <a:lumMod val="85000"/>
                          <a:lumOff val="15000"/>
                        </a:schemeClr>
                      </a:gs>
                      <a:gs pos="30333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1"/>
                  </a:gra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  <a:lvl2pPr marL="742950" indent="-28575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9pPr>
            </a:lstStyle>
            <a:p>
              <a:pPr algn="ctr"/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▲ 오프라인 집합 강의</a:t>
              </a: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05E6012C-8A23-214F-A6B0-61D2A73A45B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039725" y="5914245"/>
              <a:ext cx="1051550" cy="23108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2F2F2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800" b="1">
                  <a:gradFill>
                    <a:gsLst>
                      <a:gs pos="24667">
                        <a:schemeClr val="tx1">
                          <a:lumMod val="85000"/>
                          <a:lumOff val="15000"/>
                        </a:schemeClr>
                      </a:gs>
                      <a:gs pos="30333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1"/>
                  </a:gra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  <a:lvl2pPr marL="742950" indent="-285750" eaLnBrk="0" hangingPunct="0"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Rix모던고딕 M" pitchFamily="18" charset="-127"/>
                  <a:ea typeface="굴림" pitchFamily="50" charset="-127"/>
                </a:defRPr>
              </a:lvl9pPr>
            </a:lstStyle>
            <a:p>
              <a:pPr algn="ctr"/>
              <a:r>
                <a:rPr lang="ko-KR" altLang="en-US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▲ 온라인 동영상 강의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DC77C22B-DBF9-9340-B339-91367C6ED92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392695" y="5914245"/>
              <a:ext cx="1046991" cy="17957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2F2F2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800" b="1">
                  <a:gradFill>
                    <a:gsLst>
                      <a:gs pos="24667">
                        <a:schemeClr val="tx1">
                          <a:lumMod val="85000"/>
                          <a:lumOff val="15000"/>
                        </a:schemeClr>
                      </a:gs>
                      <a:gs pos="30333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1"/>
                  </a:gra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  <a:lvl2pPr marL="742950" indent="-28575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9pPr>
            </a:lstStyle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▲ 교안 강의</a:t>
              </a:r>
            </a:p>
          </p:txBody>
        </p:sp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D96C7724-7AF8-9348-A4C7-A4D53DF3A13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232493" y="5914245"/>
              <a:ext cx="1046985" cy="17957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2F2F2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800" b="1">
                  <a:gradFill>
                    <a:gsLst>
                      <a:gs pos="24667">
                        <a:schemeClr val="tx1">
                          <a:lumMod val="85000"/>
                          <a:lumOff val="15000"/>
                        </a:schemeClr>
                      </a:gs>
                      <a:gs pos="30333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1"/>
                  </a:gra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  <a:lvl2pPr marL="742950" indent="-28575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000">
                  <a:latin typeface="Rix모던고딕 M" pitchFamily="18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>
                  <a:latin typeface="Rix모던고딕 M" pitchFamily="18" charset="-127"/>
                  <a:ea typeface="굴림" pitchFamily="50" charset="-127"/>
                </a:defRPr>
              </a:lvl9pPr>
            </a:lstStyle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▲ 실시간 화상 강의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8363049" y="5151221"/>
              <a:ext cx="1077253" cy="741379"/>
              <a:chOff x="3326369" y="7250370"/>
              <a:chExt cx="1422572" cy="979032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51018BFA-B152-8E6A-05E0-8BB899127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825" t="10939" r="70587" b="19059"/>
              <a:stretch/>
            </p:blipFill>
            <p:spPr>
              <a:xfrm>
                <a:off x="3326369" y="7250370"/>
                <a:ext cx="561315" cy="97903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51018BFA-B152-8E6A-05E0-8BB899127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40785" t="10939" r="15576" b="19059"/>
              <a:stretch/>
            </p:blipFill>
            <p:spPr>
              <a:xfrm>
                <a:off x="3861048" y="7250370"/>
                <a:ext cx="887893" cy="97903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</p:spPr>
          </p:pic>
        </p:grpSp>
        <p:grpSp>
          <p:nvGrpSpPr>
            <p:cNvPr id="27" name="그룹 26"/>
            <p:cNvGrpSpPr/>
            <p:nvPr/>
          </p:nvGrpSpPr>
          <p:grpSpPr>
            <a:xfrm>
              <a:off x="7212440" y="5151221"/>
              <a:ext cx="1028994" cy="741379"/>
              <a:chOff x="3416495" y="7244689"/>
              <a:chExt cx="1524673" cy="1098511"/>
            </a:xfrm>
          </p:grpSpPr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924E5C2E-9F68-1E71-F4AA-0187602DC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4297" b="16651"/>
              <a:stretch/>
            </p:blipFill>
            <p:spPr>
              <a:xfrm>
                <a:off x="3416495" y="7244689"/>
                <a:ext cx="1524673" cy="1098511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924E5C2E-9F68-1E71-F4AA-0187602DC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1317" t="83349" r="40663" b="7396"/>
              <a:stretch/>
            </p:blipFill>
            <p:spPr>
              <a:xfrm>
                <a:off x="3992558" y="8185449"/>
                <a:ext cx="393623" cy="97346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50800" dir="5400000" sx="1000" sy="1000" algn="ctr" rotWithShape="0">
                  <a:schemeClr val="bg1">
                    <a:lumMod val="75000"/>
                  </a:schemeClr>
                </a:outerShdw>
              </a:effectLst>
            </p:spPr>
          </p:pic>
        </p:grpSp>
        <p:grpSp>
          <p:nvGrpSpPr>
            <p:cNvPr id="28" name="그룹 27"/>
            <p:cNvGrpSpPr/>
            <p:nvPr/>
          </p:nvGrpSpPr>
          <p:grpSpPr>
            <a:xfrm>
              <a:off x="5126457" y="5151222"/>
              <a:ext cx="944677" cy="743409"/>
              <a:chOff x="5126457" y="5151222"/>
              <a:chExt cx="944677" cy="743409"/>
            </a:xfrm>
          </p:grpSpPr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044F51D2-5E71-5A6F-587E-EA63E5CFE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26457" y="5151222"/>
                <a:ext cx="944677" cy="743409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50800" dir="5400000" algn="ctr" rotWithShape="0">
                  <a:schemeClr val="bg1">
                    <a:lumMod val="75000"/>
                  </a:schemeClr>
                </a:outerShdw>
              </a:effectLst>
            </p:spPr>
          </p:pic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11"/>
              <a:srcRect l="36731" t="12898" r="11720" b="15330"/>
              <a:stretch/>
            </p:blipFill>
            <p:spPr>
              <a:xfrm>
                <a:off x="5138140" y="5208898"/>
                <a:ext cx="908212" cy="679242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</p:grpSp>
      <p:grpSp>
        <p:nvGrpSpPr>
          <p:cNvPr id="35" name="그룹 34"/>
          <p:cNvGrpSpPr/>
          <p:nvPr/>
        </p:nvGrpSpPr>
        <p:grpSpPr>
          <a:xfrm>
            <a:off x="5126457" y="5090437"/>
            <a:ext cx="1084752" cy="169277"/>
            <a:chOff x="-245138" y="1820715"/>
            <a:chExt cx="1084752" cy="169277"/>
          </a:xfrm>
        </p:grpSpPr>
        <p:sp>
          <p:nvSpPr>
            <p:cNvPr id="36" name="도넛 35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85319" y="1820715"/>
              <a:ext cx="924933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유형 별 강의 화면</a:t>
              </a: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5115397" y="3191462"/>
            <a:ext cx="1369650" cy="1155230"/>
            <a:chOff x="855187" y="6475029"/>
            <a:chExt cx="1382927" cy="1155230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55187" y="6475029"/>
              <a:ext cx="1380836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동영상 플레이어 제어</a:t>
              </a: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57278" y="6738844"/>
              <a:ext cx="1380836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동일 구간 반복 시청 시 누적 </a:t>
              </a:r>
              <a:r>
                <a:rPr lang="ko-KR" altLang="en-US" sz="8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진도율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허용 여부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시청한 부분 내에서만 </a:t>
              </a:r>
              <a:r>
                <a:rPr lang="ko-KR" altLang="en-US" sz="8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풀레이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 하도록 설정 가능</a:t>
              </a: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6546742" y="3195272"/>
            <a:ext cx="1428523" cy="1155230"/>
            <a:chOff x="2383806" y="6475029"/>
            <a:chExt cx="1436205" cy="1155230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F60C9DFA-1BE7-BCA0-F75D-F28A0852BF10}"/>
                </a:ext>
              </a:extLst>
            </p:cNvPr>
            <p:cNvSpPr/>
            <p:nvPr/>
          </p:nvSpPr>
          <p:spPr>
            <a:xfrm>
              <a:off x="2383806" y="6475029"/>
              <a:ext cx="1436205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강의 유형 별 이수처리 기준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2387966" y="6738844"/>
              <a:ext cx="1413433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동영상 강의 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: 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강의 별 지정된 </a:t>
              </a:r>
              <a:r>
                <a:rPr lang="ko-KR" altLang="en-US" sz="8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이수율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달성 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교안 강의 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: 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교안 다운로드 시</a:t>
              </a: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8019040" y="3197177"/>
            <a:ext cx="1371542" cy="1153325"/>
            <a:chOff x="3942717" y="6476934"/>
            <a:chExt cx="1371542" cy="1153325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0AB863A5-433C-FABD-7FF0-ED3890028052}"/>
                </a:ext>
              </a:extLst>
            </p:cNvPr>
            <p:cNvSpPr/>
            <p:nvPr/>
          </p:nvSpPr>
          <p:spPr>
            <a:xfrm>
              <a:off x="3942717" y="6476934"/>
              <a:ext cx="1371542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과정 게시판 관리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3942717" y="6738844"/>
              <a:ext cx="1371542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강사 및 관리자가 작성한 과정 별 공지사항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, 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자료실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목록 및 첨부파일 다운로드 기능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sp>
        <p:nvSpPr>
          <p:cNvPr id="59" name="직사각형 58"/>
          <p:cNvSpPr/>
          <p:nvPr/>
        </p:nvSpPr>
        <p:spPr bwMode="auto">
          <a:xfrm>
            <a:off x="3084995" y="1182112"/>
            <a:ext cx="1703537" cy="321457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대시보드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스타일의 사용자 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맞춤형 정보 표시 및 활동 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이력관리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과정 학습 정보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수강 신청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수강 중 과정에 대한 정보 제공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분야별 교육 학습 정보 및 학습완료 정보 확인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과정명을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클릭하여 해당 과정의 강의실 이동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등록한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Q&amp;A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게시물 정보</a:t>
            </a:r>
            <a:endParaRPr lang="en-US" altLang="ko-KR" sz="7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좋아요 및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즐겨찾기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콘텐츠</a:t>
            </a:r>
            <a:endParaRPr lang="ko-KR" altLang="en-US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3B66DC0-D9CC-DF77-D53B-9FDC3882CB88}"/>
              </a:ext>
            </a:extLst>
          </p:cNvPr>
          <p:cNvSpPr/>
          <p:nvPr/>
        </p:nvSpPr>
        <p:spPr>
          <a:xfrm>
            <a:off x="3084996" y="1182111"/>
            <a:ext cx="1717592" cy="259987"/>
          </a:xfrm>
          <a:prstGeom prst="rect">
            <a:avLst/>
          </a:prstGeom>
          <a:solidFill>
            <a:srgbClr val="48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대시보드형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마이페이지</a:t>
            </a:r>
            <a:endParaRPr lang="ko-KR" altLang="en-US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446344" y="4585147"/>
            <a:ext cx="1369650" cy="1155230"/>
            <a:chOff x="855187" y="6475029"/>
            <a:chExt cx="1382927" cy="1155230"/>
          </a:xfrm>
        </p:grpSpPr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55187" y="6475029"/>
              <a:ext cx="1380836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교수자 </a:t>
              </a:r>
              <a:r>
                <a:rPr lang="ko-KR" altLang="en-US" sz="9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마이페이지</a:t>
              </a: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57278" y="6738844"/>
              <a:ext cx="1380836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1877689" y="4588957"/>
            <a:ext cx="1428523" cy="1155230"/>
            <a:chOff x="2383806" y="6475029"/>
            <a:chExt cx="1436205" cy="1155230"/>
          </a:xfrm>
        </p:grpSpPr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F60C9DFA-1BE7-BCA0-F75D-F28A0852BF10}"/>
                </a:ext>
              </a:extLst>
            </p:cNvPr>
            <p:cNvSpPr/>
            <p:nvPr/>
          </p:nvSpPr>
          <p:spPr>
            <a:xfrm>
              <a:off x="2383806" y="6475029"/>
              <a:ext cx="1436205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강의실 입장</a:t>
              </a:r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2387966" y="6738844"/>
              <a:ext cx="1413433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3349987" y="4590862"/>
            <a:ext cx="1371542" cy="1153325"/>
            <a:chOff x="3942717" y="6476934"/>
            <a:chExt cx="1371542" cy="1153325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0AB863A5-433C-FABD-7FF0-ED3890028052}"/>
                </a:ext>
              </a:extLst>
            </p:cNvPr>
            <p:cNvSpPr/>
            <p:nvPr/>
          </p:nvSpPr>
          <p:spPr>
            <a:xfrm>
              <a:off x="3942717" y="6476934"/>
              <a:ext cx="1371542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수료증 출력</a:t>
              </a:r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3942717" y="6738844"/>
              <a:ext cx="1371542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31251986-1A8D-4250-9D35-641A923F8A2D}"/>
              </a:ext>
            </a:extLst>
          </p:cNvPr>
          <p:cNvGrpSpPr/>
          <p:nvPr/>
        </p:nvGrpSpPr>
        <p:grpSpPr>
          <a:xfrm>
            <a:off x="525656" y="4916945"/>
            <a:ext cx="1237798" cy="778903"/>
            <a:chOff x="4374604" y="3634854"/>
            <a:chExt cx="3738176" cy="2410925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4E47CFDA-3825-76AE-D57E-FDAA4FD79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747" r="21494"/>
            <a:stretch/>
          </p:blipFill>
          <p:spPr>
            <a:xfrm>
              <a:off x="4374604" y="3634854"/>
              <a:ext cx="3738176" cy="241092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53C648FF-420F-7F3C-EDD0-7EA042FB8671}"/>
                </a:ext>
              </a:extLst>
            </p:cNvPr>
            <p:cNvSpPr/>
            <p:nvPr/>
          </p:nvSpPr>
          <p:spPr>
            <a:xfrm>
              <a:off x="4501897" y="3646227"/>
              <a:ext cx="977887" cy="161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1890293" y="4870849"/>
            <a:ext cx="887505" cy="529844"/>
            <a:chOff x="503303" y="1252030"/>
            <a:chExt cx="3342990" cy="1995778"/>
          </a:xfrm>
        </p:grpSpPr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3"/>
            <a:srcRect r="5778" b="57165"/>
            <a:stretch/>
          </p:blipFill>
          <p:spPr>
            <a:xfrm>
              <a:off x="503303" y="1252030"/>
              <a:ext cx="3342990" cy="199577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4" name="한쪽 모서리가 잘린 사각형 83">
              <a:extLst>
                <a:ext uri="{FF2B5EF4-FFF2-40B4-BE49-F238E27FC236}">
                  <a16:creationId xmlns:a16="http://schemas.microsoft.com/office/drawing/2014/main" id="{1830B609-640D-F459-9BD2-A651206F26D5}"/>
                </a:ext>
              </a:extLst>
            </p:cNvPr>
            <p:cNvSpPr/>
            <p:nvPr/>
          </p:nvSpPr>
          <p:spPr>
            <a:xfrm flipH="1">
              <a:off x="540180" y="1399375"/>
              <a:ext cx="418600" cy="157417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none" lIns="0" tIns="0" rIns="0" bIns="36000" anchor="ctr"/>
            <a:lstStyle/>
            <a:p>
              <a:pPr algn="ctr" defTabSz="1330325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endPara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85" name="Picture 4" descr="로고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45" y="1399375"/>
              <a:ext cx="271162" cy="129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그룹 85"/>
          <p:cNvGrpSpPr/>
          <p:nvPr/>
        </p:nvGrpSpPr>
        <p:grpSpPr>
          <a:xfrm>
            <a:off x="3414600" y="4870849"/>
            <a:ext cx="887505" cy="529844"/>
            <a:chOff x="503303" y="1252030"/>
            <a:chExt cx="3342990" cy="1995778"/>
          </a:xfrm>
        </p:grpSpPr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3"/>
            <a:srcRect r="5778" b="57165"/>
            <a:stretch/>
          </p:blipFill>
          <p:spPr>
            <a:xfrm>
              <a:off x="503303" y="1252030"/>
              <a:ext cx="3342990" cy="199577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8" name="한쪽 모서리가 잘린 사각형 87">
              <a:extLst>
                <a:ext uri="{FF2B5EF4-FFF2-40B4-BE49-F238E27FC236}">
                  <a16:creationId xmlns:a16="http://schemas.microsoft.com/office/drawing/2014/main" id="{1830B609-640D-F459-9BD2-A651206F26D5}"/>
                </a:ext>
              </a:extLst>
            </p:cNvPr>
            <p:cNvSpPr/>
            <p:nvPr/>
          </p:nvSpPr>
          <p:spPr>
            <a:xfrm flipH="1">
              <a:off x="540180" y="1399375"/>
              <a:ext cx="418600" cy="157417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none" lIns="0" tIns="0" rIns="0" bIns="36000" anchor="ctr"/>
            <a:lstStyle/>
            <a:p>
              <a:pPr algn="ctr" defTabSz="1330325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endPara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89" name="Picture 4" descr="로고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45" y="1399375"/>
              <a:ext cx="271162" cy="129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9331" y="4915205"/>
            <a:ext cx="648754" cy="780643"/>
          </a:xfrm>
          <a:prstGeom prst="rect">
            <a:avLst/>
          </a:prstGeom>
        </p:spPr>
      </p:pic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11"/>
          <a:srcRect b="15110"/>
          <a:stretch/>
        </p:blipFill>
        <p:spPr>
          <a:xfrm>
            <a:off x="2018492" y="5104712"/>
            <a:ext cx="1232854" cy="5621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80" name="그룹 79"/>
          <p:cNvGrpSpPr/>
          <p:nvPr/>
        </p:nvGrpSpPr>
        <p:grpSpPr>
          <a:xfrm>
            <a:off x="5117468" y="1182111"/>
            <a:ext cx="4295817" cy="1958857"/>
            <a:chOff x="5117468" y="1182111"/>
            <a:chExt cx="4295817" cy="1958857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11"/>
            <a:srcRect b="15110"/>
            <a:stretch/>
          </p:blipFill>
          <p:spPr>
            <a:xfrm>
              <a:off x="5117468" y="1182111"/>
              <a:ext cx="4295817" cy="195885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91" name="한쪽 모서리가 잘린 사각형 90">
              <a:extLst>
                <a:ext uri="{FF2B5EF4-FFF2-40B4-BE49-F238E27FC236}">
                  <a16:creationId xmlns:a16="http://schemas.microsoft.com/office/drawing/2014/main" id="{1830B609-640D-F459-9BD2-A651206F26D5}"/>
                </a:ext>
              </a:extLst>
            </p:cNvPr>
            <p:cNvSpPr/>
            <p:nvPr/>
          </p:nvSpPr>
          <p:spPr>
            <a:xfrm flipH="1">
              <a:off x="5138140" y="1200493"/>
              <a:ext cx="462932" cy="156073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none" lIns="0" tIns="0" rIns="0" bIns="36000" anchor="ctr"/>
            <a:lstStyle/>
            <a:p>
              <a:pPr algn="ctr" defTabSz="1330325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endPara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92" name="Picture 4" descr="로고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657" y="1217393"/>
              <a:ext cx="249332" cy="118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479151" y="5812692"/>
            <a:ext cx="4295817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권한에 따른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대시보드형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마이페이지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지원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사용자 맞춤형 학습 정보 제공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수강 대기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진행완료 과정을 확인하고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별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강의실 입장 및 수료증 출력 가능</a:t>
            </a:r>
          </a:p>
        </p:txBody>
      </p:sp>
    </p:spTree>
    <p:extLst>
      <p:ext uri="{BB962C8B-B14F-4D97-AF65-F5344CB8AC3E}">
        <p14:creationId xmlns:p14="http://schemas.microsoft.com/office/powerpoint/2010/main" val="3362077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04528" y="3618144"/>
            <a:ext cx="1429520" cy="1251016"/>
            <a:chOff x="354224" y="2585545"/>
            <a:chExt cx="1429520" cy="1251016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D994101-919E-4B1B-B4C8-230E38AAB990}"/>
                </a:ext>
              </a:extLst>
            </p:cNvPr>
            <p:cNvSpPr/>
            <p:nvPr/>
          </p:nvSpPr>
          <p:spPr>
            <a:xfrm>
              <a:off x="587904" y="3528784"/>
              <a:ext cx="1195840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ko-KR" altLang="en-US" sz="20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솔루션 개요</a:t>
              </a:r>
              <a:endParaRPr lang="ko-KR" altLang="en-US" sz="14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rgbClr val="0080D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54224" y="2585545"/>
              <a:ext cx="69281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Ⅰ</a:t>
              </a:r>
              <a:endParaRPr lang="ko-KR" altLang="en-US" sz="4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691766" y="3618144"/>
            <a:ext cx="1355163" cy="1251016"/>
            <a:chOff x="2345832" y="2585545"/>
            <a:chExt cx="1355163" cy="125101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D994101-919E-4B1B-B4C8-230E38AAB990}"/>
                </a:ext>
              </a:extLst>
            </p:cNvPr>
            <p:cNvSpPr/>
            <p:nvPr/>
          </p:nvSpPr>
          <p:spPr>
            <a:xfrm>
              <a:off x="2505155" y="3528784"/>
              <a:ext cx="1195840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ko-KR" altLang="en-US" sz="20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솔루션 기능</a:t>
              </a:r>
              <a:endParaRPr lang="ko-KR" altLang="en-US" sz="14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rgbClr val="0080D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345832" y="2585545"/>
              <a:ext cx="69281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Ⅱ</a:t>
              </a:r>
              <a:endParaRPr lang="ko-KR" altLang="en-US" sz="4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424C42C-DAFF-E257-B865-5CE56D5A412D}"/>
              </a:ext>
            </a:extLst>
          </p:cNvPr>
          <p:cNvGrpSpPr/>
          <p:nvPr/>
        </p:nvGrpSpPr>
        <p:grpSpPr>
          <a:xfrm>
            <a:off x="6297184" y="3618144"/>
            <a:ext cx="2691445" cy="1251016"/>
            <a:chOff x="2345832" y="2585545"/>
            <a:chExt cx="2691445" cy="1251016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147C08F-8EE4-3A1A-E46E-254D2702EC6C}"/>
                </a:ext>
              </a:extLst>
            </p:cNvPr>
            <p:cNvSpPr/>
            <p:nvPr/>
          </p:nvSpPr>
          <p:spPr>
            <a:xfrm>
              <a:off x="2505155" y="3528784"/>
              <a:ext cx="253212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en-US" altLang="ko-KR" sz="20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</a:t>
              </a:r>
              <a:r>
                <a:rPr lang="ko-KR" altLang="en-US" sz="20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</a:t>
              </a:r>
              <a:r>
                <a:rPr lang="en-US" altLang="ko-KR" sz="20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)</a:t>
              </a:r>
              <a:r>
                <a:rPr lang="ko-KR" altLang="en-US" sz="2000" dirty="0" err="1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포씨소프트</a:t>
              </a:r>
              <a:r>
                <a:rPr lang="ko-KR" altLang="en-US" sz="20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소개</a:t>
              </a:r>
              <a:endParaRPr lang="ko-KR" altLang="en-US" sz="14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rgbClr val="0080DB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4E2D3E2-4EBC-0AA9-5025-EED4F47F0E0A}"/>
                </a:ext>
              </a:extLst>
            </p:cNvPr>
            <p:cNvSpPr/>
            <p:nvPr/>
          </p:nvSpPr>
          <p:spPr>
            <a:xfrm>
              <a:off x="2345832" y="2585545"/>
              <a:ext cx="69281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>
                  <a:ln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Ⅲ</a:t>
              </a:r>
              <a:endParaRPr lang="ko-KR" altLang="en-US" sz="440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1">
                    <a:lumMod val="7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52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16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 관리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개인정보 관리</a:t>
            </a: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018BD97-34B3-D79F-C6DC-7D8DD98D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817"/>
          <a:stretch/>
        </p:blipFill>
        <p:spPr>
          <a:xfrm>
            <a:off x="428033" y="3716803"/>
            <a:ext cx="4360499" cy="20519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모서리가 둥근 직사각형 12">
            <a:extLst>
              <a:ext uri="{FF2B5EF4-FFF2-40B4-BE49-F238E27FC236}">
                <a16:creationId xmlns:a16="http://schemas.microsoft.com/office/drawing/2014/main" id="{745A9307-3217-4A4F-4F1A-393E5EC6C6E1}"/>
              </a:ext>
            </a:extLst>
          </p:cNvPr>
          <p:cNvSpPr/>
          <p:nvPr/>
        </p:nvSpPr>
        <p:spPr>
          <a:xfrm>
            <a:off x="428033" y="4028885"/>
            <a:ext cx="3144533" cy="259538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484C8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6" name="연결선: 구부러짐 32">
            <a:extLst>
              <a:ext uri="{FF2B5EF4-FFF2-40B4-BE49-F238E27FC236}">
                <a16:creationId xmlns:a16="http://schemas.microsoft.com/office/drawing/2014/main" id="{1BB2FCD2-D78F-84E5-046C-62A9DDDEF0F5}"/>
              </a:ext>
            </a:extLst>
          </p:cNvPr>
          <p:cNvCxnSpPr>
            <a:cxnSpLocks/>
            <a:endCxn id="17" idx="1"/>
          </p:cNvCxnSpPr>
          <p:nvPr/>
        </p:nvCxnSpPr>
        <p:spPr>
          <a:xfrm rot="5400000">
            <a:off x="597340" y="4869898"/>
            <a:ext cx="1394303" cy="237980"/>
          </a:xfrm>
          <a:prstGeom prst="curvedConnector4">
            <a:avLst>
              <a:gd name="adj1" fmla="val 44320"/>
              <a:gd name="adj2" fmla="val 196058"/>
            </a:avLst>
          </a:prstGeom>
          <a:noFill/>
          <a:ln w="12700">
            <a:solidFill>
              <a:srgbClr val="484C87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사각형: 둥근 모서리 225">
            <a:extLst>
              <a:ext uri="{FF2B5EF4-FFF2-40B4-BE49-F238E27FC236}">
                <a16:creationId xmlns:a16="http://schemas.microsoft.com/office/drawing/2014/main" id="{943E06CD-3DC1-991A-32A6-96E18DD0DCAE}"/>
              </a:ext>
            </a:extLst>
          </p:cNvPr>
          <p:cNvSpPr/>
          <p:nvPr/>
        </p:nvSpPr>
        <p:spPr>
          <a:xfrm>
            <a:off x="1175501" y="5542040"/>
            <a:ext cx="3638323" cy="288000"/>
          </a:xfrm>
          <a:prstGeom prst="roundRect">
            <a:avLst>
              <a:gd name="adj" fmla="val 15818"/>
            </a:avLst>
          </a:prstGeom>
          <a:solidFill>
            <a:srgbClr val="DCD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수강신청 일괄등록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수료처리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수료대기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수강취소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SMS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알림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35" y="1197297"/>
            <a:ext cx="4352541" cy="18287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02B2F81A-DCA8-AD9A-629A-2E720ACEA470}"/>
              </a:ext>
            </a:extLst>
          </p:cNvPr>
          <p:cNvSpPr/>
          <p:nvPr/>
        </p:nvSpPr>
        <p:spPr>
          <a:xfrm>
            <a:off x="406963" y="1315960"/>
            <a:ext cx="1319631" cy="250004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428034" y="3088123"/>
            <a:ext cx="4366910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회원 리스트 엑셀 다운로드 및 엑셀 일괄 업로드 기능 제공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회원 유형 및 이름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ID /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소속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휴대전화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이메일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상태 등으로 검색 제공</a:t>
            </a:r>
          </a:p>
        </p:txBody>
      </p:sp>
      <p:sp>
        <p:nvSpPr>
          <p:cNvPr id="63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428033" y="5861433"/>
            <a:ext cx="4360499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이름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이메일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휴대전화번호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회원 유형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상태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패스워드 등 관리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개별 회원에 대한 알림 메시지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(SMS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이메일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발송 및 회원 탈퇴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휴면 처리 가능</a:t>
            </a:r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id="{2D32EE8D-F8FB-1FB0-CE0D-C6667DC81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04" r="25157" b="40265"/>
          <a:stretch/>
        </p:blipFill>
        <p:spPr>
          <a:xfrm>
            <a:off x="5169023" y="1565964"/>
            <a:ext cx="4244261" cy="15836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5" name="사각형: 둥근 모서리 63">
            <a:extLst>
              <a:ext uri="{FF2B5EF4-FFF2-40B4-BE49-F238E27FC236}">
                <a16:creationId xmlns:a16="http://schemas.microsoft.com/office/drawing/2014/main" id="{B9C08674-1C5E-8F30-A62D-BA453D6D93B3}"/>
              </a:ext>
            </a:extLst>
          </p:cNvPr>
          <p:cNvSpPr/>
          <p:nvPr/>
        </p:nvSpPr>
        <p:spPr>
          <a:xfrm>
            <a:off x="5176501" y="1948819"/>
            <a:ext cx="424571" cy="1214964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76" name="사각형: 둥근 모서리 63">
            <a:extLst>
              <a:ext uri="{FF2B5EF4-FFF2-40B4-BE49-F238E27FC236}">
                <a16:creationId xmlns:a16="http://schemas.microsoft.com/office/drawing/2014/main" id="{B9C08674-1C5E-8F30-A62D-BA453D6D93B3}"/>
              </a:ext>
            </a:extLst>
          </p:cNvPr>
          <p:cNvSpPr/>
          <p:nvPr/>
        </p:nvSpPr>
        <p:spPr>
          <a:xfrm>
            <a:off x="5978323" y="1948819"/>
            <a:ext cx="424571" cy="1214964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77" name="사각형: 둥근 모서리 63">
            <a:extLst>
              <a:ext uri="{FF2B5EF4-FFF2-40B4-BE49-F238E27FC236}">
                <a16:creationId xmlns:a16="http://schemas.microsoft.com/office/drawing/2014/main" id="{B9C08674-1C5E-8F30-A62D-BA453D6D93B3}"/>
              </a:ext>
            </a:extLst>
          </p:cNvPr>
          <p:cNvSpPr/>
          <p:nvPr/>
        </p:nvSpPr>
        <p:spPr>
          <a:xfrm>
            <a:off x="7599441" y="1934631"/>
            <a:ext cx="657049" cy="1214964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78" name="object 28">
            <a:extLst>
              <a:ext uri="{FF2B5EF4-FFF2-40B4-BE49-F238E27FC236}">
                <a16:creationId xmlns:a16="http://schemas.microsoft.com/office/drawing/2014/main" id="{0F04582E-833F-C643-7C59-6382D2F8A265}"/>
              </a:ext>
            </a:extLst>
          </p:cNvPr>
          <p:cNvSpPr/>
          <p:nvPr/>
        </p:nvSpPr>
        <p:spPr>
          <a:xfrm>
            <a:off x="5053785" y="1241609"/>
            <a:ext cx="3202705" cy="235246"/>
          </a:xfrm>
          <a:prstGeom prst="roundRect">
            <a:avLst>
              <a:gd name="adj" fmla="val 50000"/>
            </a:avLst>
          </a:prstGeom>
          <a:solidFill>
            <a:srgbClr val="484C87"/>
          </a:solidFill>
        </p:spPr>
        <p:txBody>
          <a:bodyPr wrap="square" lIns="0" tIns="0" rIns="0" bIns="0" rtlCol="0" anchor="ctr"/>
          <a:lstStyle/>
          <a:p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이름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이메일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전화번호 등 식별 가능한 개인정보는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마스킹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처리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C0F00DA1-2B7D-40C5-DC2F-32B8D2CDE4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40" t="22333" r="24334" b="32208"/>
          <a:stretch/>
        </p:blipFill>
        <p:spPr>
          <a:xfrm>
            <a:off x="7185248" y="2194029"/>
            <a:ext cx="2362419" cy="14301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1" name="직사각형 80">
            <a:extLst>
              <a:ext uri="{FF2B5EF4-FFF2-40B4-BE49-F238E27FC236}">
                <a16:creationId xmlns:a16="http://schemas.microsoft.com/office/drawing/2014/main" id="{02B2F81A-DCA8-AD9A-629A-2E720ACEA470}"/>
              </a:ext>
            </a:extLst>
          </p:cNvPr>
          <p:cNvSpPr/>
          <p:nvPr/>
        </p:nvSpPr>
        <p:spPr>
          <a:xfrm>
            <a:off x="5163021" y="1934631"/>
            <a:ext cx="470557" cy="1214964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2" name="구부러진 연결선[U] 28">
            <a:extLst>
              <a:ext uri="{FF2B5EF4-FFF2-40B4-BE49-F238E27FC236}">
                <a16:creationId xmlns:a16="http://schemas.microsoft.com/office/drawing/2014/main" id="{F28DA0BB-380F-4880-9130-E2790DF8FC05}"/>
              </a:ext>
            </a:extLst>
          </p:cNvPr>
          <p:cNvCxnSpPr>
            <a:cxnSpLocks/>
            <a:stCxn id="81" idx="3"/>
            <a:endCxn id="80" idx="1"/>
          </p:cNvCxnSpPr>
          <p:nvPr/>
        </p:nvCxnSpPr>
        <p:spPr>
          <a:xfrm>
            <a:off x="5633578" y="2542113"/>
            <a:ext cx="1551670" cy="366983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그룹 82"/>
          <p:cNvGrpSpPr/>
          <p:nvPr/>
        </p:nvGrpSpPr>
        <p:grpSpPr>
          <a:xfrm>
            <a:off x="5126457" y="3518262"/>
            <a:ext cx="1725953" cy="169277"/>
            <a:chOff x="-245138" y="1820715"/>
            <a:chExt cx="1725953" cy="169277"/>
          </a:xfrm>
        </p:grpSpPr>
        <p:sp>
          <p:nvSpPr>
            <p:cNvPr id="84" name="도넛 83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-85319" y="1820715"/>
              <a:ext cx="156613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개인정보 변경</a:t>
              </a:r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수정 이력 관리</a:t>
              </a:r>
            </a:p>
          </p:txBody>
        </p:sp>
      </p:grpSp>
      <p:pic>
        <p:nvPicPr>
          <p:cNvPr id="86" name="그림 85">
            <a:extLst>
              <a:ext uri="{FF2B5EF4-FFF2-40B4-BE49-F238E27FC236}">
                <a16:creationId xmlns:a16="http://schemas.microsoft.com/office/drawing/2014/main" id="{2A59356D-0875-8E78-8AC5-75EE9BE3B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057" y="3771553"/>
            <a:ext cx="4229227" cy="10200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87" name="그룹 86"/>
          <p:cNvGrpSpPr/>
          <p:nvPr/>
        </p:nvGrpSpPr>
        <p:grpSpPr>
          <a:xfrm>
            <a:off x="5126457" y="4912997"/>
            <a:ext cx="1166505" cy="169277"/>
            <a:chOff x="-245138" y="1820715"/>
            <a:chExt cx="1166505" cy="169277"/>
          </a:xfrm>
        </p:grpSpPr>
        <p:sp>
          <p:nvSpPr>
            <p:cNvPr id="88" name="도넛 87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85319" y="1820715"/>
              <a:ext cx="100668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개인정보 열람 이력</a:t>
              </a:r>
            </a:p>
          </p:txBody>
        </p:sp>
      </p:grpSp>
      <p:pic>
        <p:nvPicPr>
          <p:cNvPr id="91" name="그림 90">
            <a:extLst>
              <a:ext uri="{FF2B5EF4-FFF2-40B4-BE49-F238E27FC236}">
                <a16:creationId xmlns:a16="http://schemas.microsoft.com/office/drawing/2014/main" id="{05ECAEF7-A62D-4B4C-A8ED-53DD4ADE8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021" y="5154739"/>
            <a:ext cx="4250263" cy="11259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8314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410142" y="1167072"/>
            <a:ext cx="4397832" cy="1456193"/>
            <a:chOff x="5091673" y="2764648"/>
            <a:chExt cx="4397832" cy="1456193"/>
          </a:xfrm>
        </p:grpSpPr>
        <p:grpSp>
          <p:nvGrpSpPr>
            <p:cNvPr id="4" name="그룹 3"/>
            <p:cNvGrpSpPr/>
            <p:nvPr/>
          </p:nvGrpSpPr>
          <p:grpSpPr>
            <a:xfrm>
              <a:off x="5091673" y="2764648"/>
              <a:ext cx="4397832" cy="1456193"/>
              <a:chOff x="5091672" y="2764648"/>
              <a:chExt cx="6316823" cy="1598024"/>
            </a:xfrm>
          </p:grpSpPr>
          <p:sp>
            <p:nvSpPr>
              <p:cNvPr id="47" name="모서리가 둥근 직사각형 42">
                <a:extLst>
                  <a:ext uri="{FF2B5EF4-FFF2-40B4-BE49-F238E27FC236}">
                    <a16:creationId xmlns:a16="http://schemas.microsoft.com/office/drawing/2014/main" id="{189FDDBE-9F4B-97C6-028C-268571224B75}"/>
                  </a:ext>
                </a:extLst>
              </p:cNvPr>
              <p:cNvSpPr/>
              <p:nvPr/>
            </p:nvSpPr>
            <p:spPr bwMode="auto">
              <a:xfrm>
                <a:off x="5091672" y="2889924"/>
                <a:ext cx="6316823" cy="147274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692000" rIns="72000" rtlCol="0" anchor="t"/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endPara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48" name="object 28">
                <a:extLst>
                  <a:ext uri="{FF2B5EF4-FFF2-40B4-BE49-F238E27FC236}">
                    <a16:creationId xmlns:a16="http://schemas.microsoft.com/office/drawing/2014/main" id="{0F04582E-833F-C643-7C59-6382D2F8A265}"/>
                  </a:ext>
                </a:extLst>
              </p:cNvPr>
              <p:cNvSpPr/>
              <p:nvPr/>
            </p:nvSpPr>
            <p:spPr>
              <a:xfrm>
                <a:off x="5336451" y="4030018"/>
                <a:ext cx="1295203" cy="258159"/>
              </a:xfrm>
              <a:prstGeom prst="roundRect">
                <a:avLst>
                  <a:gd name="adj" fmla="val 50000"/>
                </a:avLst>
              </a:prstGeom>
              <a:solidFill>
                <a:srgbClr val="484C87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1.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설정 템플릿 등록</a:t>
                </a:r>
                <a:endParaRPr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49" name="object 28">
                <a:extLst>
                  <a:ext uri="{FF2B5EF4-FFF2-40B4-BE49-F238E27FC236}">
                    <a16:creationId xmlns:a16="http://schemas.microsoft.com/office/drawing/2014/main" id="{5FD63A35-E865-16B5-0970-C6F540F3D14C}"/>
                  </a:ext>
                </a:extLst>
              </p:cNvPr>
              <p:cNvSpPr/>
              <p:nvPr/>
            </p:nvSpPr>
            <p:spPr>
              <a:xfrm>
                <a:off x="6885386" y="4030018"/>
                <a:ext cx="1295203" cy="258159"/>
              </a:xfrm>
              <a:prstGeom prst="roundRect">
                <a:avLst>
                  <a:gd name="adj" fmla="val 50000"/>
                </a:avLst>
              </a:prstGeom>
              <a:solidFill>
                <a:srgbClr val="3661AD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2.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운영 과정 등록</a:t>
                </a:r>
                <a:endParaRPr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50" name="object 28">
                <a:extLst>
                  <a:ext uri="{FF2B5EF4-FFF2-40B4-BE49-F238E27FC236}">
                    <a16:creationId xmlns:a16="http://schemas.microsoft.com/office/drawing/2014/main" id="{6BE88F89-A86B-2670-951D-F94DA74DA97E}"/>
                  </a:ext>
                </a:extLst>
              </p:cNvPr>
              <p:cNvSpPr/>
              <p:nvPr/>
            </p:nvSpPr>
            <p:spPr>
              <a:xfrm>
                <a:off x="8434321" y="4030018"/>
                <a:ext cx="1295203" cy="258159"/>
              </a:xfrm>
              <a:prstGeom prst="roundRect">
                <a:avLst>
                  <a:gd name="adj" fmla="val 50000"/>
                </a:avLst>
              </a:prstGeom>
              <a:solidFill>
                <a:srgbClr val="2F4F9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3.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커리큘럼</a:t>
                </a:r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설정</a:t>
                </a:r>
                <a:endParaRPr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51" name="object 28">
                <a:extLst>
                  <a:ext uri="{FF2B5EF4-FFF2-40B4-BE49-F238E27FC236}">
                    <a16:creationId xmlns:a16="http://schemas.microsoft.com/office/drawing/2014/main" id="{E3ED0D34-EA37-EB10-E174-161BC0DDF923}"/>
                  </a:ext>
                </a:extLst>
              </p:cNvPr>
              <p:cNvSpPr/>
              <p:nvPr/>
            </p:nvSpPr>
            <p:spPr>
              <a:xfrm>
                <a:off x="9983257" y="4030018"/>
                <a:ext cx="1295204" cy="258159"/>
              </a:xfrm>
              <a:prstGeom prst="roundRect">
                <a:avLst>
                  <a:gd name="adj" fmla="val 50000"/>
                </a:avLst>
              </a:prstGeom>
              <a:solidFill>
                <a:srgbClr val="484C87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4.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과정 운영</a:t>
                </a:r>
                <a:endParaRPr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52" name="갈매기형 수장 79">
                <a:extLst>
                  <a:ext uri="{FF2B5EF4-FFF2-40B4-BE49-F238E27FC236}">
                    <a16:creationId xmlns:a16="http://schemas.microsoft.com/office/drawing/2014/main" id="{14AA4A9F-B0F7-8307-16E8-D55D9FF6CA2C}"/>
                  </a:ext>
                </a:extLst>
              </p:cNvPr>
              <p:cNvSpPr/>
              <p:nvPr/>
            </p:nvSpPr>
            <p:spPr>
              <a:xfrm>
                <a:off x="6707559" y="4091114"/>
                <a:ext cx="59297" cy="135968"/>
              </a:xfrm>
              <a:prstGeom prst="chevron">
                <a:avLst>
                  <a:gd name="adj" fmla="val 6194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53" name="갈매기형 수장 79">
                <a:extLst>
                  <a:ext uri="{FF2B5EF4-FFF2-40B4-BE49-F238E27FC236}">
                    <a16:creationId xmlns:a16="http://schemas.microsoft.com/office/drawing/2014/main" id="{14AA4A9F-B0F7-8307-16E8-D55D9FF6CA2C}"/>
                  </a:ext>
                </a:extLst>
              </p:cNvPr>
              <p:cNvSpPr/>
              <p:nvPr/>
            </p:nvSpPr>
            <p:spPr>
              <a:xfrm>
                <a:off x="6750184" y="4091114"/>
                <a:ext cx="59297" cy="135968"/>
              </a:xfrm>
              <a:prstGeom prst="chevron">
                <a:avLst>
                  <a:gd name="adj" fmla="val 6194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54" name="갈매기형 수장 79">
                <a:extLst>
                  <a:ext uri="{FF2B5EF4-FFF2-40B4-BE49-F238E27FC236}">
                    <a16:creationId xmlns:a16="http://schemas.microsoft.com/office/drawing/2014/main" id="{14AA4A9F-B0F7-8307-16E8-D55D9FF6CA2C}"/>
                  </a:ext>
                </a:extLst>
              </p:cNvPr>
              <p:cNvSpPr/>
              <p:nvPr/>
            </p:nvSpPr>
            <p:spPr>
              <a:xfrm>
                <a:off x="8256494" y="4091114"/>
                <a:ext cx="59297" cy="135968"/>
              </a:xfrm>
              <a:prstGeom prst="chevron">
                <a:avLst>
                  <a:gd name="adj" fmla="val 6194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55" name="갈매기형 수장 79">
                <a:extLst>
                  <a:ext uri="{FF2B5EF4-FFF2-40B4-BE49-F238E27FC236}">
                    <a16:creationId xmlns:a16="http://schemas.microsoft.com/office/drawing/2014/main" id="{14AA4A9F-B0F7-8307-16E8-D55D9FF6CA2C}"/>
                  </a:ext>
                </a:extLst>
              </p:cNvPr>
              <p:cNvSpPr/>
              <p:nvPr/>
            </p:nvSpPr>
            <p:spPr>
              <a:xfrm>
                <a:off x="8299119" y="4091114"/>
                <a:ext cx="59297" cy="135968"/>
              </a:xfrm>
              <a:prstGeom prst="chevron">
                <a:avLst>
                  <a:gd name="adj" fmla="val 6194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56" name="갈매기형 수장 79">
                <a:extLst>
                  <a:ext uri="{FF2B5EF4-FFF2-40B4-BE49-F238E27FC236}">
                    <a16:creationId xmlns:a16="http://schemas.microsoft.com/office/drawing/2014/main" id="{14AA4A9F-B0F7-8307-16E8-D55D9FF6CA2C}"/>
                  </a:ext>
                </a:extLst>
              </p:cNvPr>
              <p:cNvSpPr/>
              <p:nvPr/>
            </p:nvSpPr>
            <p:spPr>
              <a:xfrm>
                <a:off x="9805429" y="4091114"/>
                <a:ext cx="59297" cy="135968"/>
              </a:xfrm>
              <a:prstGeom prst="chevron">
                <a:avLst>
                  <a:gd name="adj" fmla="val 6194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57" name="갈매기형 수장 79">
                <a:extLst>
                  <a:ext uri="{FF2B5EF4-FFF2-40B4-BE49-F238E27FC236}">
                    <a16:creationId xmlns:a16="http://schemas.microsoft.com/office/drawing/2014/main" id="{14AA4A9F-B0F7-8307-16E8-D55D9FF6CA2C}"/>
                  </a:ext>
                </a:extLst>
              </p:cNvPr>
              <p:cNvSpPr/>
              <p:nvPr/>
            </p:nvSpPr>
            <p:spPr>
              <a:xfrm>
                <a:off x="9848054" y="4091114"/>
                <a:ext cx="59297" cy="135968"/>
              </a:xfrm>
              <a:prstGeom prst="chevron">
                <a:avLst>
                  <a:gd name="adj" fmla="val 61945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58" name="object 28">
                <a:extLst>
                  <a:ext uri="{FF2B5EF4-FFF2-40B4-BE49-F238E27FC236}">
                    <a16:creationId xmlns:a16="http://schemas.microsoft.com/office/drawing/2014/main" id="{DBA7B914-C390-A05F-8B60-82828A61D3AB}"/>
                  </a:ext>
                </a:extLst>
              </p:cNvPr>
              <p:cNvSpPr/>
              <p:nvPr/>
            </p:nvSpPr>
            <p:spPr>
              <a:xfrm>
                <a:off x="7186635" y="2764648"/>
                <a:ext cx="2126898" cy="27559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교육 개설 절차</a:t>
                </a:r>
                <a:endParaRPr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2"/>
              <a:srcRect r="15148"/>
              <a:stretch/>
            </p:blipFill>
            <p:spPr>
              <a:xfrm>
                <a:off x="5220495" y="3139997"/>
                <a:ext cx="1527221" cy="784873"/>
              </a:xfrm>
              <a:prstGeom prst="rect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60" name="그림 59">
                <a:extLst>
                  <a:ext uri="{FF2B5EF4-FFF2-40B4-BE49-F238E27FC236}">
                    <a16:creationId xmlns:a16="http://schemas.microsoft.com/office/drawing/2014/main" id="{8050557F-3086-B052-6B3D-043DDD86B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754" r="24898" b="41521"/>
              <a:stretch/>
            </p:blipFill>
            <p:spPr>
              <a:xfrm>
                <a:off x="6877752" y="3136049"/>
                <a:ext cx="1354441" cy="807268"/>
              </a:xfrm>
              <a:prstGeom prst="rect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</p:pic>
        </p:grpSp>
        <p:pic>
          <p:nvPicPr>
            <p:cNvPr id="66" name="그림 65"/>
            <p:cNvPicPr>
              <a:picLocks noChangeAspect="1"/>
            </p:cNvPicPr>
            <p:nvPr/>
          </p:nvPicPr>
          <p:blipFill rotWithShape="1">
            <a:blip r:embed="rId4"/>
            <a:srcRect r="21354"/>
            <a:stretch/>
          </p:blipFill>
          <p:spPr>
            <a:xfrm>
              <a:off x="8438928" y="3111372"/>
              <a:ext cx="943426" cy="67402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6" name="그룹 5"/>
            <p:cNvGrpSpPr/>
            <p:nvPr/>
          </p:nvGrpSpPr>
          <p:grpSpPr>
            <a:xfrm>
              <a:off x="7362614" y="3103086"/>
              <a:ext cx="1002721" cy="691069"/>
              <a:chOff x="0" y="1913135"/>
              <a:chExt cx="6506367" cy="3031730"/>
            </a:xfrm>
          </p:grpSpPr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5"/>
              <a:srcRect r="61631"/>
              <a:stretch/>
            </p:blipFill>
            <p:spPr>
              <a:xfrm>
                <a:off x="0" y="1913135"/>
                <a:ext cx="3800872" cy="303173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5"/>
              <a:srcRect l="72415"/>
              <a:stretch/>
            </p:blipFill>
            <p:spPr>
              <a:xfrm>
                <a:off x="3773774" y="1913135"/>
                <a:ext cx="2732593" cy="303173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3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17</a:t>
            </a:r>
            <a:endParaRPr lang="en-US" dirty="0"/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모서리가 둥근 직사각형 69">
            <a:extLst>
              <a:ext uri="{FF2B5EF4-FFF2-40B4-BE49-F238E27FC236}">
                <a16:creationId xmlns:a16="http://schemas.microsoft.com/office/drawing/2014/main" id="{2423AC8F-EB30-E9BE-BC0A-B40C15AE0EB7}"/>
              </a:ext>
            </a:extLst>
          </p:cNvPr>
          <p:cNvSpPr/>
          <p:nvPr/>
        </p:nvSpPr>
        <p:spPr bwMode="auto">
          <a:xfrm>
            <a:off x="5052401" y="1196131"/>
            <a:ext cx="4386779" cy="112400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0" tIns="144000" rIns="72000" rtlCol="0" anchor="t"/>
          <a:lstStyle/>
          <a:p>
            <a:pPr indent="-92075" fontAlgn="base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설정 템플릿을 통하여 과정 등록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단순화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indent="-92075" fontAlgn="base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운영 과정 엑셀 일괄등록 및 과정 복사 기능 제공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indent="-92075" fontAlgn="base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교육 분류체계에 따라 학습 분류 체계화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indent="-92075" fontAlgn="base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교육 결과에 따른 교육 별 이수관리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C2DA566-43BE-934A-A3A3-4ECCA6A8EDB1}"/>
              </a:ext>
            </a:extLst>
          </p:cNvPr>
          <p:cNvSpPr/>
          <p:nvPr/>
        </p:nvSpPr>
        <p:spPr>
          <a:xfrm rot="5400000">
            <a:off x="5554833" y="1033389"/>
            <a:ext cx="762865" cy="1563514"/>
          </a:xfrm>
          <a:prstGeom prst="rect">
            <a:avLst/>
          </a:prstGeom>
          <a:solidFill>
            <a:schemeClr val="bg1"/>
          </a:solidFill>
          <a:ln w="6350">
            <a:solidFill>
              <a:srgbClr val="595959"/>
            </a:solidFill>
            <a:prstDash val="sys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latinLnBrk="0" hangingPunct="0"/>
            <a:endParaRPr lang="ko-KR" altLang="en-US" spc="-50"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8" name="양쪽 모서리가 둥근 사각형 207">
            <a:extLst>
              <a:ext uri="{FF2B5EF4-FFF2-40B4-BE49-F238E27FC236}">
                <a16:creationId xmlns:a16="http://schemas.microsoft.com/office/drawing/2014/main" id="{6DE942FC-E36A-F443-9690-A8C8F6B62BFC}"/>
              </a:ext>
            </a:extLst>
          </p:cNvPr>
          <p:cNvSpPr/>
          <p:nvPr/>
        </p:nvSpPr>
        <p:spPr>
          <a:xfrm rot="10800000">
            <a:off x="5154511" y="1284992"/>
            <a:ext cx="1568804" cy="207660"/>
          </a:xfrm>
          <a:prstGeom prst="round2SameRect">
            <a:avLst>
              <a:gd name="adj1" fmla="val 0"/>
              <a:gd name="adj2" fmla="val 39839"/>
            </a:avLst>
          </a:prstGeom>
          <a:solidFill>
            <a:srgbClr val="42479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050" b="1" spc="-50" dirty="0">
              <a:gradFill>
                <a:gsLst>
                  <a:gs pos="69000">
                    <a:schemeClr val="bg1"/>
                  </a:gs>
                  <a:gs pos="61000">
                    <a:schemeClr val="bg1"/>
                  </a:gs>
                </a:gsLst>
                <a:lin ang="16200000" scaled="0"/>
              </a:gradFill>
              <a:latin typeface="KoPub돋움체 Medium" panose="02020603020101020101" pitchFamily="18" charset="-127"/>
              <a:ea typeface="KoPub돋움체 Medium" panose="02020603020101020101" pitchFamily="18" charset="-127"/>
              <a:cs typeface="나눔고딕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E4B4437-EABD-4F43-A12D-AEC3A8717FF5}"/>
              </a:ext>
            </a:extLst>
          </p:cNvPr>
          <p:cNvSpPr/>
          <p:nvPr/>
        </p:nvSpPr>
        <p:spPr>
          <a:xfrm>
            <a:off x="5288572" y="1265710"/>
            <a:ext cx="12953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latinLnBrk="0" hangingPunct="1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관리자 페이지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8ECE7F63-2222-2041-B9E6-314AF325B25D}"/>
              </a:ext>
            </a:extLst>
          </p:cNvPr>
          <p:cNvSpPr/>
          <p:nvPr/>
        </p:nvSpPr>
        <p:spPr>
          <a:xfrm>
            <a:off x="5092240" y="1873828"/>
            <a:ext cx="7843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관리자</a:t>
            </a:r>
          </a:p>
        </p:txBody>
      </p:sp>
      <p:grpSp>
        <p:nvGrpSpPr>
          <p:cNvPr id="31" name="그룹 107">
            <a:extLst>
              <a:ext uri="{FF2B5EF4-FFF2-40B4-BE49-F238E27FC236}">
                <a16:creationId xmlns:a16="http://schemas.microsoft.com/office/drawing/2014/main" id="{971D87E3-D732-A14E-AD50-349F402FC236}"/>
              </a:ext>
            </a:extLst>
          </p:cNvPr>
          <p:cNvGrpSpPr/>
          <p:nvPr/>
        </p:nvGrpSpPr>
        <p:grpSpPr>
          <a:xfrm>
            <a:off x="6194302" y="1660904"/>
            <a:ext cx="339437" cy="223858"/>
            <a:chOff x="2987673" y="5004021"/>
            <a:chExt cx="847335" cy="762684"/>
          </a:xfrm>
        </p:grpSpPr>
        <p:grpSp>
          <p:nvGrpSpPr>
            <p:cNvPr id="32" name="그룹 710">
              <a:extLst>
                <a:ext uri="{FF2B5EF4-FFF2-40B4-BE49-F238E27FC236}">
                  <a16:creationId xmlns:a16="http://schemas.microsoft.com/office/drawing/2014/main" id="{4CDAA758-952D-F24B-8EC6-5CE6CAA8CA99}"/>
                </a:ext>
              </a:extLst>
            </p:cNvPr>
            <p:cNvGrpSpPr/>
            <p:nvPr/>
          </p:nvGrpSpPr>
          <p:grpSpPr>
            <a:xfrm>
              <a:off x="2987673" y="5004021"/>
              <a:ext cx="847335" cy="762684"/>
              <a:chOff x="2987675" y="5004021"/>
              <a:chExt cx="622694" cy="762684"/>
            </a:xfrm>
          </p:grpSpPr>
          <p:sp>
            <p:nvSpPr>
              <p:cNvPr id="39" name="Rectangle 81">
                <a:extLst>
                  <a:ext uri="{FF2B5EF4-FFF2-40B4-BE49-F238E27FC236}">
                    <a16:creationId xmlns:a16="http://schemas.microsoft.com/office/drawing/2014/main" id="{D5961A09-00C9-DC47-8B62-82E04E678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675" y="5004021"/>
                <a:ext cx="622694" cy="762684"/>
              </a:xfrm>
              <a:prstGeom prst="roundRect">
                <a:avLst>
                  <a:gd name="adj" fmla="val 5427"/>
                </a:avLst>
              </a:pr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40" name="Rectangle 82">
                <a:extLst>
                  <a:ext uri="{FF2B5EF4-FFF2-40B4-BE49-F238E27FC236}">
                    <a16:creationId xmlns:a16="http://schemas.microsoft.com/office/drawing/2014/main" id="{9BDE119C-6225-DA45-961F-EDC82A381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709" y="5039650"/>
                <a:ext cx="567034" cy="695747"/>
              </a:xfrm>
              <a:prstGeom prst="roundRect">
                <a:avLst>
                  <a:gd name="adj" fmla="val 5258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41" name="Rectangle 84">
                <a:extLst>
                  <a:ext uri="{FF2B5EF4-FFF2-40B4-BE49-F238E27FC236}">
                    <a16:creationId xmlns:a16="http://schemas.microsoft.com/office/drawing/2014/main" id="{9B970DEA-A233-B94F-917A-53A69402D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002" y="5163143"/>
                <a:ext cx="267863" cy="73053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42" name="Rectangle 85">
                <a:extLst>
                  <a:ext uri="{FF2B5EF4-FFF2-40B4-BE49-F238E27FC236}">
                    <a16:creationId xmlns:a16="http://schemas.microsoft.com/office/drawing/2014/main" id="{65150985-E245-3644-BA24-D16E58834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002" y="5354474"/>
                <a:ext cx="267863" cy="73053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43" name="Rectangle 86">
                <a:extLst>
                  <a:ext uri="{FF2B5EF4-FFF2-40B4-BE49-F238E27FC236}">
                    <a16:creationId xmlns:a16="http://schemas.microsoft.com/office/drawing/2014/main" id="{1201BBFE-554D-BC4F-BD04-C4FD9FAC3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3002" y="5545804"/>
                <a:ext cx="267863" cy="74793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</p:grpSp>
        <p:grpSp>
          <p:nvGrpSpPr>
            <p:cNvPr id="33" name="그룹 711">
              <a:extLst>
                <a:ext uri="{FF2B5EF4-FFF2-40B4-BE49-F238E27FC236}">
                  <a16:creationId xmlns:a16="http://schemas.microsoft.com/office/drawing/2014/main" id="{550DE745-3951-EF47-B166-B80322218691}"/>
                </a:ext>
              </a:extLst>
            </p:cNvPr>
            <p:cNvGrpSpPr/>
            <p:nvPr/>
          </p:nvGrpSpPr>
          <p:grpSpPr>
            <a:xfrm>
              <a:off x="3059933" y="5072696"/>
              <a:ext cx="163501" cy="584428"/>
              <a:chOff x="3059933" y="5072696"/>
              <a:chExt cx="163501" cy="584428"/>
            </a:xfrm>
          </p:grpSpPr>
          <p:sp>
            <p:nvSpPr>
              <p:cNvPr id="34" name="Freeform 83">
                <a:extLst>
                  <a:ext uri="{FF2B5EF4-FFF2-40B4-BE49-F238E27FC236}">
                    <a16:creationId xmlns:a16="http://schemas.microsoft.com/office/drawing/2014/main" id="{34A29412-255D-0842-8232-DCDF5B1A98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6891" y="5116181"/>
                <a:ext cx="146107" cy="146107"/>
              </a:xfrm>
              <a:custGeom>
                <a:avLst/>
                <a:gdLst>
                  <a:gd name="T0" fmla="*/ 252 w 252"/>
                  <a:gd name="T1" fmla="*/ 252 h 252"/>
                  <a:gd name="T2" fmla="*/ 0 w 252"/>
                  <a:gd name="T3" fmla="*/ 252 h 252"/>
                  <a:gd name="T4" fmla="*/ 0 w 252"/>
                  <a:gd name="T5" fmla="*/ 0 h 252"/>
                  <a:gd name="T6" fmla="*/ 252 w 252"/>
                  <a:gd name="T7" fmla="*/ 0 h 252"/>
                  <a:gd name="T8" fmla="*/ 252 w 252"/>
                  <a:gd name="T9" fmla="*/ 252 h 252"/>
                  <a:gd name="T10" fmla="*/ 31 w 252"/>
                  <a:gd name="T11" fmla="*/ 222 h 252"/>
                  <a:gd name="T12" fmla="*/ 221 w 252"/>
                  <a:gd name="T13" fmla="*/ 222 h 252"/>
                  <a:gd name="T14" fmla="*/ 221 w 252"/>
                  <a:gd name="T15" fmla="*/ 31 h 252"/>
                  <a:gd name="T16" fmla="*/ 31 w 252"/>
                  <a:gd name="T17" fmla="*/ 31 h 252"/>
                  <a:gd name="T18" fmla="*/ 31 w 252"/>
                  <a:gd name="T19" fmla="*/ 22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52">
                    <a:moveTo>
                      <a:pt x="252" y="252"/>
                    </a:moveTo>
                    <a:lnTo>
                      <a:pt x="0" y="252"/>
                    </a:lnTo>
                    <a:lnTo>
                      <a:pt x="0" y="0"/>
                    </a:lnTo>
                    <a:lnTo>
                      <a:pt x="252" y="0"/>
                    </a:lnTo>
                    <a:lnTo>
                      <a:pt x="252" y="252"/>
                    </a:lnTo>
                    <a:close/>
                    <a:moveTo>
                      <a:pt x="31" y="222"/>
                    </a:moveTo>
                    <a:lnTo>
                      <a:pt x="221" y="222"/>
                    </a:lnTo>
                    <a:lnTo>
                      <a:pt x="221" y="31"/>
                    </a:lnTo>
                    <a:lnTo>
                      <a:pt x="31" y="31"/>
                    </a:lnTo>
                    <a:lnTo>
                      <a:pt x="31" y="2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35" name="Freeform 87">
                <a:extLst>
                  <a:ext uri="{FF2B5EF4-FFF2-40B4-BE49-F238E27FC236}">
                    <a16:creationId xmlns:a16="http://schemas.microsoft.com/office/drawing/2014/main" id="{33D3638A-FF01-264D-B5F0-50F7A6F5C2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6891" y="5312729"/>
                <a:ext cx="146107" cy="146107"/>
              </a:xfrm>
              <a:custGeom>
                <a:avLst/>
                <a:gdLst>
                  <a:gd name="T0" fmla="*/ 252 w 252"/>
                  <a:gd name="T1" fmla="*/ 253 h 253"/>
                  <a:gd name="T2" fmla="*/ 0 w 252"/>
                  <a:gd name="T3" fmla="*/ 253 h 253"/>
                  <a:gd name="T4" fmla="*/ 0 w 252"/>
                  <a:gd name="T5" fmla="*/ 0 h 253"/>
                  <a:gd name="T6" fmla="*/ 252 w 252"/>
                  <a:gd name="T7" fmla="*/ 0 h 253"/>
                  <a:gd name="T8" fmla="*/ 252 w 252"/>
                  <a:gd name="T9" fmla="*/ 253 h 253"/>
                  <a:gd name="T10" fmla="*/ 31 w 252"/>
                  <a:gd name="T11" fmla="*/ 222 h 253"/>
                  <a:gd name="T12" fmla="*/ 221 w 252"/>
                  <a:gd name="T13" fmla="*/ 222 h 253"/>
                  <a:gd name="T14" fmla="*/ 221 w 252"/>
                  <a:gd name="T15" fmla="*/ 31 h 253"/>
                  <a:gd name="T16" fmla="*/ 31 w 252"/>
                  <a:gd name="T17" fmla="*/ 31 h 253"/>
                  <a:gd name="T18" fmla="*/ 31 w 252"/>
                  <a:gd name="T19" fmla="*/ 222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53">
                    <a:moveTo>
                      <a:pt x="252" y="253"/>
                    </a:moveTo>
                    <a:lnTo>
                      <a:pt x="0" y="253"/>
                    </a:lnTo>
                    <a:lnTo>
                      <a:pt x="0" y="0"/>
                    </a:lnTo>
                    <a:lnTo>
                      <a:pt x="252" y="0"/>
                    </a:lnTo>
                    <a:lnTo>
                      <a:pt x="252" y="253"/>
                    </a:lnTo>
                    <a:close/>
                    <a:moveTo>
                      <a:pt x="31" y="222"/>
                    </a:moveTo>
                    <a:lnTo>
                      <a:pt x="221" y="222"/>
                    </a:lnTo>
                    <a:lnTo>
                      <a:pt x="221" y="31"/>
                    </a:lnTo>
                    <a:lnTo>
                      <a:pt x="31" y="31"/>
                    </a:lnTo>
                    <a:lnTo>
                      <a:pt x="31" y="22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36" name="Freeform 88">
                <a:extLst>
                  <a:ext uri="{FF2B5EF4-FFF2-40B4-BE49-F238E27FC236}">
                    <a16:creationId xmlns:a16="http://schemas.microsoft.com/office/drawing/2014/main" id="{F651F9C0-684E-C240-B145-E4375103A6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6891" y="5511017"/>
                <a:ext cx="146107" cy="146107"/>
              </a:xfrm>
              <a:custGeom>
                <a:avLst/>
                <a:gdLst>
                  <a:gd name="T0" fmla="*/ 252 w 252"/>
                  <a:gd name="T1" fmla="*/ 252 h 252"/>
                  <a:gd name="T2" fmla="*/ 0 w 252"/>
                  <a:gd name="T3" fmla="*/ 252 h 252"/>
                  <a:gd name="T4" fmla="*/ 0 w 252"/>
                  <a:gd name="T5" fmla="*/ 0 h 252"/>
                  <a:gd name="T6" fmla="*/ 252 w 252"/>
                  <a:gd name="T7" fmla="*/ 0 h 252"/>
                  <a:gd name="T8" fmla="*/ 252 w 252"/>
                  <a:gd name="T9" fmla="*/ 252 h 252"/>
                  <a:gd name="T10" fmla="*/ 31 w 252"/>
                  <a:gd name="T11" fmla="*/ 221 h 252"/>
                  <a:gd name="T12" fmla="*/ 221 w 252"/>
                  <a:gd name="T13" fmla="*/ 221 h 252"/>
                  <a:gd name="T14" fmla="*/ 221 w 252"/>
                  <a:gd name="T15" fmla="*/ 31 h 252"/>
                  <a:gd name="T16" fmla="*/ 31 w 252"/>
                  <a:gd name="T17" fmla="*/ 31 h 252"/>
                  <a:gd name="T18" fmla="*/ 31 w 252"/>
                  <a:gd name="T19" fmla="*/ 22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52">
                    <a:moveTo>
                      <a:pt x="252" y="252"/>
                    </a:moveTo>
                    <a:lnTo>
                      <a:pt x="0" y="252"/>
                    </a:lnTo>
                    <a:lnTo>
                      <a:pt x="0" y="0"/>
                    </a:lnTo>
                    <a:lnTo>
                      <a:pt x="252" y="0"/>
                    </a:lnTo>
                    <a:lnTo>
                      <a:pt x="252" y="252"/>
                    </a:lnTo>
                    <a:close/>
                    <a:moveTo>
                      <a:pt x="31" y="221"/>
                    </a:moveTo>
                    <a:lnTo>
                      <a:pt x="221" y="221"/>
                    </a:lnTo>
                    <a:lnTo>
                      <a:pt x="221" y="31"/>
                    </a:lnTo>
                    <a:lnTo>
                      <a:pt x="31" y="31"/>
                    </a:lnTo>
                    <a:lnTo>
                      <a:pt x="31" y="22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37" name="Freeform 89">
                <a:extLst>
                  <a:ext uri="{FF2B5EF4-FFF2-40B4-BE49-F238E27FC236}">
                    <a16:creationId xmlns:a16="http://schemas.microsoft.com/office/drawing/2014/main" id="{0F73675A-C7D2-B942-B102-052652C6E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933" y="5072696"/>
                <a:ext cx="163501" cy="140889"/>
              </a:xfrm>
              <a:custGeom>
                <a:avLst/>
                <a:gdLst>
                  <a:gd name="T0" fmla="*/ 49 w 282"/>
                  <a:gd name="T1" fmla="*/ 0 h 243"/>
                  <a:gd name="T2" fmla="*/ 0 w 282"/>
                  <a:gd name="T3" fmla="*/ 0 h 243"/>
                  <a:gd name="T4" fmla="*/ 141 w 282"/>
                  <a:gd name="T5" fmla="*/ 243 h 243"/>
                  <a:gd name="T6" fmla="*/ 282 w 282"/>
                  <a:gd name="T7" fmla="*/ 0 h 243"/>
                  <a:gd name="T8" fmla="*/ 233 w 282"/>
                  <a:gd name="T9" fmla="*/ 0 h 243"/>
                  <a:gd name="T10" fmla="*/ 141 w 282"/>
                  <a:gd name="T11" fmla="*/ 160 h 243"/>
                  <a:gd name="T12" fmla="*/ 49 w 282"/>
                  <a:gd name="T13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3">
                    <a:moveTo>
                      <a:pt x="49" y="0"/>
                    </a:moveTo>
                    <a:lnTo>
                      <a:pt x="0" y="0"/>
                    </a:lnTo>
                    <a:lnTo>
                      <a:pt x="141" y="243"/>
                    </a:lnTo>
                    <a:lnTo>
                      <a:pt x="282" y="0"/>
                    </a:lnTo>
                    <a:lnTo>
                      <a:pt x="233" y="0"/>
                    </a:lnTo>
                    <a:lnTo>
                      <a:pt x="141" y="16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  <p:sp>
            <p:nvSpPr>
              <p:cNvPr id="38" name="Freeform 90">
                <a:extLst>
                  <a:ext uri="{FF2B5EF4-FFF2-40B4-BE49-F238E27FC236}">
                    <a16:creationId xmlns:a16="http://schemas.microsoft.com/office/drawing/2014/main" id="{8E8E95FC-C82F-3A41-A993-B7C1789F8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933" y="5484927"/>
                <a:ext cx="163501" cy="140889"/>
              </a:xfrm>
              <a:custGeom>
                <a:avLst/>
                <a:gdLst>
                  <a:gd name="T0" fmla="*/ 49 w 282"/>
                  <a:gd name="T1" fmla="*/ 0 h 243"/>
                  <a:gd name="T2" fmla="*/ 0 w 282"/>
                  <a:gd name="T3" fmla="*/ 0 h 243"/>
                  <a:gd name="T4" fmla="*/ 141 w 282"/>
                  <a:gd name="T5" fmla="*/ 243 h 243"/>
                  <a:gd name="T6" fmla="*/ 282 w 282"/>
                  <a:gd name="T7" fmla="*/ 0 h 243"/>
                  <a:gd name="T8" fmla="*/ 233 w 282"/>
                  <a:gd name="T9" fmla="*/ 0 h 243"/>
                  <a:gd name="T10" fmla="*/ 141 w 282"/>
                  <a:gd name="T11" fmla="*/ 159 h 243"/>
                  <a:gd name="T12" fmla="*/ 49 w 282"/>
                  <a:gd name="T13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3">
                    <a:moveTo>
                      <a:pt x="49" y="0"/>
                    </a:moveTo>
                    <a:lnTo>
                      <a:pt x="0" y="0"/>
                    </a:lnTo>
                    <a:lnTo>
                      <a:pt x="141" y="243"/>
                    </a:lnTo>
                    <a:lnTo>
                      <a:pt x="282" y="0"/>
                    </a:lnTo>
                    <a:lnTo>
                      <a:pt x="233" y="0"/>
                    </a:lnTo>
                    <a:lnTo>
                      <a:pt x="141" y="15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dirty="0">
                  <a:solidFill>
                    <a:prstClr val="black"/>
                  </a:solidFill>
                  <a:latin typeface="KoPub돋움체 Bold" panose="02090603020101020101" pitchFamily="18" charset="-127"/>
                  <a:ea typeface="KoPub돋움체 Bold" panose="02090603020101020101" pitchFamily="18" charset="-127"/>
                </a:endParaRPr>
              </a:p>
            </p:txBody>
          </p:sp>
        </p:grpSp>
      </p:grp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80FF30F-5846-B34A-8FF7-9B8D4872AFAA}"/>
              </a:ext>
            </a:extLst>
          </p:cNvPr>
          <p:cNvSpPr/>
          <p:nvPr/>
        </p:nvSpPr>
        <p:spPr>
          <a:xfrm>
            <a:off x="5995570" y="1878014"/>
            <a:ext cx="6867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교육 개설</a:t>
            </a: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001DBE74-A26E-2546-AA43-C33CF387683A}"/>
              </a:ext>
            </a:extLst>
          </p:cNvPr>
          <p:cNvCxnSpPr/>
          <p:nvPr/>
        </p:nvCxnSpPr>
        <p:spPr>
          <a:xfrm>
            <a:off x="5763582" y="1777880"/>
            <a:ext cx="276707" cy="0"/>
          </a:xfrm>
          <a:prstGeom prst="straightConnector1">
            <a:avLst/>
          </a:prstGeom>
          <a:ln>
            <a:solidFill>
              <a:srgbClr val="5959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4"/>
          <a:stretch/>
        </p:blipFill>
        <p:spPr>
          <a:xfrm>
            <a:off x="5333998" y="1642646"/>
            <a:ext cx="300854" cy="257306"/>
          </a:xfrm>
          <a:prstGeom prst="rect">
            <a:avLst/>
          </a:prstGeom>
        </p:spPr>
      </p:pic>
      <p:grpSp>
        <p:nvGrpSpPr>
          <p:cNvPr id="68" name="그룹 67"/>
          <p:cNvGrpSpPr/>
          <p:nvPr/>
        </p:nvGrpSpPr>
        <p:grpSpPr>
          <a:xfrm>
            <a:off x="452627" y="4595829"/>
            <a:ext cx="897200" cy="169277"/>
            <a:chOff x="-245138" y="1820715"/>
            <a:chExt cx="897200" cy="169277"/>
          </a:xfrm>
        </p:grpSpPr>
        <p:sp>
          <p:nvSpPr>
            <p:cNvPr id="69" name="도넛 68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-85319" y="1820715"/>
              <a:ext cx="737381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학습이력 관리</a:t>
              </a:r>
            </a:p>
          </p:txBody>
        </p:sp>
      </p:grpSp>
      <p:pic>
        <p:nvPicPr>
          <p:cNvPr id="71" name="그림 70">
            <a:extLst>
              <a:ext uri="{FF2B5EF4-FFF2-40B4-BE49-F238E27FC236}">
                <a16:creationId xmlns:a16="http://schemas.microsoft.com/office/drawing/2014/main" id="{1018BD97-34B3-D79F-C6DC-7D8DD98D3E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85" b="-2817"/>
          <a:stretch/>
        </p:blipFill>
        <p:spPr>
          <a:xfrm>
            <a:off x="400220" y="4845985"/>
            <a:ext cx="2870155" cy="14474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3" name="직사각형 72"/>
          <p:cNvSpPr/>
          <p:nvPr/>
        </p:nvSpPr>
        <p:spPr bwMode="auto">
          <a:xfrm>
            <a:off x="3395823" y="4725975"/>
            <a:ext cx="1430633" cy="168742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수강 인원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수료 인원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진도율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평가 여부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엑셀 일괄 업로드 기능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수강자 별 안내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(SMS/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이메일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발송 기능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개인정보 보호를 위한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개인정보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마스킹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처리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4" name="한쪽 모서리가 잘린 사각형 63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및 학습이력 관리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72" name="한쪽 모서리가 잘린 사각형 71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운영방식 설정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42" y="3032350"/>
            <a:ext cx="4397832" cy="1368017"/>
          </a:xfrm>
          <a:prstGeom prst="rect">
            <a:avLst/>
          </a:prstGeom>
        </p:spPr>
      </p:pic>
      <p:sp>
        <p:nvSpPr>
          <p:cNvPr id="76" name="사각형: 둥근 모서리 181">
            <a:extLst>
              <a:ext uri="{FF2B5EF4-FFF2-40B4-BE49-F238E27FC236}">
                <a16:creationId xmlns:a16="http://schemas.microsoft.com/office/drawing/2014/main" id="{45AFEEF2-FAB9-B534-82F1-B46B317A96FC}"/>
              </a:ext>
            </a:extLst>
          </p:cNvPr>
          <p:cNvSpPr/>
          <p:nvPr/>
        </p:nvSpPr>
        <p:spPr>
          <a:xfrm>
            <a:off x="410142" y="2704389"/>
            <a:ext cx="4392339" cy="219887"/>
          </a:xfrm>
          <a:prstGeom prst="roundRect">
            <a:avLst>
              <a:gd name="adj" fmla="val 0"/>
            </a:avLst>
          </a:prstGeom>
          <a:solidFill>
            <a:srgbClr val="E8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유형의 강의로 이루어진 과정을 쉽게 구성</a:t>
            </a:r>
            <a:endParaRPr lang="en-US" altLang="ko-KR" sz="120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2408776" y="3909941"/>
            <a:ext cx="2364796" cy="547927"/>
            <a:chOff x="5482838" y="4382556"/>
            <a:chExt cx="3790642" cy="878296"/>
          </a:xfrm>
        </p:grpSpPr>
        <p:sp>
          <p:nvSpPr>
            <p:cNvPr id="78" name="모서리가 둥근 직사각형 42">
              <a:extLst>
                <a:ext uri="{FF2B5EF4-FFF2-40B4-BE49-F238E27FC236}">
                  <a16:creationId xmlns:a16="http://schemas.microsoft.com/office/drawing/2014/main" id="{189FDDBE-9F4B-97C6-028C-268571224B75}"/>
                </a:ext>
              </a:extLst>
            </p:cNvPr>
            <p:cNvSpPr/>
            <p:nvPr/>
          </p:nvSpPr>
          <p:spPr bwMode="auto">
            <a:xfrm>
              <a:off x="5482838" y="4382556"/>
              <a:ext cx="3790642" cy="8782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rgbClr val="2F4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692000" rIns="72000" rtlCol="0" anchor="t"/>
            <a:lstStyle/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500"/>
                </a:spcAft>
              </a:pP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5531729" y="4431118"/>
              <a:ext cx="3692860" cy="829734"/>
              <a:chOff x="2737327" y="3937321"/>
              <a:chExt cx="5383849" cy="1209675"/>
            </a:xfrm>
          </p:grpSpPr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10"/>
              <a:srcRect r="49993"/>
              <a:stretch/>
            </p:blipFill>
            <p:spPr>
              <a:xfrm>
                <a:off x="2737327" y="3937321"/>
                <a:ext cx="2719730" cy="1209675"/>
              </a:xfrm>
              <a:prstGeom prst="rect">
                <a:avLst/>
              </a:prstGeom>
            </p:spPr>
          </p:pic>
          <p:pic>
            <p:nvPicPr>
              <p:cNvPr id="77" name="그림 76"/>
              <p:cNvPicPr>
                <a:picLocks noChangeAspect="1"/>
              </p:cNvPicPr>
              <p:nvPr/>
            </p:nvPicPr>
            <p:blipFill rotWithShape="1">
              <a:blip r:embed="rId10"/>
              <a:srcRect l="51016"/>
              <a:stretch/>
            </p:blipFill>
            <p:spPr>
              <a:xfrm>
                <a:off x="5457057" y="3937321"/>
                <a:ext cx="2664119" cy="1209675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11"/>
              <a:srcRect l="5231" t="81395" r="77248" b="9755"/>
              <a:stretch/>
            </p:blipFill>
            <p:spPr>
              <a:xfrm>
                <a:off x="4830512" y="4208956"/>
                <a:ext cx="1395644" cy="678210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11"/>
              <a:srcRect l="5231" t="17553" r="53085" b="9755"/>
              <a:stretch/>
            </p:blipFill>
            <p:spPr>
              <a:xfrm>
                <a:off x="4598418" y="4142683"/>
                <a:ext cx="1447848" cy="658112"/>
              </a:xfrm>
              <a:prstGeom prst="rect">
                <a:avLst/>
              </a:prstGeom>
            </p:spPr>
          </p:pic>
        </p:grpSp>
      </p:grpSp>
      <p:sp>
        <p:nvSpPr>
          <p:cNvPr id="75" name="object 28">
            <a:extLst>
              <a:ext uri="{FF2B5EF4-FFF2-40B4-BE49-F238E27FC236}">
                <a16:creationId xmlns:a16="http://schemas.microsoft.com/office/drawing/2014/main" id="{0F04582E-833F-C643-7C59-6382D2F8A265}"/>
              </a:ext>
            </a:extLst>
          </p:cNvPr>
          <p:cNvSpPr/>
          <p:nvPr/>
        </p:nvSpPr>
        <p:spPr>
          <a:xfrm>
            <a:off x="2545674" y="4299289"/>
            <a:ext cx="2114797" cy="235246"/>
          </a:xfrm>
          <a:prstGeom prst="roundRect">
            <a:avLst>
              <a:gd name="adj" fmla="val 50000"/>
            </a:avLst>
          </a:prstGeom>
          <a:solidFill>
            <a:srgbClr val="484C87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직관적인 주차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차시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강의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추가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삭제</a:t>
            </a:r>
          </a:p>
        </p:txBody>
      </p:sp>
      <p:sp>
        <p:nvSpPr>
          <p:cNvPr id="97" name="직사각형 96"/>
          <p:cNvSpPr/>
          <p:nvPr/>
        </p:nvSpPr>
        <p:spPr bwMode="auto">
          <a:xfrm>
            <a:off x="7804364" y="2708011"/>
            <a:ext cx="1703537" cy="235997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학습 유형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온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오프라인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화상강의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9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웨비나</a:t>
            </a:r>
            <a:endParaRPr lang="en-US" altLang="ko-KR" sz="9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정원제한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대기인원</a:t>
            </a:r>
            <a:r>
              <a:rPr lang="en-US" altLang="ko-KR" sz="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학습 기간 방식 선택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기수제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9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상시제</a:t>
            </a:r>
            <a:r>
              <a:rPr lang="en-US" altLang="ko-KR" sz="6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endParaRPr lang="en-US" altLang="ko-KR" sz="4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학습 진행 방식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순차 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9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비순차</a:t>
            </a:r>
            <a:r>
              <a:rPr lang="en-US" altLang="ko-KR" sz="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</a:t>
            </a: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학습 제어 옵션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일일 최대 진도 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교시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진도율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누적 허용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최소 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인정 </a:t>
            </a:r>
            <a:r>
              <a:rPr lang="ko-KR" altLang="en-US" sz="9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진도율</a:t>
            </a:r>
            <a:b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플레이바  전체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시청 구간 이동</a:t>
            </a:r>
            <a:endParaRPr lang="en-US" altLang="ko-KR" sz="9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과정 별 수료증</a:t>
            </a:r>
            <a:r>
              <a:rPr lang="en-US" altLang="ko-KR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수강신청서</a:t>
            </a:r>
            <a:endParaRPr lang="en-US" altLang="ko-KR" sz="9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F3B66DC0-D9CC-DF77-D53B-9FDC3882CB88}"/>
              </a:ext>
            </a:extLst>
          </p:cNvPr>
          <p:cNvSpPr/>
          <p:nvPr/>
        </p:nvSpPr>
        <p:spPr>
          <a:xfrm>
            <a:off x="7804365" y="2448023"/>
            <a:ext cx="1717592" cy="259987"/>
          </a:xfrm>
          <a:prstGeom prst="rect">
            <a:avLst/>
          </a:prstGeom>
          <a:solidFill>
            <a:srgbClr val="48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학습 방식 설정</a:t>
            </a:r>
          </a:p>
        </p:txBody>
      </p:sp>
      <p:grpSp>
        <p:nvGrpSpPr>
          <p:cNvPr id="100" name="그룹 99"/>
          <p:cNvGrpSpPr/>
          <p:nvPr/>
        </p:nvGrpSpPr>
        <p:grpSpPr>
          <a:xfrm>
            <a:off x="5115397" y="5216629"/>
            <a:ext cx="1369650" cy="1155230"/>
            <a:chOff x="855187" y="6475029"/>
            <a:chExt cx="1382927" cy="1155230"/>
          </a:xfrm>
        </p:grpSpPr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55187" y="6475029"/>
              <a:ext cx="1380836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수료증 및 수강신청서</a:t>
              </a: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857278" y="6738844"/>
              <a:ext cx="1380836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6546742" y="5220439"/>
            <a:ext cx="1428523" cy="1155230"/>
            <a:chOff x="2383806" y="6475029"/>
            <a:chExt cx="1436205" cy="1155230"/>
          </a:xfrm>
        </p:grpSpPr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F60C9DFA-1BE7-BCA0-F75D-F28A0852BF10}"/>
                </a:ext>
              </a:extLst>
            </p:cNvPr>
            <p:cNvSpPr/>
            <p:nvPr/>
          </p:nvSpPr>
          <p:spPr>
            <a:xfrm>
              <a:off x="2383806" y="6475029"/>
              <a:ext cx="1436205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비밀번호 </a:t>
              </a:r>
              <a:r>
                <a: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 </a:t>
              </a:r>
              <a:r>
                <a:rPr lang="ko-KR" altLang="en-US" sz="10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미리보기</a:t>
              </a: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사용</a:t>
              </a: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2387966" y="6738844"/>
              <a:ext cx="1413433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8019040" y="5222344"/>
            <a:ext cx="1371542" cy="1153325"/>
            <a:chOff x="3942717" y="6476934"/>
            <a:chExt cx="1371542" cy="1153325"/>
          </a:xfrm>
        </p:grpSpPr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0AB863A5-433C-FABD-7FF0-ED3890028052}"/>
                </a:ext>
              </a:extLst>
            </p:cNvPr>
            <p:cNvSpPr/>
            <p:nvPr/>
          </p:nvSpPr>
          <p:spPr>
            <a:xfrm>
              <a:off x="3942717" y="6476934"/>
              <a:ext cx="1371542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수강신청 개별 승인</a:t>
              </a: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3942717" y="6738844"/>
              <a:ext cx="1371542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pic>
        <p:nvPicPr>
          <p:cNvPr id="109" name="그림 1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2803" y="5685585"/>
            <a:ext cx="1244016" cy="4811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0" name="그림 10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3506" y="5668977"/>
            <a:ext cx="1271893" cy="5386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14"/>
          <a:srcRect t="25665"/>
          <a:stretch/>
        </p:blipFill>
        <p:spPr>
          <a:xfrm>
            <a:off x="5281114" y="5586837"/>
            <a:ext cx="1060261" cy="6585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13" name="그룹 112"/>
          <p:cNvGrpSpPr/>
          <p:nvPr/>
        </p:nvGrpSpPr>
        <p:grpSpPr>
          <a:xfrm>
            <a:off x="5070585" y="2443642"/>
            <a:ext cx="2669072" cy="2624344"/>
            <a:chOff x="5070585" y="2443642"/>
            <a:chExt cx="2669072" cy="2624344"/>
          </a:xfrm>
        </p:grpSpPr>
        <p:grpSp>
          <p:nvGrpSpPr>
            <p:cNvPr id="91" name="그룹 90"/>
            <p:cNvGrpSpPr/>
            <p:nvPr/>
          </p:nvGrpSpPr>
          <p:grpSpPr>
            <a:xfrm>
              <a:off x="5070585" y="2443642"/>
              <a:ext cx="2669072" cy="2624344"/>
              <a:chOff x="5098627" y="2817741"/>
              <a:chExt cx="3616976" cy="3556364"/>
            </a:xfrm>
          </p:grpSpPr>
          <p:sp>
            <p:nvSpPr>
              <p:cNvPr id="90" name="모서리가 둥근 직사각형 42">
                <a:extLst>
                  <a:ext uri="{FF2B5EF4-FFF2-40B4-BE49-F238E27FC236}">
                    <a16:creationId xmlns:a16="http://schemas.microsoft.com/office/drawing/2014/main" id="{189FDDBE-9F4B-97C6-028C-268571224B75}"/>
                  </a:ext>
                </a:extLst>
              </p:cNvPr>
              <p:cNvSpPr/>
              <p:nvPr/>
            </p:nvSpPr>
            <p:spPr bwMode="auto">
              <a:xfrm>
                <a:off x="5098627" y="2817741"/>
                <a:ext cx="3616976" cy="355636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1692000" rIns="72000" rtlCol="0" anchor="t"/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endPara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grpSp>
            <p:nvGrpSpPr>
              <p:cNvPr id="88" name="그룹 87"/>
              <p:cNvGrpSpPr/>
              <p:nvPr/>
            </p:nvGrpSpPr>
            <p:grpSpPr>
              <a:xfrm>
                <a:off x="5156968" y="2852935"/>
                <a:ext cx="3461052" cy="3471446"/>
                <a:chOff x="5194347" y="2852935"/>
                <a:chExt cx="3461052" cy="3471446"/>
              </a:xfrm>
            </p:grpSpPr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5143" r="21463" b="87566"/>
                <a:stretch/>
              </p:blipFill>
              <p:spPr>
                <a:xfrm>
                  <a:off x="5194347" y="2852935"/>
                  <a:ext cx="3070728" cy="325637"/>
                </a:xfrm>
                <a:prstGeom prst="rect">
                  <a:avLst/>
                </a:prstGeom>
              </p:spPr>
            </p:pic>
            <p:pic>
              <p:nvPicPr>
                <p:cNvPr id="82" name="그림 81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65808" r="18427" b="6893"/>
                <a:stretch/>
              </p:blipFill>
              <p:spPr>
                <a:xfrm>
                  <a:off x="5197377" y="3146073"/>
                  <a:ext cx="3360441" cy="1284564"/>
                </a:xfrm>
                <a:prstGeom prst="rect">
                  <a:avLst/>
                </a:prstGeom>
              </p:spPr>
            </p:pic>
            <p:pic>
              <p:nvPicPr>
                <p:cNvPr id="24" name="그림 23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1" r="16108" b="63650"/>
                <a:stretch/>
              </p:blipFill>
              <p:spPr>
                <a:xfrm>
                  <a:off x="5194347" y="4400367"/>
                  <a:ext cx="3461052" cy="192401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2" name="그림 1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34605" y="2680465"/>
              <a:ext cx="2550606" cy="910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59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그룹 102"/>
          <p:cNvGrpSpPr/>
          <p:nvPr/>
        </p:nvGrpSpPr>
        <p:grpSpPr>
          <a:xfrm>
            <a:off x="5058630" y="1281603"/>
            <a:ext cx="4426695" cy="335191"/>
            <a:chOff x="305468" y="5146906"/>
            <a:chExt cx="4426695" cy="1234425"/>
          </a:xfrm>
        </p:grpSpPr>
        <p:sp>
          <p:nvSpPr>
            <p:cNvPr id="104" name="AutoShape 56">
              <a:extLst>
                <a:ext uri="{FF2B5EF4-FFF2-40B4-BE49-F238E27FC236}">
                  <a16:creationId xmlns:a16="http://schemas.microsoft.com/office/drawing/2014/main" id="{A7E34A9F-85F1-CB8C-C2DA-344F30431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146906"/>
              <a:ext cx="4372317" cy="1234422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endParaRPr lang="ko-KR" altLang="en-US" sz="100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05" name="양쪽 모서리가 둥근 사각형 143">
              <a:extLst>
                <a:ext uri="{FF2B5EF4-FFF2-40B4-BE49-F238E27FC236}">
                  <a16:creationId xmlns:a16="http://schemas.microsoft.com/office/drawing/2014/main" id="{EF147B1F-98F4-6608-B7D8-76EE739B2F08}"/>
                </a:ext>
              </a:extLst>
            </p:cNvPr>
            <p:cNvSpPr/>
            <p:nvPr/>
          </p:nvSpPr>
          <p:spPr>
            <a:xfrm rot="5400000">
              <a:off x="101771" y="5350607"/>
              <a:ext cx="1234421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293F8A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핵심 기능</a:t>
              </a:r>
              <a:endPara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18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 err="1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콘텐츠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관리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HTML 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웹 에디터</a:t>
            </a: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F3B66DC0-D9CC-DF77-D53B-9FDC3882CB88}"/>
              </a:ext>
            </a:extLst>
          </p:cNvPr>
          <p:cNvSpPr/>
          <p:nvPr/>
        </p:nvSpPr>
        <p:spPr>
          <a:xfrm>
            <a:off x="463690" y="1146579"/>
            <a:ext cx="4324842" cy="20663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4775" lvl="0" indent="-104775" defTabSz="957747" eaLnBrk="0" hangingPunct="0">
              <a:lnSpc>
                <a:spcPct val="150000"/>
              </a:lnSpc>
              <a:spcBef>
                <a:spcPts val="300"/>
              </a:spcBef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itchFamily="34" charset="0"/>
              <a:buChar char="•"/>
              <a:defRPr/>
            </a:pPr>
            <a:endParaRPr lang="en-US" altLang="ko-KR" sz="9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sym typeface="KoPub돋움체 Bold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885ABE4-90A1-426E-6A11-DB6D8BDD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56" y="1280915"/>
            <a:ext cx="1122309" cy="183497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66F7E7F-6042-68B0-858F-4C451850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07" y="1352436"/>
            <a:ext cx="2915683" cy="10185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2" descr="이미지">
            <a:extLst>
              <a:ext uri="{FF2B5EF4-FFF2-40B4-BE49-F238E27FC236}">
                <a16:creationId xmlns:a16="http://schemas.microsoft.com/office/drawing/2014/main" id="{789DEE9F-083B-68A1-0E27-488D73786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24928" r="3268" b="32961"/>
          <a:stretch/>
        </p:blipFill>
        <p:spPr bwMode="auto">
          <a:xfrm>
            <a:off x="1772245" y="2435571"/>
            <a:ext cx="2915045" cy="61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459870" y="3268875"/>
            <a:ext cx="4295817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학습 콘텐츠는 리소스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/WBI/SCORM/VOD/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리소스그룹으로 구분하여 등록 가능</a:t>
            </a: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시험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과제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설문은 과정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차시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전체 학습자 대상으로 설정 가능</a:t>
            </a:r>
          </a:p>
        </p:txBody>
      </p:sp>
      <p:sp>
        <p:nvSpPr>
          <p:cNvPr id="77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5058629" y="5709090"/>
            <a:ext cx="4422076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모든 등록 페이지에는 텍스트 입력에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HTML5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기반 웹 에디터를 기본으로 제공</a:t>
            </a: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글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그림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표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링크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동영상이 등록 가능하고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입력된 결과는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반응형으로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자동 표시</a:t>
            </a:r>
          </a:p>
        </p:txBody>
      </p:sp>
      <p:pic>
        <p:nvPicPr>
          <p:cNvPr id="100" name="그림 99">
            <a:extLst>
              <a:ext uri="{FF2B5EF4-FFF2-40B4-BE49-F238E27FC236}">
                <a16:creationId xmlns:a16="http://schemas.microsoft.com/office/drawing/2014/main" id="{2AA6D86B-5EBA-F714-CF99-3DABD7D07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587" y="1386891"/>
            <a:ext cx="3460698" cy="124613"/>
          </a:xfrm>
          <a:prstGeom prst="rect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109" name="그룹 108"/>
          <p:cNvGrpSpPr/>
          <p:nvPr/>
        </p:nvGrpSpPr>
        <p:grpSpPr>
          <a:xfrm>
            <a:off x="5058630" y="1722081"/>
            <a:ext cx="4426695" cy="623733"/>
            <a:chOff x="305468" y="5146906"/>
            <a:chExt cx="4426695" cy="1234425"/>
          </a:xfrm>
        </p:grpSpPr>
        <p:sp>
          <p:nvSpPr>
            <p:cNvPr id="110" name="AutoShape 56">
              <a:extLst>
                <a:ext uri="{FF2B5EF4-FFF2-40B4-BE49-F238E27FC236}">
                  <a16:creationId xmlns:a16="http://schemas.microsoft.com/office/drawing/2014/main" id="{A7E34A9F-85F1-CB8C-C2DA-344F30431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146906"/>
              <a:ext cx="4372317" cy="1234422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endParaRPr lang="ko-KR" altLang="en-US" sz="100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11" name="양쪽 모서리가 둥근 사각형 143">
              <a:extLst>
                <a:ext uri="{FF2B5EF4-FFF2-40B4-BE49-F238E27FC236}">
                  <a16:creationId xmlns:a16="http://schemas.microsoft.com/office/drawing/2014/main" id="{EF147B1F-98F4-6608-B7D8-76EE739B2F08}"/>
                </a:ext>
              </a:extLst>
            </p:cNvPr>
            <p:cNvSpPr/>
            <p:nvPr/>
          </p:nvSpPr>
          <p:spPr>
            <a:xfrm rot="5400000">
              <a:off x="101771" y="5350607"/>
              <a:ext cx="1234421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293F8A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전체 기능</a:t>
              </a:r>
              <a:endPara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pic>
        <p:nvPicPr>
          <p:cNvPr id="96" name="그림 95">
            <a:extLst>
              <a:ext uri="{FF2B5EF4-FFF2-40B4-BE49-F238E27FC236}">
                <a16:creationId xmlns:a16="http://schemas.microsoft.com/office/drawing/2014/main" id="{B25E29BE-CCFD-29AC-5EF3-08FB8F343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780" y="1816797"/>
            <a:ext cx="3456505" cy="399514"/>
          </a:xfrm>
          <a:prstGeom prst="rect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3" name="그림 112">
            <a:extLst>
              <a:ext uri="{FF2B5EF4-FFF2-40B4-BE49-F238E27FC236}">
                <a16:creationId xmlns:a16="http://schemas.microsoft.com/office/drawing/2014/main" id="{1ECB7F3F-A2B7-4272-7A56-5FBD800E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249" y="2647871"/>
            <a:ext cx="4422076" cy="25075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4" name="그림 113">
            <a:extLst>
              <a:ext uri="{FF2B5EF4-FFF2-40B4-BE49-F238E27FC236}">
                <a16:creationId xmlns:a16="http://schemas.microsoft.com/office/drawing/2014/main" id="{3D77AE85-0479-3B2D-8BEC-EDB3F3A02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112" y="2963909"/>
            <a:ext cx="1397173" cy="24734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object 28">
            <a:extLst>
              <a:ext uri="{FF2B5EF4-FFF2-40B4-BE49-F238E27FC236}">
                <a16:creationId xmlns:a16="http://schemas.microsoft.com/office/drawing/2014/main" id="{0F04582E-833F-C643-7C59-6382D2F8A265}"/>
              </a:ext>
            </a:extLst>
          </p:cNvPr>
          <p:cNvSpPr/>
          <p:nvPr/>
        </p:nvSpPr>
        <p:spPr>
          <a:xfrm>
            <a:off x="7108975" y="2310372"/>
            <a:ext cx="2342643" cy="235246"/>
          </a:xfrm>
          <a:prstGeom prst="roundRect">
            <a:avLst>
              <a:gd name="adj" fmla="val 50000"/>
            </a:avLst>
          </a:prstGeom>
          <a:solidFill>
            <a:srgbClr val="484C87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핵심 기능만 표시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전체 기능 표시 설정 가능</a:t>
            </a:r>
          </a:p>
        </p:txBody>
      </p:sp>
      <p:sp>
        <p:nvSpPr>
          <p:cNvPr id="116" name="object 28">
            <a:extLst>
              <a:ext uri="{FF2B5EF4-FFF2-40B4-BE49-F238E27FC236}">
                <a16:creationId xmlns:a16="http://schemas.microsoft.com/office/drawing/2014/main" id="{0F04582E-833F-C643-7C59-6382D2F8A265}"/>
              </a:ext>
            </a:extLst>
          </p:cNvPr>
          <p:cNvSpPr/>
          <p:nvPr/>
        </p:nvSpPr>
        <p:spPr>
          <a:xfrm>
            <a:off x="5063249" y="5277349"/>
            <a:ext cx="3842488" cy="236637"/>
          </a:xfrm>
          <a:prstGeom prst="roundRect">
            <a:avLst>
              <a:gd name="adj" fmla="val 50000"/>
            </a:avLst>
          </a:prstGeom>
          <a:solidFill>
            <a:srgbClr val="484C87"/>
          </a:solidFill>
        </p:spPr>
        <p:txBody>
          <a:bodyPr wrap="square" lIns="0" tIns="0" rIns="0" bIns="0"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모든 등록 페이지에는 텍스트 입력에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HTML5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기반 웹 에디터를 기본으로 제공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77C7F3C-6CF4-8C28-E8EE-A901375768BB}"/>
              </a:ext>
            </a:extLst>
          </p:cNvPr>
          <p:cNvGrpSpPr/>
          <p:nvPr/>
        </p:nvGrpSpPr>
        <p:grpSpPr>
          <a:xfrm>
            <a:off x="464585" y="3959217"/>
            <a:ext cx="2059929" cy="1269983"/>
            <a:chOff x="464585" y="3959217"/>
            <a:chExt cx="2059929" cy="1269983"/>
          </a:xfrm>
        </p:grpSpPr>
        <p:sp>
          <p:nvSpPr>
            <p:cNvPr id="11" name="AutoShape 56">
              <a:extLst>
                <a:ext uri="{FF2B5EF4-FFF2-40B4-BE49-F238E27FC236}">
                  <a16:creationId xmlns:a16="http://schemas.microsoft.com/office/drawing/2014/main" id="{7D619B4A-6C3A-D65F-69C3-4A6A634056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4585" y="3959217"/>
              <a:ext cx="2059929" cy="1269983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endParaRPr lang="ko-KR" altLang="en-US" sz="800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E355768-1665-E4E8-D780-013772F877B5}"/>
                </a:ext>
              </a:extLst>
            </p:cNvPr>
            <p:cNvGrpSpPr/>
            <p:nvPr/>
          </p:nvGrpSpPr>
          <p:grpSpPr>
            <a:xfrm>
              <a:off x="495266" y="4116085"/>
              <a:ext cx="2008908" cy="1059334"/>
              <a:chOff x="495266" y="4116085"/>
              <a:chExt cx="2008908" cy="1059334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61F0FD78-1E40-5C0B-612C-4C8560C8B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5266" y="4116085"/>
                <a:ext cx="1344703" cy="1003123"/>
              </a:xfrm>
              <a:prstGeom prst="rect">
                <a:avLst/>
              </a:prstGeom>
            </p:spPr>
          </p:pic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0AC41FE5-E491-9BC1-5233-140285C01971}"/>
                  </a:ext>
                </a:extLst>
              </p:cNvPr>
              <p:cNvGrpSpPr/>
              <p:nvPr/>
            </p:nvGrpSpPr>
            <p:grpSpPr>
              <a:xfrm>
                <a:off x="496879" y="4434725"/>
                <a:ext cx="1293791" cy="719676"/>
                <a:chOff x="513925" y="4631608"/>
                <a:chExt cx="1889715" cy="981433"/>
              </a:xfrm>
            </p:grpSpPr>
            <p:sp>
              <p:nvSpPr>
                <p:cNvPr id="26" name="모서리가 둥근 직사각형 45">
                  <a:extLst>
                    <a:ext uri="{FF2B5EF4-FFF2-40B4-BE49-F238E27FC236}">
                      <a16:creationId xmlns:a16="http://schemas.microsoft.com/office/drawing/2014/main" id="{F3AD0173-8ED4-61F0-A264-BCCEC550232F}"/>
                    </a:ext>
                  </a:extLst>
                </p:cNvPr>
                <p:cNvSpPr/>
                <p:nvPr/>
              </p:nvSpPr>
              <p:spPr>
                <a:xfrm>
                  <a:off x="513925" y="4631608"/>
                  <a:ext cx="446249" cy="981433"/>
                </a:xfrm>
                <a:prstGeom prst="roundRect">
                  <a:avLst>
                    <a:gd name="adj" fmla="val 6398"/>
                  </a:avLst>
                </a:prstGeom>
                <a:noFill/>
                <a:ln w="12700">
                  <a:solidFill>
                    <a:srgbClr val="3661AD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x-none" alt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27" name="모서리가 둥근 직사각형 45">
                  <a:extLst>
                    <a:ext uri="{FF2B5EF4-FFF2-40B4-BE49-F238E27FC236}">
                      <a16:creationId xmlns:a16="http://schemas.microsoft.com/office/drawing/2014/main" id="{33168DBC-EA6D-291B-FD60-698D603F6C93}"/>
                    </a:ext>
                  </a:extLst>
                </p:cNvPr>
                <p:cNvSpPr/>
                <p:nvPr/>
              </p:nvSpPr>
              <p:spPr>
                <a:xfrm>
                  <a:off x="979693" y="4694137"/>
                  <a:ext cx="1423947" cy="143263"/>
                </a:xfrm>
                <a:prstGeom prst="roundRect">
                  <a:avLst>
                    <a:gd name="adj" fmla="val 6398"/>
                  </a:avLst>
                </a:prstGeom>
                <a:noFill/>
                <a:ln w="12700">
                  <a:solidFill>
                    <a:srgbClr val="3661AD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x-none" altLang="en-US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cxnSp>
              <p:nvCxnSpPr>
                <p:cNvPr id="31" name="연결선: 구부러짐 32">
                  <a:extLst>
                    <a:ext uri="{FF2B5EF4-FFF2-40B4-BE49-F238E27FC236}">
                      <a16:creationId xmlns:a16="http://schemas.microsoft.com/office/drawing/2014/main" id="{A27DBC40-5734-F033-4962-4C1CF3631E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967380" y="4977516"/>
                  <a:ext cx="396484" cy="116252"/>
                </a:xfrm>
                <a:prstGeom prst="curvedConnector2">
                  <a:avLst/>
                </a:prstGeom>
                <a:noFill/>
                <a:ln w="12700">
                  <a:solidFill>
                    <a:srgbClr val="3661AD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8AA6F00F-8FA0-7396-D33E-779680FB3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4092" y="4620893"/>
                <a:ext cx="1530082" cy="55452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</p:grpSp>
      </p:grpSp>
      <p:sp>
        <p:nvSpPr>
          <p:cNvPr id="33" name="AutoShape 56">
            <a:extLst>
              <a:ext uri="{FF2B5EF4-FFF2-40B4-BE49-F238E27FC236}">
                <a16:creationId xmlns:a16="http://schemas.microsoft.com/office/drawing/2014/main" id="{095863E5-A7A0-C4EF-05C3-6A05BE6391B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8138" y="3959217"/>
            <a:ext cx="2136082" cy="1269983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3D9FA272-A8AE-9973-C447-ED7260B1F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0670" y="4149080"/>
            <a:ext cx="1315475" cy="1053274"/>
          </a:xfrm>
          <a:prstGeom prst="rect">
            <a:avLst/>
          </a:prstGeom>
        </p:spPr>
      </p:pic>
      <p:sp>
        <p:nvSpPr>
          <p:cNvPr id="35" name="AutoShape 56">
            <a:extLst>
              <a:ext uri="{FF2B5EF4-FFF2-40B4-BE49-F238E27FC236}">
                <a16:creationId xmlns:a16="http://schemas.microsoft.com/office/drawing/2014/main" id="{99D24739-4C20-DE5E-4847-9279614682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9871" y="5357837"/>
            <a:ext cx="2044303" cy="1064664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1D42D6D-50C8-7573-9DC5-80CAFB6EB2F4}"/>
              </a:ext>
            </a:extLst>
          </p:cNvPr>
          <p:cNvGrpSpPr/>
          <p:nvPr/>
        </p:nvGrpSpPr>
        <p:grpSpPr>
          <a:xfrm>
            <a:off x="808976" y="5532513"/>
            <a:ext cx="1352223" cy="878779"/>
            <a:chOff x="776536" y="5517232"/>
            <a:chExt cx="1352223" cy="878779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B0A45006-0D10-AD32-3B94-296223B8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6536" y="5517232"/>
              <a:ext cx="1352223" cy="87877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4ECC8B65-EBC3-D453-4D58-091C746DD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8169" b="25789"/>
            <a:stretch/>
          </p:blipFill>
          <p:spPr>
            <a:xfrm>
              <a:off x="1033050" y="5757078"/>
              <a:ext cx="1089412" cy="576064"/>
            </a:xfrm>
            <a:prstGeom prst="rect">
              <a:avLst/>
            </a:prstGeom>
          </p:spPr>
        </p:pic>
      </p:grpSp>
      <p:sp>
        <p:nvSpPr>
          <p:cNvPr id="47" name="AutoShape 56">
            <a:extLst>
              <a:ext uri="{FF2B5EF4-FFF2-40B4-BE49-F238E27FC236}">
                <a16:creationId xmlns:a16="http://schemas.microsoft.com/office/drawing/2014/main" id="{7184C051-29ED-397C-0879-1CAA2D277B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7361" y="5357837"/>
            <a:ext cx="2126740" cy="1064664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2DA1D89B-B83B-ED2E-3485-D447774F46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8318" y="5566327"/>
            <a:ext cx="1887855" cy="8215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0" name="AutoShape 201">
            <a:extLst>
              <a:ext uri="{FF2B5EF4-FFF2-40B4-BE49-F238E27FC236}">
                <a16:creationId xmlns:a16="http://schemas.microsoft.com/office/drawing/2014/main" id="{6D761D0A-AB05-0FF9-F460-D4942E24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990" y="6190514"/>
            <a:ext cx="1269101" cy="197379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텍스트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이미지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퀴즈 등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0877CF2C-4799-7605-F33D-29DAFAFADD22}"/>
              </a:ext>
            </a:extLst>
          </p:cNvPr>
          <p:cNvSpPr/>
          <p:nvPr/>
        </p:nvSpPr>
        <p:spPr>
          <a:xfrm>
            <a:off x="463690" y="3840109"/>
            <a:ext cx="2059929" cy="255348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콘텐츠 리소스 관리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8B7EED3A-C1F0-7E4B-BC84-57C966ED23C9}"/>
              </a:ext>
            </a:extLst>
          </p:cNvPr>
          <p:cNvSpPr/>
          <p:nvPr/>
        </p:nvSpPr>
        <p:spPr>
          <a:xfrm>
            <a:off x="2627361" y="3837163"/>
            <a:ext cx="2128326" cy="263864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동영상 썸네일 자동 추출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CEE5474-D38A-C481-DB9C-DE253E8E7F4C}"/>
              </a:ext>
            </a:extLst>
          </p:cNvPr>
          <p:cNvSpPr/>
          <p:nvPr/>
        </p:nvSpPr>
        <p:spPr>
          <a:xfrm>
            <a:off x="459871" y="5258638"/>
            <a:ext cx="2044304" cy="255348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이미지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동영상 워터마크 설정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342B126D-0CAF-6C78-B743-8914AE1D588D}"/>
              </a:ext>
            </a:extLst>
          </p:cNvPr>
          <p:cNvSpPr/>
          <p:nvPr/>
        </p:nvSpPr>
        <p:spPr>
          <a:xfrm>
            <a:off x="2625775" y="5258638"/>
            <a:ext cx="2128326" cy="255348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상호작용 마커 설정</a:t>
            </a:r>
          </a:p>
        </p:txBody>
      </p:sp>
    </p:spTree>
    <p:extLst>
      <p:ext uri="{BB962C8B-B14F-4D97-AF65-F5344CB8AC3E}">
        <p14:creationId xmlns:p14="http://schemas.microsoft.com/office/powerpoint/2010/main" val="4088735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389072" y="2621455"/>
            <a:ext cx="4363361" cy="1263150"/>
            <a:chOff x="5359553" y="3512256"/>
            <a:chExt cx="6316823" cy="1764902"/>
          </a:xfrm>
        </p:grpSpPr>
        <p:sp>
          <p:nvSpPr>
            <p:cNvPr id="56" name="모서리가 둥근 직사각형 42">
              <a:extLst>
                <a:ext uri="{FF2B5EF4-FFF2-40B4-BE49-F238E27FC236}">
                  <a16:creationId xmlns:a16="http://schemas.microsoft.com/office/drawing/2014/main" id="{189FDDBE-9F4B-97C6-028C-268571224B75}"/>
                </a:ext>
              </a:extLst>
            </p:cNvPr>
            <p:cNvSpPr/>
            <p:nvPr/>
          </p:nvSpPr>
          <p:spPr bwMode="auto">
            <a:xfrm>
              <a:off x="5359553" y="3655818"/>
              <a:ext cx="6316823" cy="162134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692000" rIns="72000" rtlCol="0" anchor="t"/>
            <a:lstStyle/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500"/>
                </a:spcAft>
              </a:pP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57" name="직선 화살표 연결선 56"/>
            <p:cNvCxnSpPr/>
            <p:nvPr/>
          </p:nvCxnSpPr>
          <p:spPr>
            <a:xfrm flipV="1">
              <a:off x="7305481" y="4397397"/>
              <a:ext cx="217763" cy="2"/>
            </a:xfrm>
            <a:prstGeom prst="straightConnector1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AutoShape 201"/>
            <p:cNvSpPr>
              <a:spLocks noChangeArrowheads="1"/>
            </p:cNvSpPr>
            <p:nvPr/>
          </p:nvSpPr>
          <p:spPr bwMode="auto">
            <a:xfrm>
              <a:off x="5443337" y="4929801"/>
              <a:ext cx="1773216" cy="27578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평가 목록 확인</a:t>
              </a:r>
            </a:p>
          </p:txBody>
        </p:sp>
        <p:cxnSp>
          <p:nvCxnSpPr>
            <p:cNvPr id="59" name="직선 화살표 연결선 58"/>
            <p:cNvCxnSpPr/>
            <p:nvPr/>
          </p:nvCxnSpPr>
          <p:spPr>
            <a:xfrm flipV="1">
              <a:off x="9502459" y="4397397"/>
              <a:ext cx="217763" cy="2"/>
            </a:xfrm>
            <a:prstGeom prst="straightConnector1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AutoShape 201"/>
            <p:cNvSpPr>
              <a:spLocks noChangeArrowheads="1"/>
            </p:cNvSpPr>
            <p:nvPr/>
          </p:nvSpPr>
          <p:spPr bwMode="auto">
            <a:xfrm>
              <a:off x="9808842" y="4929800"/>
              <a:ext cx="1773216" cy="27578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평가 결과 확인</a:t>
              </a:r>
            </a:p>
          </p:txBody>
        </p:sp>
        <p:sp>
          <p:nvSpPr>
            <p:cNvPr id="61" name="AutoShape 201"/>
            <p:cNvSpPr>
              <a:spLocks noChangeArrowheads="1"/>
            </p:cNvSpPr>
            <p:nvPr/>
          </p:nvSpPr>
          <p:spPr bwMode="auto">
            <a:xfrm>
              <a:off x="7625226" y="4930807"/>
              <a:ext cx="1773216" cy="27578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평가 진행</a:t>
              </a:r>
            </a:p>
          </p:txBody>
        </p:sp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23683C60-0F57-EA16-B13C-2BC749D9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29846" y="3970890"/>
              <a:ext cx="1773216" cy="312603"/>
            </a:xfrm>
            <a:prstGeom prst="rect">
              <a:avLst/>
            </a:prstGeom>
          </p:spPr>
        </p:pic>
        <p:sp>
          <p:nvSpPr>
            <p:cNvPr id="63" name="모서리가 둥근 직사각형 45">
              <a:extLst>
                <a:ext uri="{FF2B5EF4-FFF2-40B4-BE49-F238E27FC236}">
                  <a16:creationId xmlns:a16="http://schemas.microsoft.com/office/drawing/2014/main" id="{CE851213-D444-6459-8AB9-A312C0FB57F5}"/>
                </a:ext>
              </a:extLst>
            </p:cNvPr>
            <p:cNvSpPr/>
            <p:nvPr/>
          </p:nvSpPr>
          <p:spPr>
            <a:xfrm>
              <a:off x="6026154" y="3937054"/>
              <a:ext cx="326305" cy="380019"/>
            </a:xfrm>
            <a:prstGeom prst="roundRect">
              <a:avLst>
                <a:gd name="adj" fmla="val 6398"/>
              </a:avLst>
            </a:prstGeom>
            <a:noFill/>
            <a:ln w="28575">
              <a:solidFill>
                <a:srgbClr val="3661A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x-none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A72525B7-B426-9D30-77E6-9624C8BD7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0" r="4098"/>
            <a:stretch/>
          </p:blipFill>
          <p:spPr>
            <a:xfrm>
              <a:off x="5431942" y="4374486"/>
              <a:ext cx="1757008" cy="392786"/>
            </a:xfrm>
            <a:prstGeom prst="rect">
              <a:avLst/>
            </a:prstGeom>
          </p:spPr>
        </p:pic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5416354" y="3862749"/>
              <a:ext cx="1800200" cy="957454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7AAE259C-5DB2-4817-3D58-8277BA665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47360"/>
            <a:stretch/>
          </p:blipFill>
          <p:spPr>
            <a:xfrm>
              <a:off x="9745078" y="3900300"/>
              <a:ext cx="1836980" cy="91990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9" name="object 28">
              <a:extLst>
                <a:ext uri="{FF2B5EF4-FFF2-40B4-BE49-F238E27FC236}">
                  <a16:creationId xmlns:a16="http://schemas.microsoft.com/office/drawing/2014/main" id="{DBA7B914-C390-A05F-8B60-82828A61D3AB}"/>
                </a:ext>
              </a:extLst>
            </p:cNvPr>
            <p:cNvSpPr/>
            <p:nvPr/>
          </p:nvSpPr>
          <p:spPr>
            <a:xfrm>
              <a:off x="7110249" y="3512256"/>
              <a:ext cx="2551680" cy="2755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학습자의 평가 진행 및 결과 확인</a:t>
              </a:r>
              <a:endParaRPr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pic>
        <p:nvPicPr>
          <p:cNvPr id="72" name="그림 71">
            <a:extLst>
              <a:ext uri="{FF2B5EF4-FFF2-40B4-BE49-F238E27FC236}">
                <a16:creationId xmlns:a16="http://schemas.microsoft.com/office/drawing/2014/main" id="{1A048708-E4C9-D85D-F997-86ECDA4E11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35416"/>
          <a:stretch/>
        </p:blipFill>
        <p:spPr>
          <a:xfrm>
            <a:off x="1969908" y="2887334"/>
            <a:ext cx="1316761" cy="6702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19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시험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설문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과제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토론</a:t>
            </a: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2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BB594C82-C57E-F717-4B41-D825B3A3B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650"/>
          <a:stretch/>
        </p:blipFill>
        <p:spPr>
          <a:xfrm>
            <a:off x="450658" y="1432336"/>
            <a:ext cx="1845632" cy="11464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2" name="직사각형 51"/>
          <p:cNvSpPr/>
          <p:nvPr/>
        </p:nvSpPr>
        <p:spPr bwMode="auto">
          <a:xfrm>
            <a:off x="2384151" y="1432336"/>
            <a:ext cx="2453654" cy="1146447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시험지 별 문항관리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미리보기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지원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문항 유형 별 랜덤 출제 할 문제 수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출제 수 설정 가능</a:t>
            </a: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문제 유형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문제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보기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답안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및 배점 정보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등록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엑셀을 이용한 문항 일괄등록 기능 제공</a:t>
            </a:r>
          </a:p>
        </p:txBody>
      </p:sp>
      <p:grpSp>
        <p:nvGrpSpPr>
          <p:cNvPr id="53" name="그룹 52"/>
          <p:cNvGrpSpPr/>
          <p:nvPr/>
        </p:nvGrpSpPr>
        <p:grpSpPr>
          <a:xfrm>
            <a:off x="504254" y="1178375"/>
            <a:ext cx="627896" cy="169277"/>
            <a:chOff x="-245138" y="1820715"/>
            <a:chExt cx="627896" cy="169277"/>
          </a:xfrm>
        </p:grpSpPr>
        <p:sp>
          <p:nvSpPr>
            <p:cNvPr id="54" name="도넛 53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85319" y="1820715"/>
              <a:ext cx="468077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문제은행</a:t>
              </a:r>
            </a:p>
          </p:txBody>
        </p:sp>
      </p:grpSp>
      <p:sp>
        <p:nvSpPr>
          <p:cNvPr id="80" name="AutoShape 56">
            <a:extLst>
              <a:ext uri="{FF2B5EF4-FFF2-40B4-BE49-F238E27FC236}">
                <a16:creationId xmlns:a16="http://schemas.microsoft.com/office/drawing/2014/main" id="{A7E34A9F-85F1-CB8C-C2DA-344F30431B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6258" y="5248895"/>
            <a:ext cx="2081742" cy="118355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81" y="5483632"/>
            <a:ext cx="1708295" cy="925393"/>
          </a:xfrm>
          <a:prstGeom prst="rect">
            <a:avLst/>
          </a:prstGeom>
        </p:spPr>
      </p:pic>
      <p:sp>
        <p:nvSpPr>
          <p:cNvPr id="83" name="AutoShape 56">
            <a:extLst>
              <a:ext uri="{FF2B5EF4-FFF2-40B4-BE49-F238E27FC236}">
                <a16:creationId xmlns:a16="http://schemas.microsoft.com/office/drawing/2014/main" id="{A7E34A9F-85F1-CB8C-C2DA-344F30431B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23926" y="5248895"/>
            <a:ext cx="2111954" cy="118355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2377" y="5474967"/>
            <a:ext cx="1772260" cy="934183"/>
          </a:xfrm>
          <a:prstGeom prst="rect">
            <a:avLst/>
          </a:prstGeom>
        </p:spPr>
      </p:pic>
      <p:grpSp>
        <p:nvGrpSpPr>
          <p:cNvPr id="86" name="그룹 85"/>
          <p:cNvGrpSpPr/>
          <p:nvPr/>
        </p:nvGrpSpPr>
        <p:grpSpPr>
          <a:xfrm>
            <a:off x="467542" y="3975210"/>
            <a:ext cx="1796485" cy="169277"/>
            <a:chOff x="-245138" y="1820715"/>
            <a:chExt cx="1796485" cy="169277"/>
          </a:xfrm>
        </p:grpSpPr>
        <p:sp>
          <p:nvSpPr>
            <p:cNvPr id="87" name="도넛 86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85319" y="1820715"/>
              <a:ext cx="163666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과정 만족도 </a:t>
              </a:r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 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강사 만족도 설문</a:t>
              </a: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450562" y="4149080"/>
            <a:ext cx="4303396" cy="997674"/>
            <a:chOff x="2626590" y="6983757"/>
            <a:chExt cx="6316823" cy="1854805"/>
          </a:xfrm>
        </p:grpSpPr>
        <p:sp>
          <p:nvSpPr>
            <p:cNvPr id="94" name="모서리가 둥근 직사각형 42">
              <a:extLst>
                <a:ext uri="{FF2B5EF4-FFF2-40B4-BE49-F238E27FC236}">
                  <a16:creationId xmlns:a16="http://schemas.microsoft.com/office/drawing/2014/main" id="{189FDDBE-9F4B-97C6-028C-268571224B75}"/>
                </a:ext>
              </a:extLst>
            </p:cNvPr>
            <p:cNvSpPr/>
            <p:nvPr/>
          </p:nvSpPr>
          <p:spPr bwMode="auto">
            <a:xfrm>
              <a:off x="2626590" y="7114184"/>
              <a:ext cx="6316823" cy="172437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692000" rIns="72000" rtlCol="0" anchor="t"/>
            <a:lstStyle/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500"/>
                </a:spcAft>
              </a:pP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97" name="그룹 96"/>
            <p:cNvGrpSpPr/>
            <p:nvPr/>
          </p:nvGrpSpPr>
          <p:grpSpPr>
            <a:xfrm>
              <a:off x="2999292" y="6983757"/>
              <a:ext cx="5257148" cy="1710850"/>
              <a:chOff x="2999292" y="6983757"/>
              <a:chExt cx="5257148" cy="1710850"/>
            </a:xfrm>
          </p:grpSpPr>
          <p:pic>
            <p:nvPicPr>
              <p:cNvPr id="89" name="그림 88">
                <a:extLst>
                  <a:ext uri="{FF2B5EF4-FFF2-40B4-BE49-F238E27FC236}">
                    <a16:creationId xmlns:a16="http://schemas.microsoft.com/office/drawing/2014/main" id="{29A252F5-3990-D013-9476-759C9C7E6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999292" y="7347988"/>
                <a:ext cx="2959890" cy="1342505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90" name="그림 89">
                <a:extLst>
                  <a:ext uri="{FF2B5EF4-FFF2-40B4-BE49-F238E27FC236}">
                    <a16:creationId xmlns:a16="http://schemas.microsoft.com/office/drawing/2014/main" id="{02787269-D60F-5FC5-B285-B3783DD37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283491" y="7313384"/>
                <a:ext cx="1972949" cy="1381223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91" name="모서리가 둥근 직사각형 45">
                <a:extLst>
                  <a:ext uri="{FF2B5EF4-FFF2-40B4-BE49-F238E27FC236}">
                    <a16:creationId xmlns:a16="http://schemas.microsoft.com/office/drawing/2014/main" id="{8AEC740E-8DDB-DDDF-1723-CD8FF3F9D92F}"/>
                  </a:ext>
                </a:extLst>
              </p:cNvPr>
              <p:cNvSpPr/>
              <p:nvPr/>
            </p:nvSpPr>
            <p:spPr>
              <a:xfrm>
                <a:off x="3494684" y="7711317"/>
                <a:ext cx="970451" cy="276149"/>
              </a:xfrm>
              <a:prstGeom prst="roundRect">
                <a:avLst>
                  <a:gd name="adj" fmla="val 6398"/>
                </a:avLst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x-none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92" name="연결선: 구부러짐 32">
                <a:extLst>
                  <a:ext uri="{FF2B5EF4-FFF2-40B4-BE49-F238E27FC236}">
                    <a16:creationId xmlns:a16="http://schemas.microsoft.com/office/drawing/2014/main" id="{1BB2FCD2-D78F-84E5-046C-62A9DDDEF0F5}"/>
                  </a:ext>
                </a:extLst>
              </p:cNvPr>
              <p:cNvCxnSpPr>
                <a:cxnSpLocks/>
                <a:stCxn id="91" idx="3"/>
                <a:endCxn id="90" idx="1"/>
              </p:cNvCxnSpPr>
              <p:nvPr/>
            </p:nvCxnSpPr>
            <p:spPr>
              <a:xfrm>
                <a:off x="4465134" y="7849392"/>
                <a:ext cx="1818357" cy="154603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chemeClr val="tx1"/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3" name="object 28">
                <a:extLst>
                  <a:ext uri="{FF2B5EF4-FFF2-40B4-BE49-F238E27FC236}">
                    <a16:creationId xmlns:a16="http://schemas.microsoft.com/office/drawing/2014/main" id="{DBA7B914-C390-A05F-8B60-82828A61D3AB}"/>
                  </a:ext>
                </a:extLst>
              </p:cNvPr>
              <p:cNvSpPr/>
              <p:nvPr/>
            </p:nvSpPr>
            <p:spPr>
              <a:xfrm>
                <a:off x="4539895" y="6983757"/>
                <a:ext cx="2348353" cy="27559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다양한 유형의 설문 등록 가능</a:t>
                </a:r>
                <a:endParaRPr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</p:grpSp>
      </p:grpSp>
      <p:grpSp>
        <p:nvGrpSpPr>
          <p:cNvPr id="77" name="그룹 76"/>
          <p:cNvGrpSpPr/>
          <p:nvPr/>
        </p:nvGrpSpPr>
        <p:grpSpPr>
          <a:xfrm>
            <a:off x="5131909" y="1178375"/>
            <a:ext cx="1084752" cy="169277"/>
            <a:chOff x="-245138" y="1820715"/>
            <a:chExt cx="1084752" cy="169277"/>
          </a:xfrm>
        </p:grpSpPr>
        <p:sp>
          <p:nvSpPr>
            <p:cNvPr id="79" name="도넛 78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85319" y="1820715"/>
              <a:ext cx="924933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과제 제출 및 채점</a:t>
              </a:r>
            </a:p>
          </p:txBody>
        </p:sp>
      </p:grpSp>
      <p:sp>
        <p:nvSpPr>
          <p:cNvPr id="51" name="직사각형 50"/>
          <p:cNvSpPr/>
          <p:nvPr/>
        </p:nvSpPr>
        <p:spPr bwMode="auto">
          <a:xfrm>
            <a:off x="5125461" y="1492509"/>
            <a:ext cx="1825732" cy="123169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각 주차 별 과정 리스트 및 과제 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내용을 확인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에디터를 활용하여 과제 제출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내용 작성 및 파일 첨부 가능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12"/>
          <a:srcRect b="28007"/>
          <a:stretch/>
        </p:blipFill>
        <p:spPr>
          <a:xfrm>
            <a:off x="7004286" y="1509929"/>
            <a:ext cx="2437524" cy="11989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4" name="AutoShape 56">
            <a:extLst>
              <a:ext uri="{FF2B5EF4-FFF2-40B4-BE49-F238E27FC236}">
                <a16:creationId xmlns:a16="http://schemas.microsoft.com/office/drawing/2014/main" id="{A7E34A9F-85F1-CB8C-C2DA-344F30431B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14439" y="2893516"/>
            <a:ext cx="2081742" cy="118355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78" name="AutoShape 56">
            <a:extLst>
              <a:ext uri="{FF2B5EF4-FFF2-40B4-BE49-F238E27FC236}">
                <a16:creationId xmlns:a16="http://schemas.microsoft.com/office/drawing/2014/main" id="{A7E34A9F-85F1-CB8C-C2DA-344F30431B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92107" y="2893516"/>
            <a:ext cx="2111954" cy="118355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3"/>
          <a:srcRect l="10158"/>
          <a:stretch/>
        </p:blipFill>
        <p:spPr>
          <a:xfrm>
            <a:off x="5218145" y="3199084"/>
            <a:ext cx="1883426" cy="6305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4"/>
          <a:srcRect b="37985"/>
          <a:stretch/>
        </p:blipFill>
        <p:spPr>
          <a:xfrm>
            <a:off x="7525511" y="3197033"/>
            <a:ext cx="1636861" cy="7581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2" name="AutoShape 201"/>
          <p:cNvSpPr>
            <a:spLocks noChangeArrowheads="1"/>
          </p:cNvSpPr>
          <p:nvPr/>
        </p:nvSpPr>
        <p:spPr bwMode="auto">
          <a:xfrm>
            <a:off x="5841529" y="3765002"/>
            <a:ext cx="1224853" cy="197379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엑셀 다운로드 지원</a:t>
            </a:r>
            <a:endParaRPr lang="ko-KR" altLang="en-US" sz="10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103" name="그룹 102"/>
          <p:cNvGrpSpPr/>
          <p:nvPr/>
        </p:nvGrpSpPr>
        <p:grpSpPr>
          <a:xfrm>
            <a:off x="5131909" y="4195827"/>
            <a:ext cx="429123" cy="169277"/>
            <a:chOff x="-245138" y="1820715"/>
            <a:chExt cx="429123" cy="169277"/>
          </a:xfrm>
        </p:grpSpPr>
        <p:sp>
          <p:nvSpPr>
            <p:cNvPr id="104" name="도넛 103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-85319" y="1820715"/>
              <a:ext cx="26930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토론 </a:t>
              </a:r>
            </a:p>
          </p:txBody>
        </p:sp>
      </p:grpSp>
      <p:grpSp>
        <p:nvGrpSpPr>
          <p:cNvPr id="131" name="그룹 130"/>
          <p:cNvGrpSpPr/>
          <p:nvPr/>
        </p:nvGrpSpPr>
        <p:grpSpPr>
          <a:xfrm>
            <a:off x="5082947" y="4365104"/>
            <a:ext cx="4363361" cy="1263150"/>
            <a:chOff x="5359553" y="3512256"/>
            <a:chExt cx="6316823" cy="1764902"/>
          </a:xfrm>
        </p:grpSpPr>
        <p:sp>
          <p:nvSpPr>
            <p:cNvPr id="132" name="모서리가 둥근 직사각형 42">
              <a:extLst>
                <a:ext uri="{FF2B5EF4-FFF2-40B4-BE49-F238E27FC236}">
                  <a16:creationId xmlns:a16="http://schemas.microsoft.com/office/drawing/2014/main" id="{189FDDBE-9F4B-97C6-028C-268571224B75}"/>
                </a:ext>
              </a:extLst>
            </p:cNvPr>
            <p:cNvSpPr/>
            <p:nvPr/>
          </p:nvSpPr>
          <p:spPr bwMode="auto">
            <a:xfrm>
              <a:off x="5359553" y="3655818"/>
              <a:ext cx="6316823" cy="162134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692000" rIns="72000" rtlCol="0" anchor="t"/>
            <a:lstStyle/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500"/>
                </a:spcAft>
              </a:pP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133" name="직선 화살표 연결선 132"/>
            <p:cNvCxnSpPr/>
            <p:nvPr/>
          </p:nvCxnSpPr>
          <p:spPr>
            <a:xfrm flipV="1">
              <a:off x="7305481" y="4397397"/>
              <a:ext cx="217763" cy="2"/>
            </a:xfrm>
            <a:prstGeom prst="straightConnector1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4" name="AutoShape 201"/>
            <p:cNvSpPr>
              <a:spLocks noChangeArrowheads="1"/>
            </p:cNvSpPr>
            <p:nvPr/>
          </p:nvSpPr>
          <p:spPr bwMode="auto">
            <a:xfrm>
              <a:off x="5443337" y="4929801"/>
              <a:ext cx="1773216" cy="27578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토론 주제 확인</a:t>
              </a:r>
            </a:p>
          </p:txBody>
        </p:sp>
        <p:cxnSp>
          <p:nvCxnSpPr>
            <p:cNvPr id="135" name="직선 화살표 연결선 134"/>
            <p:cNvCxnSpPr/>
            <p:nvPr/>
          </p:nvCxnSpPr>
          <p:spPr>
            <a:xfrm flipV="1">
              <a:off x="9502459" y="4397397"/>
              <a:ext cx="217763" cy="2"/>
            </a:xfrm>
            <a:prstGeom prst="straightConnector1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AutoShape 201"/>
            <p:cNvSpPr>
              <a:spLocks noChangeArrowheads="1"/>
            </p:cNvSpPr>
            <p:nvPr/>
          </p:nvSpPr>
          <p:spPr bwMode="auto">
            <a:xfrm>
              <a:off x="9808842" y="4929800"/>
              <a:ext cx="1773216" cy="27578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채점 및 결과 확인</a:t>
              </a:r>
            </a:p>
          </p:txBody>
        </p:sp>
        <p:sp>
          <p:nvSpPr>
            <p:cNvPr id="137" name="AutoShape 201"/>
            <p:cNvSpPr>
              <a:spLocks noChangeArrowheads="1"/>
            </p:cNvSpPr>
            <p:nvPr/>
          </p:nvSpPr>
          <p:spPr bwMode="auto">
            <a:xfrm>
              <a:off x="7625226" y="4930807"/>
              <a:ext cx="1773216" cy="27578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의견 및 </a:t>
              </a:r>
              <a:r>
                <a:rPr lang="ko-KR" altLang="en-US" sz="1000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댓글</a:t>
              </a: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작성</a:t>
              </a:r>
            </a:p>
          </p:txBody>
        </p:sp>
        <p:sp>
          <p:nvSpPr>
            <p:cNvPr id="143" name="object 28">
              <a:extLst>
                <a:ext uri="{FF2B5EF4-FFF2-40B4-BE49-F238E27FC236}">
                  <a16:creationId xmlns:a16="http://schemas.microsoft.com/office/drawing/2014/main" id="{DBA7B914-C390-A05F-8B60-82828A61D3AB}"/>
                </a:ext>
              </a:extLst>
            </p:cNvPr>
            <p:cNvSpPr/>
            <p:nvPr/>
          </p:nvSpPr>
          <p:spPr>
            <a:xfrm>
              <a:off x="7110249" y="3512256"/>
              <a:ext cx="2551680" cy="2755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토론 진행 절차</a:t>
              </a:r>
              <a:endParaRPr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5"/>
          <a:srcRect t="7940"/>
          <a:stretch/>
        </p:blipFill>
        <p:spPr>
          <a:xfrm>
            <a:off x="5140821" y="4634552"/>
            <a:ext cx="1196165" cy="72059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5727" y="4628778"/>
            <a:ext cx="1283791" cy="53315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7672" y="4856663"/>
            <a:ext cx="1022627" cy="4746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6915" y="4884730"/>
            <a:ext cx="1242898" cy="25482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55571" y="4623085"/>
            <a:ext cx="1225586" cy="211818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39036" y="4999815"/>
            <a:ext cx="850777" cy="3059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5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5078451" y="5774835"/>
            <a:ext cx="4363360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특정 주제에 대한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게시글을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작성하고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댓글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및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답글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등록이 가능한 토론 게시판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</a:t>
            </a:r>
            <a:r>
              <a:rPr lang="ko-KR" altLang="en-US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게시글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작성 시 파일 첨부 기능 및 각 의견에 대한 추천 기능 제공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D2FEE10-1AA7-3975-32E9-3C7FAD933302}"/>
              </a:ext>
            </a:extLst>
          </p:cNvPr>
          <p:cNvSpPr/>
          <p:nvPr/>
        </p:nvSpPr>
        <p:spPr>
          <a:xfrm>
            <a:off x="444862" y="5248895"/>
            <a:ext cx="2081741" cy="202772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만족도 설문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D8BFC98-D530-2C7A-CF31-5EDC05678AF9}"/>
              </a:ext>
            </a:extLst>
          </p:cNvPr>
          <p:cNvSpPr/>
          <p:nvPr/>
        </p:nvSpPr>
        <p:spPr>
          <a:xfrm>
            <a:off x="2622530" y="5248895"/>
            <a:ext cx="2111954" cy="202772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강사 만족도 설문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8DA64E-0414-FBC5-EA75-739F098BD7AC}"/>
              </a:ext>
            </a:extLst>
          </p:cNvPr>
          <p:cNvSpPr/>
          <p:nvPr/>
        </p:nvSpPr>
        <p:spPr>
          <a:xfrm>
            <a:off x="5111862" y="2886494"/>
            <a:ext cx="2081742" cy="202772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학습자 별 과제 제출 상태 확인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381E1C5-6840-756D-4B02-B6D7329D3E45}"/>
              </a:ext>
            </a:extLst>
          </p:cNvPr>
          <p:cNvSpPr/>
          <p:nvPr/>
        </p:nvSpPr>
        <p:spPr>
          <a:xfrm>
            <a:off x="7297981" y="2882249"/>
            <a:ext cx="2106079" cy="202772"/>
          </a:xfrm>
          <a:prstGeom prst="rect">
            <a:avLst/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제출 건 별 점수 및 코멘트 작성</a:t>
            </a:r>
          </a:p>
        </p:txBody>
      </p:sp>
    </p:spTree>
    <p:extLst>
      <p:ext uri="{BB962C8B-B14F-4D97-AF65-F5344CB8AC3E}">
        <p14:creationId xmlns:p14="http://schemas.microsoft.com/office/powerpoint/2010/main" val="2264850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20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자동 알림 메시지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통계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그룹 74"/>
          <p:cNvGrpSpPr/>
          <p:nvPr/>
        </p:nvGrpSpPr>
        <p:grpSpPr>
          <a:xfrm>
            <a:off x="463690" y="1178375"/>
            <a:ext cx="1049486" cy="169277"/>
            <a:chOff x="-245138" y="1820715"/>
            <a:chExt cx="1049486" cy="169277"/>
          </a:xfrm>
        </p:grpSpPr>
        <p:sp>
          <p:nvSpPr>
            <p:cNvPr id="76" name="도넛 75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85319" y="1820715"/>
              <a:ext cx="889667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알림 메시지 발송</a:t>
              </a: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482003" y="1441534"/>
            <a:ext cx="4306529" cy="763332"/>
            <a:chOff x="283210" y="7181245"/>
            <a:chExt cx="6309467" cy="1118351"/>
          </a:xfrm>
        </p:grpSpPr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F3B66DC0-D9CC-DF77-D53B-9FDC3882CB88}"/>
                </a:ext>
              </a:extLst>
            </p:cNvPr>
            <p:cNvSpPr/>
            <p:nvPr/>
          </p:nvSpPr>
          <p:spPr>
            <a:xfrm>
              <a:off x="283210" y="7181245"/>
              <a:ext cx="6309467" cy="11183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8ECE7F63-2222-2041-B9E6-314AF325B25D}"/>
                </a:ext>
              </a:extLst>
            </p:cNvPr>
            <p:cNvSpPr/>
            <p:nvPr/>
          </p:nvSpPr>
          <p:spPr>
            <a:xfrm>
              <a:off x="533241" y="7765538"/>
              <a:ext cx="784368" cy="24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관리자</a:t>
              </a:r>
            </a:p>
          </p:txBody>
        </p:sp>
        <p:cxnSp>
          <p:nvCxnSpPr>
            <p:cNvPr id="137" name="직선 화살표 연결선 136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>
              <a:off x="1265028" y="7677552"/>
              <a:ext cx="276706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그림 1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74"/>
            <a:stretch/>
          </p:blipFill>
          <p:spPr>
            <a:xfrm>
              <a:off x="688330" y="7395081"/>
              <a:ext cx="481348" cy="411675"/>
            </a:xfrm>
            <a:prstGeom prst="rect">
              <a:avLst/>
            </a:prstGeom>
          </p:spPr>
        </p:pic>
        <p:sp>
          <p:nvSpPr>
            <p:cNvPr id="139" name="AutoShape 201"/>
            <p:cNvSpPr>
              <a:spLocks noChangeArrowheads="1"/>
            </p:cNvSpPr>
            <p:nvPr/>
          </p:nvSpPr>
          <p:spPr bwMode="auto">
            <a:xfrm>
              <a:off x="1660198" y="7455610"/>
              <a:ext cx="1472852" cy="49093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메일 </a:t>
              </a:r>
              <a:r>
                <a: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 SMS </a:t>
              </a: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템플릿</a:t>
              </a:r>
            </a:p>
          </p:txBody>
        </p:sp>
        <p:cxnSp>
          <p:nvCxnSpPr>
            <p:cNvPr id="140" name="직선 화살표 연결선 139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>
              <a:off x="3208502" y="7677552"/>
              <a:ext cx="276706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AutoShape 201"/>
            <p:cNvSpPr>
              <a:spLocks noChangeArrowheads="1"/>
            </p:cNvSpPr>
            <p:nvPr/>
          </p:nvSpPr>
          <p:spPr bwMode="auto">
            <a:xfrm>
              <a:off x="3560659" y="7455610"/>
              <a:ext cx="1307684" cy="49093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관련 내용 입력</a:t>
              </a:r>
            </a:p>
          </p:txBody>
        </p:sp>
        <p:cxnSp>
          <p:nvCxnSpPr>
            <p:cNvPr id="142" name="직선 화살표 연결선 141">
              <a:extLst>
                <a:ext uri="{FF2B5EF4-FFF2-40B4-BE49-F238E27FC236}">
                  <a16:creationId xmlns:a16="http://schemas.microsoft.com/office/drawing/2014/main" id="{001DBE74-A26E-2546-AA43-C33CF387683A}"/>
                </a:ext>
              </a:extLst>
            </p:cNvPr>
            <p:cNvCxnSpPr/>
            <p:nvPr/>
          </p:nvCxnSpPr>
          <p:spPr>
            <a:xfrm>
              <a:off x="4868343" y="7677552"/>
              <a:ext cx="276706" cy="0"/>
            </a:xfrm>
            <a:prstGeom prst="straightConnector1">
              <a:avLst/>
            </a:prstGeom>
            <a:ln>
              <a:solidFill>
                <a:srgbClr val="59595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AutoShape 201"/>
            <p:cNvSpPr>
              <a:spLocks noChangeArrowheads="1"/>
            </p:cNvSpPr>
            <p:nvPr/>
          </p:nvSpPr>
          <p:spPr bwMode="auto">
            <a:xfrm>
              <a:off x="5246126" y="7455610"/>
              <a:ext cx="1206607" cy="490932"/>
            </a:xfrm>
            <a:prstGeom prst="flowChartAlternateProcess">
              <a:avLst/>
            </a:prstGeom>
            <a:solidFill>
              <a:srgbClr val="D5D5D5"/>
            </a:solidFill>
            <a:ln>
              <a:noFill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발송처리</a:t>
              </a:r>
            </a:p>
          </p:txBody>
        </p:sp>
      </p:grpSp>
      <p:pic>
        <p:nvPicPr>
          <p:cNvPr id="147" name="그림 146">
            <a:extLst>
              <a:ext uri="{FF2B5EF4-FFF2-40B4-BE49-F238E27FC236}">
                <a16:creationId xmlns:a16="http://schemas.microsoft.com/office/drawing/2014/main" id="{CF16CC97-40D7-0428-BE34-C8989BA8E6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66" y="2270565"/>
            <a:ext cx="2561342" cy="10225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8" name="그림 147">
            <a:extLst>
              <a:ext uri="{FF2B5EF4-FFF2-40B4-BE49-F238E27FC236}">
                <a16:creationId xmlns:a16="http://schemas.microsoft.com/office/drawing/2014/main" id="{8E72777E-B53D-EB6E-804B-E9096C20CF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85171" y="2472171"/>
            <a:ext cx="2118606" cy="18138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49" name="꺾인 연결선 98">
            <a:extLst>
              <a:ext uri="{FF2B5EF4-FFF2-40B4-BE49-F238E27FC236}">
                <a16:creationId xmlns:a16="http://schemas.microsoft.com/office/drawing/2014/main" id="{EC96C44B-2EB6-F6FB-5670-46FF316F24EA}"/>
              </a:ext>
            </a:extLst>
          </p:cNvPr>
          <p:cNvCxnSpPr>
            <a:cxnSpLocks/>
            <a:stCxn id="135" idx="3"/>
            <a:endCxn id="148" idx="0"/>
          </p:cNvCxnSpPr>
          <p:nvPr/>
        </p:nvCxnSpPr>
        <p:spPr>
          <a:xfrm flipH="1">
            <a:off x="3744474" y="1823200"/>
            <a:ext cx="1044058" cy="648971"/>
          </a:xfrm>
          <a:prstGeom prst="bentConnector4">
            <a:avLst>
              <a:gd name="adj1" fmla="val -6082"/>
              <a:gd name="adj2" fmla="val 79405"/>
            </a:avLst>
          </a:prstGeom>
          <a:ln w="19050">
            <a:solidFill>
              <a:srgbClr val="7F7F7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직사각형 149"/>
          <p:cNvSpPr/>
          <p:nvPr/>
        </p:nvSpPr>
        <p:spPr bwMode="auto">
          <a:xfrm>
            <a:off x="482003" y="3353407"/>
            <a:ext cx="2118760" cy="972569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5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자동 알림 메시지 발송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-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신청 과정 승인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과정 종료 임박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평가 및 과제 일정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공지사항 등록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평가결과 등록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질문에 대한 답변 등록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관리자 전체 공지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 Q&amp;A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답변 등</a:t>
            </a:r>
          </a:p>
        </p:txBody>
      </p:sp>
      <p:sp>
        <p:nvSpPr>
          <p:cNvPr id="151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459870" y="5860092"/>
            <a:ext cx="4295817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자동 알림 메시지 발송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CASE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에 따라 학습자에게 자동 메시지 발송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자주 사용 하는 메시지를 템플릿으로 등록하여 추후 발송 시 활용하는 기능 제공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6"/>
          <a:srcRect t="2419"/>
          <a:stretch/>
        </p:blipFill>
        <p:spPr>
          <a:xfrm>
            <a:off x="553214" y="4407298"/>
            <a:ext cx="4181381" cy="1412881"/>
          </a:xfrm>
          <a:prstGeom prst="rect">
            <a:avLst/>
          </a:prstGeom>
        </p:spPr>
      </p:pic>
      <p:grpSp>
        <p:nvGrpSpPr>
          <p:cNvPr id="51" name="그룹 50"/>
          <p:cNvGrpSpPr/>
          <p:nvPr/>
        </p:nvGrpSpPr>
        <p:grpSpPr>
          <a:xfrm>
            <a:off x="5114021" y="5720139"/>
            <a:ext cx="4447492" cy="676321"/>
            <a:chOff x="3522625" y="7260128"/>
            <a:chExt cx="6340307" cy="964157"/>
          </a:xfrm>
        </p:grpSpPr>
        <p:grpSp>
          <p:nvGrpSpPr>
            <p:cNvPr id="170" name="그룹 169"/>
            <p:cNvGrpSpPr/>
            <p:nvPr/>
          </p:nvGrpSpPr>
          <p:grpSpPr>
            <a:xfrm>
              <a:off x="3522625" y="7260128"/>
              <a:ext cx="2090091" cy="960356"/>
              <a:chOff x="258259" y="6475030"/>
              <a:chExt cx="2090091" cy="772456"/>
            </a:xfrm>
          </p:grpSpPr>
          <p:sp>
            <p:nvSpPr>
              <p:cNvPr id="171" name="직사각형 170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258259" y="6475030"/>
                <a:ext cx="2088000" cy="229688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시스템 방문 통계</a:t>
                </a:r>
              </a:p>
            </p:txBody>
          </p:sp>
          <p:sp>
            <p:nvSpPr>
              <p:cNvPr id="172" name="직사각형 171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260350" y="6738846"/>
                <a:ext cx="2088000" cy="50864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173" name="그룹 172"/>
            <p:cNvGrpSpPr/>
            <p:nvPr/>
          </p:nvGrpSpPr>
          <p:grpSpPr>
            <a:xfrm>
              <a:off x="5648172" y="7263932"/>
              <a:ext cx="2092160" cy="960353"/>
              <a:chOff x="2383806" y="6475029"/>
              <a:chExt cx="2092160" cy="772454"/>
            </a:xfrm>
          </p:grpSpPr>
          <p:sp>
            <p:nvSpPr>
              <p:cNvPr id="174" name="직사각형 173">
                <a:extLst>
                  <a:ext uri="{FF2B5EF4-FFF2-40B4-BE49-F238E27FC236}">
                    <a16:creationId xmlns:a16="http://schemas.microsoft.com/office/drawing/2014/main" id="{F60C9DFA-1BE7-BCA0-F75D-F28A0852BF10}"/>
                  </a:ext>
                </a:extLst>
              </p:cNvPr>
              <p:cNvSpPr/>
              <p:nvPr/>
            </p:nvSpPr>
            <p:spPr>
              <a:xfrm>
                <a:off x="2383806" y="6475029"/>
                <a:ext cx="2088000" cy="226626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메뉴별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접속통계</a:t>
                </a:r>
              </a:p>
            </p:txBody>
          </p:sp>
          <p:sp>
            <p:nvSpPr>
              <p:cNvPr id="175" name="직사각형 174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2387966" y="6738842"/>
                <a:ext cx="2088000" cy="50864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endParaRPr>
              </a:p>
            </p:txBody>
          </p:sp>
        </p:grpSp>
        <p:grpSp>
          <p:nvGrpSpPr>
            <p:cNvPr id="176" name="그룹 175"/>
            <p:cNvGrpSpPr/>
            <p:nvPr/>
          </p:nvGrpSpPr>
          <p:grpSpPr>
            <a:xfrm>
              <a:off x="7774932" y="7265837"/>
              <a:ext cx="2088000" cy="957986"/>
              <a:chOff x="4510566" y="6476934"/>
              <a:chExt cx="2088000" cy="770550"/>
            </a:xfrm>
          </p:grpSpPr>
          <p:sp>
            <p:nvSpPr>
              <p:cNvPr id="177" name="직사각형 176">
                <a:extLst>
                  <a:ext uri="{FF2B5EF4-FFF2-40B4-BE49-F238E27FC236}">
                    <a16:creationId xmlns:a16="http://schemas.microsoft.com/office/drawing/2014/main" id="{0AB863A5-433C-FABD-7FF0-ED3890028052}"/>
                  </a:ext>
                </a:extLst>
              </p:cNvPr>
              <p:cNvSpPr/>
              <p:nvPr/>
            </p:nvSpPr>
            <p:spPr>
              <a:xfrm>
                <a:off x="4510566" y="6476934"/>
                <a:ext cx="2088000" cy="225093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콘텐츠별</a:t>
                </a:r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통계</a:t>
                </a:r>
              </a:p>
            </p:txBody>
          </p:sp>
          <p:sp>
            <p:nvSpPr>
              <p:cNvPr id="178" name="직사각형 177">
                <a:extLst>
                  <a:ext uri="{FF2B5EF4-FFF2-40B4-BE49-F238E27FC236}">
                    <a16:creationId xmlns:a16="http://schemas.microsoft.com/office/drawing/2014/main" id="{F3B66DC0-D9CC-DF77-D53B-9FDC3882CB88}"/>
                  </a:ext>
                </a:extLst>
              </p:cNvPr>
              <p:cNvSpPr/>
              <p:nvPr/>
            </p:nvSpPr>
            <p:spPr>
              <a:xfrm>
                <a:off x="4510566" y="6738844"/>
                <a:ext cx="2088000" cy="50864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endParaRPr>
              </a:p>
            </p:txBody>
          </p:sp>
        </p:grpSp>
        <p:pic>
          <p:nvPicPr>
            <p:cNvPr id="179" name="그림 178"/>
            <p:cNvPicPr>
              <a:picLocks noChangeAspect="1"/>
            </p:cNvPicPr>
            <p:nvPr/>
          </p:nvPicPr>
          <p:blipFill rotWithShape="1">
            <a:blip r:embed="rId7"/>
            <a:srcRect r="19696"/>
            <a:stretch/>
          </p:blipFill>
          <p:spPr>
            <a:xfrm>
              <a:off x="3551547" y="7681815"/>
              <a:ext cx="2030155" cy="452537"/>
            </a:xfrm>
            <a:prstGeom prst="rect">
              <a:avLst/>
            </a:prstGeom>
          </p:spPr>
        </p:pic>
        <p:pic>
          <p:nvPicPr>
            <p:cNvPr id="180" name="그림 17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0029" y="7706337"/>
              <a:ext cx="1984284" cy="428015"/>
            </a:xfrm>
            <a:prstGeom prst="rect">
              <a:avLst/>
            </a:prstGeom>
          </p:spPr>
        </p:pic>
        <p:pic>
          <p:nvPicPr>
            <p:cNvPr id="181" name="그림 180"/>
            <p:cNvPicPr>
              <a:picLocks noChangeAspect="1"/>
            </p:cNvPicPr>
            <p:nvPr/>
          </p:nvPicPr>
          <p:blipFill rotWithShape="1">
            <a:blip r:embed="rId9"/>
            <a:srcRect r="49969"/>
            <a:stretch/>
          </p:blipFill>
          <p:spPr>
            <a:xfrm>
              <a:off x="7813658" y="7706337"/>
              <a:ext cx="1983139" cy="428015"/>
            </a:xfrm>
            <a:prstGeom prst="rect">
              <a:avLst/>
            </a:prstGeom>
          </p:spPr>
        </p:pic>
      </p:grp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10"/>
          <a:srcRect b="55666"/>
          <a:stretch/>
        </p:blipFill>
        <p:spPr>
          <a:xfrm>
            <a:off x="5084659" y="1243705"/>
            <a:ext cx="4372013" cy="16092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82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5154150" y="2933196"/>
            <a:ext cx="4295817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다양한 시각화 차트를 활용한 대시보드 형태의 메인 통계 제공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수료자현황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등록현황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신규 학습자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과정별 신청 현황 등 제공</a:t>
            </a:r>
          </a:p>
        </p:txBody>
      </p:sp>
      <p:pic>
        <p:nvPicPr>
          <p:cNvPr id="187" name="그림 186">
            <a:extLst>
              <a:ext uri="{FF2B5EF4-FFF2-40B4-BE49-F238E27FC236}">
                <a16:creationId xmlns:a16="http://schemas.microsoft.com/office/drawing/2014/main" id="{1018BD97-34B3-D79F-C6DC-7D8DD98D3E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-2817"/>
          <a:stretch/>
        </p:blipFill>
        <p:spPr>
          <a:xfrm>
            <a:off x="5114021" y="3553787"/>
            <a:ext cx="4360499" cy="20519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8" name="모서리가 둥근 직사각형 12">
            <a:extLst>
              <a:ext uri="{FF2B5EF4-FFF2-40B4-BE49-F238E27FC236}">
                <a16:creationId xmlns:a16="http://schemas.microsoft.com/office/drawing/2014/main" id="{745A9307-3217-4A4F-4F1A-393E5EC6C6E1}"/>
              </a:ext>
            </a:extLst>
          </p:cNvPr>
          <p:cNvSpPr/>
          <p:nvPr/>
        </p:nvSpPr>
        <p:spPr>
          <a:xfrm>
            <a:off x="5114021" y="3865869"/>
            <a:ext cx="3144533" cy="259538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484C8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89" name="연결선: 구부러짐 32">
            <a:extLst>
              <a:ext uri="{FF2B5EF4-FFF2-40B4-BE49-F238E27FC236}">
                <a16:creationId xmlns:a16="http://schemas.microsoft.com/office/drawing/2014/main" id="{1BB2FCD2-D78F-84E5-046C-62A9DDDEF0F5}"/>
              </a:ext>
            </a:extLst>
          </p:cNvPr>
          <p:cNvCxnSpPr>
            <a:cxnSpLocks/>
            <a:endCxn id="190" idx="1"/>
          </p:cNvCxnSpPr>
          <p:nvPr/>
        </p:nvCxnSpPr>
        <p:spPr>
          <a:xfrm rot="5400000">
            <a:off x="5261561" y="4711360"/>
            <a:ext cx="1394303" cy="237980"/>
          </a:xfrm>
          <a:prstGeom prst="curvedConnector4">
            <a:avLst>
              <a:gd name="adj1" fmla="val 44836"/>
              <a:gd name="adj2" fmla="val 196058"/>
            </a:avLst>
          </a:prstGeom>
          <a:noFill/>
          <a:ln w="12700">
            <a:solidFill>
              <a:srgbClr val="484C87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0" name="사각형: 둥근 모서리 225">
            <a:extLst>
              <a:ext uri="{FF2B5EF4-FFF2-40B4-BE49-F238E27FC236}">
                <a16:creationId xmlns:a16="http://schemas.microsoft.com/office/drawing/2014/main" id="{943E06CD-3DC1-991A-32A6-96E18DD0DCAE}"/>
              </a:ext>
            </a:extLst>
          </p:cNvPr>
          <p:cNvSpPr/>
          <p:nvPr/>
        </p:nvSpPr>
        <p:spPr>
          <a:xfrm>
            <a:off x="5839722" y="5383502"/>
            <a:ext cx="3638323" cy="288000"/>
          </a:xfrm>
          <a:prstGeom prst="roundRect">
            <a:avLst>
              <a:gd name="adj" fmla="val 15818"/>
            </a:avLst>
          </a:prstGeom>
          <a:solidFill>
            <a:srgbClr val="DCD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수강신청 일괄등록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수료처리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수료대기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수강취소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, SMS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알림</a:t>
            </a:r>
          </a:p>
        </p:txBody>
      </p:sp>
    </p:spTree>
    <p:extLst>
      <p:ext uri="{BB962C8B-B14F-4D97-AF65-F5344CB8AC3E}">
        <p14:creationId xmlns:p14="http://schemas.microsoft.com/office/powerpoint/2010/main" val="574281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101875" y="1586603"/>
            <a:ext cx="4311410" cy="3023528"/>
            <a:chOff x="5101875" y="1549123"/>
            <a:chExt cx="4311410" cy="302352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4074" y="1946158"/>
              <a:ext cx="4299211" cy="262649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3" name="그룹 2"/>
            <p:cNvGrpSpPr/>
            <p:nvPr/>
          </p:nvGrpSpPr>
          <p:grpSpPr>
            <a:xfrm>
              <a:off x="5101875" y="1549123"/>
              <a:ext cx="4291703" cy="405686"/>
              <a:chOff x="5101875" y="1216381"/>
              <a:chExt cx="4291703" cy="405686"/>
            </a:xfrm>
          </p:grpSpPr>
          <p:grpSp>
            <p:nvGrpSpPr>
              <p:cNvPr id="10" name="그룹 9"/>
              <p:cNvGrpSpPr/>
              <p:nvPr/>
            </p:nvGrpSpPr>
            <p:grpSpPr>
              <a:xfrm>
                <a:off x="5101875" y="1216381"/>
                <a:ext cx="4291703" cy="405686"/>
                <a:chOff x="540180" y="1249040"/>
                <a:chExt cx="3291001" cy="311092"/>
              </a:xfrm>
            </p:grpSpPr>
            <p:pic>
              <p:nvPicPr>
                <p:cNvPr id="15" name="그림 1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-1" r="5778" b="93218"/>
                <a:stretch/>
              </p:blipFill>
              <p:spPr>
                <a:xfrm>
                  <a:off x="540180" y="1249040"/>
                  <a:ext cx="3291001" cy="311092"/>
                </a:xfrm>
                <a:prstGeom prst="rect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</p:pic>
            <p:sp>
              <p:nvSpPr>
                <p:cNvPr id="16" name="한쪽 모서리가 잘린 사각형 15">
                  <a:extLst>
                    <a:ext uri="{FF2B5EF4-FFF2-40B4-BE49-F238E27FC236}">
                      <a16:creationId xmlns:a16="http://schemas.microsoft.com/office/drawing/2014/main" id="{1830B609-640D-F459-9BD2-A651206F26D5}"/>
                    </a:ext>
                  </a:extLst>
                </p:cNvPr>
                <p:cNvSpPr/>
                <p:nvPr/>
              </p:nvSpPr>
              <p:spPr>
                <a:xfrm flipH="1">
                  <a:off x="540180" y="1399375"/>
                  <a:ext cx="418600" cy="157417"/>
                </a:xfrm>
                <a:prstGeom prst="snip1Rect">
                  <a:avLst>
                    <a:gd name="adj" fmla="val 0"/>
                  </a:avLst>
                </a:prstGeom>
                <a:solidFill>
                  <a:schemeClr val="bg1"/>
                </a:soli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36000" anchor="ctr"/>
                <a:lstStyle/>
                <a:p>
                  <a:pPr algn="ctr" defTabSz="1330325" eaLnBrk="0" hangingPunct="0">
                    <a:lnSpc>
                      <a:spcPct val="120000"/>
                    </a:lnSpc>
                    <a:spcBef>
                      <a:spcPts val="0"/>
                    </a:spcBef>
                    <a:defRPr/>
                  </a:pPr>
                  <a:endParaRPr lang="en-US" altLang="ko-KR" sz="1400" spc="-80" dirty="0">
                    <a:ln>
                      <a:solidFill>
                        <a:schemeClr val="accent3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oPub돋움체 Bold" panose="02020603020101020101" pitchFamily="18" charset="-127"/>
                    <a:ea typeface="KoPub돋움체 Bold" panose="02020603020101020101" pitchFamily="18" charset="-127"/>
                  </a:endParaRPr>
                </a:p>
              </p:txBody>
            </p:sp>
          </p:grpSp>
          <p:pic>
            <p:nvPicPr>
              <p:cNvPr id="4098" name="Picture 2" descr="로고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374" y="1390166"/>
                <a:ext cx="395558" cy="188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21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 err="1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마이크로러닝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통합검색</a:t>
            </a: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사각형: 둥근 모서리 181">
            <a:extLst>
              <a:ext uri="{FF2B5EF4-FFF2-40B4-BE49-F238E27FC236}">
                <a16:creationId xmlns:a16="http://schemas.microsoft.com/office/drawing/2014/main" id="{45AFEEF2-FAB9-B534-82F1-B46B317A96FC}"/>
              </a:ext>
            </a:extLst>
          </p:cNvPr>
          <p:cNvSpPr/>
          <p:nvPr/>
        </p:nvSpPr>
        <p:spPr>
          <a:xfrm>
            <a:off x="5059472" y="1168186"/>
            <a:ext cx="4392339" cy="219887"/>
          </a:xfrm>
          <a:prstGeom prst="roundRect">
            <a:avLst>
              <a:gd name="adj" fmla="val 0"/>
            </a:avLst>
          </a:prstGeom>
          <a:solidFill>
            <a:srgbClr val="42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오픈소스 </a:t>
            </a:r>
            <a:r>
              <a:rPr lang="en-US" altLang="ko-KR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DB 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검색엔진 </a:t>
            </a:r>
            <a:r>
              <a:rPr lang="en-US" altLang="ko-KR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ES (Elastic Search) 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적용</a:t>
            </a:r>
            <a:endParaRPr lang="en-US" altLang="ko-KR" sz="120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00E7675C-03E5-9819-3231-A6259E866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208" y="2069918"/>
            <a:ext cx="2492305" cy="10767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9" name="사각형: 둥근 모서리 63">
            <a:extLst>
              <a:ext uri="{FF2B5EF4-FFF2-40B4-BE49-F238E27FC236}">
                <a16:creationId xmlns:a16="http://schemas.microsoft.com/office/drawing/2014/main" id="{B9C08674-1C5E-8F30-A62D-BA453D6D93B3}"/>
              </a:ext>
            </a:extLst>
          </p:cNvPr>
          <p:cNvSpPr/>
          <p:nvPr/>
        </p:nvSpPr>
        <p:spPr>
          <a:xfrm>
            <a:off x="8428277" y="1762874"/>
            <a:ext cx="897943" cy="183247"/>
          </a:xfrm>
          <a:prstGeom prst="roundRect">
            <a:avLst>
              <a:gd name="adj" fmla="val 8869"/>
            </a:avLst>
          </a:prstGeom>
          <a:solidFill>
            <a:srgbClr val="FF0000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id="{AA0521EA-D59D-BD46-91A1-3CE5FFABFAD5}"/>
              </a:ext>
            </a:extLst>
          </p:cNvPr>
          <p:cNvSpPr/>
          <p:nvPr/>
        </p:nvSpPr>
        <p:spPr>
          <a:xfrm>
            <a:off x="6813780" y="2045915"/>
            <a:ext cx="2512440" cy="1100760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5058630" y="4933762"/>
            <a:ext cx="4426695" cy="1368154"/>
            <a:chOff x="305468" y="5146906"/>
            <a:chExt cx="4426695" cy="1234425"/>
          </a:xfrm>
        </p:grpSpPr>
        <p:sp>
          <p:nvSpPr>
            <p:cNvPr id="32" name="AutoShape 56">
              <a:extLst>
                <a:ext uri="{FF2B5EF4-FFF2-40B4-BE49-F238E27FC236}">
                  <a16:creationId xmlns:a16="http://schemas.microsoft.com/office/drawing/2014/main" id="{A7E34A9F-85F1-CB8C-C2DA-344F30431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146906"/>
              <a:ext cx="4372317" cy="1234422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모든 페이지에서 접근 가능한 검색 바 배치</a:t>
              </a:r>
              <a:endParaRPr lang="en-US" altLang="ko-KR" sz="100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과정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게시판 등의 모든 데이터 통합 검색</a:t>
              </a:r>
              <a:endParaRPr lang="en-US" altLang="ko-KR" sz="100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검색어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입력 시 자동 완성으로 연결된 검색결과 표시</a:t>
              </a:r>
              <a:b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</a:b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-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한국어 형태소 검색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검색 순위 통계 제공</a:t>
              </a:r>
              <a:endParaRPr lang="en-US" altLang="ko-KR" sz="100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일반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상세 검색 조건 분리 검색 범위를 버튼으로 다중 선택하여 분류 별 카테고리 화면 표시</a:t>
              </a:r>
            </a:p>
          </p:txBody>
        </p:sp>
        <p:sp>
          <p:nvSpPr>
            <p:cNvPr id="33" name="양쪽 모서리가 둥근 사각형 143">
              <a:extLst>
                <a:ext uri="{FF2B5EF4-FFF2-40B4-BE49-F238E27FC236}">
                  <a16:creationId xmlns:a16="http://schemas.microsoft.com/office/drawing/2014/main" id="{EF147B1F-98F4-6608-B7D8-76EE739B2F08}"/>
                </a:ext>
              </a:extLst>
            </p:cNvPr>
            <p:cNvSpPr/>
            <p:nvPr/>
          </p:nvSpPr>
          <p:spPr>
            <a:xfrm rot="5400000">
              <a:off x="101771" y="5350607"/>
              <a:ext cx="1234421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주요기능</a:t>
              </a:r>
              <a:endPara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4F9DA32-E56D-51C5-AECD-A47D5A5CB1D6}"/>
              </a:ext>
            </a:extLst>
          </p:cNvPr>
          <p:cNvSpPr/>
          <p:nvPr/>
        </p:nvSpPr>
        <p:spPr>
          <a:xfrm>
            <a:off x="481275" y="1475672"/>
            <a:ext cx="4303427" cy="2569689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solidFill>
                <a:schemeClr val="bg1">
                  <a:lumMod val="9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10DC4B27-04A8-CF7C-E45E-61E5A24293E3}"/>
              </a:ext>
            </a:extLst>
          </p:cNvPr>
          <p:cNvSpPr/>
          <p:nvPr/>
        </p:nvSpPr>
        <p:spPr>
          <a:xfrm>
            <a:off x="2527908" y="1595810"/>
            <a:ext cx="2170012" cy="235687"/>
          </a:xfrm>
          <a:prstGeom prst="rect">
            <a:avLst/>
          </a:prstGeom>
          <a:solidFill>
            <a:srgbClr val="42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콘텐츠 리소스 관리</a:t>
            </a:r>
            <a:endParaRPr lang="en-US" altLang="ko-KR" sz="120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3" name="모서리가 둥근 직사각형 42">
            <a:extLst>
              <a:ext uri="{FF2B5EF4-FFF2-40B4-BE49-F238E27FC236}">
                <a16:creationId xmlns:a16="http://schemas.microsoft.com/office/drawing/2014/main" id="{08A87D4A-4A4A-3FBF-0059-A23DACAF0ED4}"/>
              </a:ext>
            </a:extLst>
          </p:cNvPr>
          <p:cNvSpPr/>
          <p:nvPr/>
        </p:nvSpPr>
        <p:spPr>
          <a:xfrm>
            <a:off x="2528151" y="1830046"/>
            <a:ext cx="2152373" cy="1034453"/>
          </a:xfrm>
          <a:prstGeom prst="roundRect">
            <a:avLst>
              <a:gd name="adj" fmla="val 265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ko-KR" altLang="en-US" sz="1000" spc="-50" dirty="0">
              <a:gradFill>
                <a:gsLst>
                  <a:gs pos="61000">
                    <a:prstClr val="black">
                      <a:lumMod val="95000"/>
                      <a:lumOff val="5000"/>
                    </a:prstClr>
                  </a:gs>
                  <a:gs pos="52667">
                    <a:prstClr val="black">
                      <a:lumMod val="95000"/>
                      <a:lumOff val="5000"/>
                    </a:prstClr>
                  </a:gs>
                </a:gsLst>
                <a:lin ang="16200000" scaled="0"/>
              </a:gra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2F62E8BC-84B1-EE09-371F-CD83D85F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7" r="5495"/>
          <a:stretch/>
        </p:blipFill>
        <p:spPr>
          <a:xfrm>
            <a:off x="571235" y="1595810"/>
            <a:ext cx="1839942" cy="2106334"/>
          </a:xfrm>
          <a:prstGeom prst="rect">
            <a:avLst/>
          </a:prstGeom>
        </p:spPr>
      </p:pic>
      <p:sp>
        <p:nvSpPr>
          <p:cNvPr id="55" name="모서리가 둥근 직사각형 12">
            <a:extLst>
              <a:ext uri="{FF2B5EF4-FFF2-40B4-BE49-F238E27FC236}">
                <a16:creationId xmlns:a16="http://schemas.microsoft.com/office/drawing/2014/main" id="{B481A0DF-FCB5-F2A7-CBA8-07802C2EABA2}"/>
              </a:ext>
            </a:extLst>
          </p:cNvPr>
          <p:cNvSpPr/>
          <p:nvPr/>
        </p:nvSpPr>
        <p:spPr>
          <a:xfrm>
            <a:off x="565462" y="2568414"/>
            <a:ext cx="476482" cy="397651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F60C65D7-0EDF-BA3E-C06D-332B435A6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809" y="1886389"/>
            <a:ext cx="2022513" cy="885927"/>
          </a:xfrm>
          <a:prstGeom prst="rect">
            <a:avLst/>
          </a:prstGeom>
        </p:spPr>
      </p:pic>
      <p:sp>
        <p:nvSpPr>
          <p:cNvPr id="78" name="사각형: 둥근 모서리 181">
            <a:extLst>
              <a:ext uri="{FF2B5EF4-FFF2-40B4-BE49-F238E27FC236}">
                <a16:creationId xmlns:a16="http://schemas.microsoft.com/office/drawing/2014/main" id="{45AFEEF2-FAB9-B534-82F1-B46B317A96FC}"/>
              </a:ext>
            </a:extLst>
          </p:cNvPr>
          <p:cNvSpPr/>
          <p:nvPr/>
        </p:nvSpPr>
        <p:spPr>
          <a:xfrm>
            <a:off x="464393" y="1182104"/>
            <a:ext cx="4392339" cy="219887"/>
          </a:xfrm>
          <a:prstGeom prst="roundRect">
            <a:avLst>
              <a:gd name="adj" fmla="val 0"/>
            </a:avLst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</a:t>
            </a:r>
            <a:r>
              <a:rPr lang="ko-KR" altLang="en-US" sz="1200" kern="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콘텐츠를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지원하는 지식공유 서비스 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952A7EF1-DEF1-22B5-4B82-28E9E60B1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r="14701" b="32162"/>
          <a:stretch/>
        </p:blipFill>
        <p:spPr bwMode="auto">
          <a:xfrm>
            <a:off x="3604571" y="3184655"/>
            <a:ext cx="1127253" cy="75165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그림 84">
            <a:extLst>
              <a:ext uri="{FF2B5EF4-FFF2-40B4-BE49-F238E27FC236}">
                <a16:creationId xmlns:a16="http://schemas.microsoft.com/office/drawing/2014/main" id="{6424CB34-A191-8B41-D5C2-5960A3BD7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2191" y="3183816"/>
            <a:ext cx="1085216" cy="7876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030" name="Picture 6" descr="코레일 로고 일러스트 파일 KORAIL logo vector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0" b="37316"/>
          <a:stretch/>
        </p:blipFill>
        <p:spPr bwMode="auto">
          <a:xfrm>
            <a:off x="2575531" y="2928717"/>
            <a:ext cx="865388" cy="2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23" y="2890727"/>
            <a:ext cx="930092" cy="295993"/>
          </a:xfrm>
          <a:prstGeom prst="rect">
            <a:avLst/>
          </a:prstGeom>
        </p:spPr>
      </p:pic>
      <p:grpSp>
        <p:nvGrpSpPr>
          <p:cNvPr id="88" name="그룹 87"/>
          <p:cNvGrpSpPr/>
          <p:nvPr/>
        </p:nvGrpSpPr>
        <p:grpSpPr>
          <a:xfrm>
            <a:off x="362183" y="4933762"/>
            <a:ext cx="4426695" cy="1368154"/>
            <a:chOff x="305468" y="5146906"/>
            <a:chExt cx="4426695" cy="1234425"/>
          </a:xfrm>
        </p:grpSpPr>
        <p:sp>
          <p:nvSpPr>
            <p:cNvPr id="89" name="AutoShape 56">
              <a:extLst>
                <a:ext uri="{FF2B5EF4-FFF2-40B4-BE49-F238E27FC236}">
                  <a16:creationId xmlns:a16="http://schemas.microsoft.com/office/drawing/2014/main" id="{A7E34A9F-85F1-CB8C-C2DA-344F30431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146906"/>
              <a:ext cx="4372317" cy="1234422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수강신청 없이 바로 학습가능한 마이크로 러닝 콘텐츠 지원</a:t>
              </a:r>
              <a:endParaRPr lang="en-US" altLang="ko-KR" sz="100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공유 가능한 다양한 외부 콘텐츠 연계</a:t>
              </a: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콘텐츠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시청 기록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댓글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평점 지원</a:t>
              </a: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콘텐츠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및 학습 데이터에 따라 관련 </a:t>
              </a: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콘텐츠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추천</a:t>
              </a: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관리자가 </a:t>
              </a: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콘텐츠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별 재생횟수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시간 등의 현황 확인 가능</a:t>
              </a:r>
            </a:p>
          </p:txBody>
        </p:sp>
        <p:sp>
          <p:nvSpPr>
            <p:cNvPr id="90" name="양쪽 모서리가 둥근 사각형 143">
              <a:extLst>
                <a:ext uri="{FF2B5EF4-FFF2-40B4-BE49-F238E27FC236}">
                  <a16:creationId xmlns:a16="http://schemas.microsoft.com/office/drawing/2014/main" id="{EF147B1F-98F4-6608-B7D8-76EE739B2F08}"/>
                </a:ext>
              </a:extLst>
            </p:cNvPr>
            <p:cNvSpPr/>
            <p:nvPr/>
          </p:nvSpPr>
          <p:spPr>
            <a:xfrm rot="5400000">
              <a:off x="101771" y="5350607"/>
              <a:ext cx="1234421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주요기능</a:t>
              </a:r>
              <a:endPara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B9D16647-1D6A-0C7D-84C0-938341A6E7EE}"/>
              </a:ext>
            </a:extLst>
          </p:cNvPr>
          <p:cNvGrpSpPr/>
          <p:nvPr/>
        </p:nvGrpSpPr>
        <p:grpSpPr>
          <a:xfrm>
            <a:off x="481276" y="4165499"/>
            <a:ext cx="4327708" cy="641451"/>
            <a:chOff x="688806" y="4057146"/>
            <a:chExt cx="4013735" cy="641451"/>
          </a:xfrm>
        </p:grpSpPr>
        <p:sp>
          <p:nvSpPr>
            <p:cNvPr id="92" name="Rounded Rectangle 28">
              <a:extLst>
                <a:ext uri="{FF2B5EF4-FFF2-40B4-BE49-F238E27FC236}">
                  <a16:creationId xmlns:a16="http://schemas.microsoft.com/office/drawing/2014/main" id="{A7E7C394-6513-0411-D246-8CFE23937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806" y="4057146"/>
              <a:ext cx="3991215" cy="641451"/>
            </a:xfrm>
            <a:prstGeom prst="roundRect">
              <a:avLst>
                <a:gd name="adj" fmla="val 7174"/>
              </a:avLst>
            </a:prstGeom>
            <a:gradFill flip="none" rotWithShape="1">
              <a:gsLst>
                <a:gs pos="50000">
                  <a:schemeClr val="bg1"/>
                </a:gs>
                <a:gs pos="97500">
                  <a:srgbClr val="F7F7F7"/>
                </a:gs>
                <a:gs pos="52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>
              <a:defPPr>
                <a:defRPr lang="ko-K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CF97A839-B042-01AC-6E61-D72C9837F7CA}"/>
                </a:ext>
              </a:extLst>
            </p:cNvPr>
            <p:cNvGrpSpPr/>
            <p:nvPr/>
          </p:nvGrpSpPr>
          <p:grpSpPr>
            <a:xfrm>
              <a:off x="781037" y="4152649"/>
              <a:ext cx="3921504" cy="482985"/>
              <a:chOff x="371489" y="7175325"/>
              <a:chExt cx="3921504" cy="482985"/>
            </a:xfrm>
          </p:grpSpPr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A6AEAFA1-2540-CC95-B8EA-6A8E769D7ADA}"/>
                  </a:ext>
                </a:extLst>
              </p:cNvPr>
              <p:cNvSpPr/>
              <p:nvPr/>
            </p:nvSpPr>
            <p:spPr>
              <a:xfrm>
                <a:off x="371489" y="7175325"/>
                <a:ext cx="499269" cy="448640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  <a:effectLst/>
            </p:spPr>
            <p:txBody>
              <a:bodyPr lIns="0" rIns="0" anchor="ctr"/>
              <a:lstStyle/>
              <a:p>
                <a:pPr algn="ctr" eaLnBrk="0" latinLnBrk="0" hangingPunct="0"/>
                <a:r>
                  <a:rPr lang="ko-KR" altLang="en-US" sz="10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다양한</a:t>
                </a:r>
                <a:endPara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 eaLnBrk="0" latinLnBrk="0" hangingPunct="0"/>
                <a:r>
                  <a:rPr lang="ko-KR" altLang="en-US" sz="10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콘텐츠</a:t>
                </a:r>
                <a:endPara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0A51EEB5-F777-5CF0-392D-3A4EB3507848}"/>
                  </a:ext>
                </a:extLst>
              </p:cNvPr>
              <p:cNvSpPr/>
              <p:nvPr/>
            </p:nvSpPr>
            <p:spPr>
              <a:xfrm>
                <a:off x="1809669" y="7212034"/>
                <a:ext cx="2483324" cy="44627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120650" indent="-120650" defTabSz="1393825">
                  <a:spcAft>
                    <a:spcPts val="600"/>
                  </a:spcAft>
                  <a:buFont typeface="Arial" pitchFamily="34" charset="0"/>
                  <a:buChar char="•"/>
                  <a:tabLst>
                    <a:tab pos="542925" algn="l"/>
                  </a:tabLst>
                </a:pP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다양한 유형의 </a:t>
                </a:r>
                <a:r>
                  <a:rPr lang="ko-KR" altLang="en-US" sz="9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콘텐츠를</a:t>
                </a: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등록하고 시청</a:t>
                </a: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  <a:p>
                <a:pPr marL="120650" indent="-120650" defTabSz="1393825">
                  <a:spcAft>
                    <a:spcPts val="600"/>
                  </a:spcAft>
                  <a:buFont typeface="Arial" pitchFamily="34" charset="0"/>
                  <a:buChar char="•"/>
                  <a:tabLst>
                    <a:tab pos="542925" algn="l"/>
                  </a:tabLst>
                </a:pP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동영상</a:t>
                </a:r>
                <a:r>
                  <a:rPr lang="en-US" altLang="ko-KR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, PDF, </a:t>
                </a: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오디오</a:t>
                </a:r>
                <a:r>
                  <a:rPr lang="en-US" altLang="ko-KR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, </a:t>
                </a: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외부 </a:t>
                </a:r>
                <a:r>
                  <a:rPr lang="ko-KR" altLang="en-US" sz="9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콘텐츠</a:t>
                </a: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</a:t>
                </a:r>
                <a:r>
                  <a:rPr lang="en-US" altLang="ko-KR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(</a:t>
                </a:r>
                <a:r>
                  <a:rPr lang="ko-KR" altLang="en-US" sz="9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유튜브</a:t>
                </a:r>
                <a:r>
                  <a:rPr lang="en-US" altLang="ko-KR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, </a:t>
                </a:r>
                <a:r>
                  <a:rPr lang="ko-KR" altLang="en-US" sz="900" spc="-5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비메오</a:t>
                </a:r>
                <a:r>
                  <a:rPr lang="en-US" altLang="ko-KR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) </a:t>
                </a: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등</a:t>
                </a: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pic>
        <p:nvPicPr>
          <p:cNvPr id="96" name="그림 95">
            <a:extLst>
              <a:ext uri="{FF2B5EF4-FFF2-40B4-BE49-F238E27FC236}">
                <a16:creationId xmlns:a16="http://schemas.microsoft.com/office/drawing/2014/main" id="{C008952C-CB3C-7915-0C76-33055F5DB53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4745" b="12674"/>
          <a:stretch/>
        </p:blipFill>
        <p:spPr>
          <a:xfrm>
            <a:off x="1218492" y="4279588"/>
            <a:ext cx="808226" cy="4616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3781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83182" y="1412776"/>
            <a:ext cx="4011469" cy="2235408"/>
            <a:chOff x="563437" y="1144034"/>
            <a:chExt cx="3867525" cy="2155194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AD8E095-22AA-30CA-FAB7-B70FE1E52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271"/>
            <a:stretch/>
          </p:blipFill>
          <p:spPr>
            <a:xfrm>
              <a:off x="563437" y="1144034"/>
              <a:ext cx="3867525" cy="1276854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0AD8E095-22AA-30CA-FAB7-B70FE1E52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497" b="4211"/>
            <a:stretch/>
          </p:blipFill>
          <p:spPr>
            <a:xfrm>
              <a:off x="563437" y="2334894"/>
              <a:ext cx="3867525" cy="964334"/>
            </a:xfrm>
            <a:prstGeom prst="rect">
              <a:avLst/>
            </a:prstGeom>
          </p:spPr>
        </p:pic>
      </p:grp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3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22</a:t>
            </a:r>
            <a:endParaRPr lang="en-US" dirty="0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수료증 문서보안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화상강의</a:t>
            </a: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162B3A3-1680-DEB0-DD4C-321063E47CDE}"/>
              </a:ext>
            </a:extLst>
          </p:cNvPr>
          <p:cNvSpPr/>
          <p:nvPr/>
        </p:nvSpPr>
        <p:spPr bwMode="auto">
          <a:xfrm>
            <a:off x="1848503" y="3275188"/>
            <a:ext cx="2504182" cy="319291"/>
          </a:xfrm>
          <a:prstGeom prst="rect">
            <a:avLst/>
          </a:prstGeom>
          <a:noFill/>
          <a:ln w="22225" algn="ctr">
            <a:solidFill>
              <a:srgbClr val="FF0000"/>
            </a:solidFill>
            <a:prstDash val="sysDash"/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kumimoji="0" lang="ko-KR" altLang="en-US" sz="9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 Bold" panose="00000800000000000000" pitchFamily="2" charset="-127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49692C5-D686-4421-F0AE-DF3744D09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6"/>
          <a:stretch/>
        </p:blipFill>
        <p:spPr bwMode="auto">
          <a:xfrm>
            <a:off x="479664" y="3732391"/>
            <a:ext cx="2425602" cy="16895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348379" y="5517232"/>
            <a:ext cx="4426697" cy="864095"/>
            <a:chOff x="305466" y="5455512"/>
            <a:chExt cx="4426697" cy="925816"/>
          </a:xfrm>
        </p:grpSpPr>
        <p:sp>
          <p:nvSpPr>
            <p:cNvPr id="22" name="AutoShape 56">
              <a:extLst>
                <a:ext uri="{FF2B5EF4-FFF2-40B4-BE49-F238E27FC236}">
                  <a16:creationId xmlns:a16="http://schemas.microsoft.com/office/drawing/2014/main" id="{A7E34A9F-85F1-CB8C-C2DA-344F30431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455513"/>
              <a:ext cx="4372317" cy="925815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다양한 증명서 템플릿을 재사용 </a:t>
              </a:r>
              <a:b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</a:b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-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과정별 수료증 개별 지정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수료증 발급번호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항목 수정 가능</a:t>
              </a: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증명서는 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PDF </a:t>
              </a: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뷰어를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통한 </a:t>
              </a:r>
              <a:r>
                <a:rPr lang="ko-KR" altLang="en-US" sz="1000" b="1" spc="-50" dirty="0" err="1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미리보기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출력</a:t>
              </a:r>
              <a:r>
                <a:rPr lang="en-US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다운로드 기능 지원</a:t>
              </a:r>
            </a:p>
          </p:txBody>
        </p:sp>
        <p:sp>
          <p:nvSpPr>
            <p:cNvPr id="23" name="양쪽 모서리가 둥근 사각형 143">
              <a:extLst>
                <a:ext uri="{FF2B5EF4-FFF2-40B4-BE49-F238E27FC236}">
                  <a16:creationId xmlns:a16="http://schemas.microsoft.com/office/drawing/2014/main" id="{EF147B1F-98F4-6608-B7D8-76EE739B2F08}"/>
                </a:ext>
              </a:extLst>
            </p:cNvPr>
            <p:cNvSpPr/>
            <p:nvPr/>
          </p:nvSpPr>
          <p:spPr>
            <a:xfrm rot="5400000">
              <a:off x="256072" y="5504906"/>
              <a:ext cx="925816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주요기능</a:t>
              </a:r>
              <a:endPara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28" name="직사각형 27"/>
          <p:cNvSpPr/>
          <p:nvPr/>
        </p:nvSpPr>
        <p:spPr bwMode="auto">
          <a:xfrm>
            <a:off x="2997076" y="3732391"/>
            <a:ext cx="1674482" cy="169233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120650" indent="-120650" defTabSz="1393825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5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문서보안 기술 적용</a:t>
            </a:r>
            <a:b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출처 확인용 워터마크 표시</a:t>
            </a:r>
            <a:b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-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문서 내용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위변조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확인을    위한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QR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코드</a:t>
            </a:r>
            <a:b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</a:b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-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출력물 복사방지 코드 지원</a:t>
            </a:r>
          </a:p>
        </p:txBody>
      </p:sp>
      <p:sp>
        <p:nvSpPr>
          <p:cNvPr id="29" name="사각형: 둥근 모서리 181">
            <a:extLst>
              <a:ext uri="{FF2B5EF4-FFF2-40B4-BE49-F238E27FC236}">
                <a16:creationId xmlns:a16="http://schemas.microsoft.com/office/drawing/2014/main" id="{45AFEEF2-FAB9-B534-82F1-B46B317A96FC}"/>
              </a:ext>
            </a:extLst>
          </p:cNvPr>
          <p:cNvSpPr/>
          <p:nvPr/>
        </p:nvSpPr>
        <p:spPr>
          <a:xfrm>
            <a:off x="464393" y="1143523"/>
            <a:ext cx="4392339" cy="219887"/>
          </a:xfrm>
          <a:prstGeom prst="roundRect">
            <a:avLst>
              <a:gd name="adj" fmla="val 0"/>
            </a:avLst>
          </a:prstGeom>
          <a:solidFill>
            <a:srgbClr val="1E2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주요 증명서 </a:t>
            </a:r>
            <a:r>
              <a:rPr lang="ko-KR" altLang="en-US" sz="1200" kern="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위변조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방지</a:t>
            </a:r>
            <a:r>
              <a:rPr lang="en-US" altLang="ko-KR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원본대조</a:t>
            </a:r>
            <a:r>
              <a:rPr lang="en-US" altLang="ko-KR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 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출처확인</a:t>
            </a:r>
          </a:p>
        </p:txBody>
      </p:sp>
      <p:sp>
        <p:nvSpPr>
          <p:cNvPr id="27" name="오른쪽 화살표 153">
            <a:extLst>
              <a:ext uri="{FF2B5EF4-FFF2-40B4-BE49-F238E27FC236}">
                <a16:creationId xmlns:a16="http://schemas.microsoft.com/office/drawing/2014/main" id="{C48825E3-8795-7115-CBB6-E429961573A4}"/>
              </a:ext>
            </a:extLst>
          </p:cNvPr>
          <p:cNvSpPr/>
          <p:nvPr/>
        </p:nvSpPr>
        <p:spPr bwMode="auto">
          <a:xfrm rot="7417589" flipV="1">
            <a:off x="2436683" y="3614691"/>
            <a:ext cx="447761" cy="371173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  <a:tileRect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7ADF937A-DE84-CA51-7973-75F6FC41D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919" y="1448502"/>
            <a:ext cx="3485601" cy="1934929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5126457" y="1239677"/>
            <a:ext cx="1786867" cy="169277"/>
            <a:chOff x="-245138" y="1820715"/>
            <a:chExt cx="1786867" cy="169277"/>
          </a:xfrm>
        </p:grpSpPr>
        <p:sp>
          <p:nvSpPr>
            <p:cNvPr id="33" name="도넛 32"/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85319" y="1820715"/>
              <a:ext cx="162704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화상강의 연계 프로세스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5141508" y="3511086"/>
            <a:ext cx="4316499" cy="2184089"/>
            <a:chOff x="5141508" y="3779552"/>
            <a:chExt cx="4316499" cy="2184089"/>
          </a:xfrm>
        </p:grpSpPr>
        <p:grpSp>
          <p:nvGrpSpPr>
            <p:cNvPr id="4" name="그룹 3"/>
            <p:cNvGrpSpPr/>
            <p:nvPr/>
          </p:nvGrpSpPr>
          <p:grpSpPr>
            <a:xfrm>
              <a:off x="5141508" y="3779552"/>
              <a:ext cx="4316499" cy="2184089"/>
              <a:chOff x="260350" y="5644494"/>
              <a:chExt cx="6428327" cy="3252645"/>
            </a:xfrm>
          </p:grpSpPr>
          <p:sp>
            <p:nvSpPr>
              <p:cNvPr id="35" name="AutoShape 121">
                <a:extLst>
                  <a:ext uri="{FF2B5EF4-FFF2-40B4-BE49-F238E27FC236}">
                    <a16:creationId xmlns:a16="http://schemas.microsoft.com/office/drawing/2014/main" id="{A4A0164D-F52A-C54A-BDF4-7D6313881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3065299" y="7012858"/>
                <a:ext cx="2661114" cy="365026"/>
              </a:xfrm>
              <a:prstGeom prst="trapezoid">
                <a:avLst>
                  <a:gd name="adj" fmla="val 217391"/>
                </a:avLst>
              </a:prstGeom>
              <a:solidFill>
                <a:srgbClr val="F2F2F2"/>
              </a:solidFill>
              <a:ln>
                <a:noFill/>
              </a:ln>
            </p:spPr>
            <p:txBody>
              <a:bodyPr vert="eaVert"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나눔고딕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en-US" altLang="ko-KR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 bwMode="auto">
              <a:xfrm>
                <a:off x="4578367" y="5864812"/>
                <a:ext cx="2110310" cy="2661114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indent="-120650" defTabSz="1393825">
                  <a:spcAft>
                    <a:spcPts val="600"/>
                  </a:spcAft>
                  <a:buFont typeface="Arial" pitchFamily="34" charset="0"/>
                  <a:buChar char="•"/>
                  <a:tabLst>
                    <a:tab pos="542925" algn="l"/>
                  </a:tabLst>
                </a:pPr>
                <a:endParaRPr lang="en-US" altLang="ko-KR" sz="105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459E67B7-1023-FF73-7CA7-C8C999FDE6D7}"/>
                  </a:ext>
                </a:extLst>
              </p:cNvPr>
              <p:cNvCxnSpPr/>
              <p:nvPr/>
            </p:nvCxnSpPr>
            <p:spPr>
              <a:xfrm>
                <a:off x="260350" y="5644494"/>
                <a:ext cx="6349661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874ADEF4-BC28-E6CA-252E-517AD45BA60E}"/>
                  </a:ext>
                </a:extLst>
              </p:cNvPr>
              <p:cNvSpPr/>
              <p:nvPr/>
            </p:nvSpPr>
            <p:spPr>
              <a:xfrm>
                <a:off x="980728" y="5826341"/>
                <a:ext cx="2628892" cy="151303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rtlCol="0" anchor="ctr"/>
              <a:lstStyle/>
              <a:p>
                <a:pPr marL="95250" indent="-95250" defTabSz="1001842" eaLnBrk="0" latinLnBrk="0" hangingPunct="0">
                  <a:lnSpc>
                    <a:spcPct val="110000"/>
                  </a:lnSpc>
                  <a:spcAft>
                    <a:spcPct val="20000"/>
                  </a:spcAft>
                  <a:buClr>
                    <a:schemeClr val="tx1"/>
                  </a:buClr>
                  <a:buSzPct val="90000"/>
                  <a:buFont typeface="Arial" pitchFamily="34" charset="0"/>
                  <a:buChar char="•"/>
                  <a:defRPr/>
                </a:pPr>
                <a:endPara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9" name="양쪽 모서리가 둥근 사각형 143">
                <a:extLst>
                  <a:ext uri="{FF2B5EF4-FFF2-40B4-BE49-F238E27FC236}">
                    <a16:creationId xmlns:a16="http://schemas.microsoft.com/office/drawing/2014/main" id="{EF147B1F-98F4-6608-B7D8-76EE739B2F08}"/>
                  </a:ext>
                </a:extLst>
              </p:cNvPr>
              <p:cNvSpPr/>
              <p:nvPr/>
            </p:nvSpPr>
            <p:spPr>
              <a:xfrm rot="5400000">
                <a:off x="-135980" y="6221401"/>
                <a:ext cx="1513036" cy="720373"/>
              </a:xfrm>
              <a:prstGeom prst="round2SameRect">
                <a:avLst>
                  <a:gd name="adj1" fmla="val 0"/>
                  <a:gd name="adj2" fmla="val 17579"/>
                </a:avLst>
              </a:prstGeom>
              <a:solidFill>
                <a:srgbClr val="42479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cene3d>
                  <a:camera prst="orthographicFront">
                    <a:rot lat="0" lon="0" rev="54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실시간</a:t>
                </a: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화상</a:t>
                </a:r>
                <a:r>
                  <a:rPr lang="en-US" altLang="ko-KR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</a:t>
                </a:r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강의 </a:t>
                </a: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생성</a:t>
                </a:r>
              </a:p>
            </p:txBody>
          </p:sp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874ADEF4-BC28-E6CA-252E-517AD45BA60E}"/>
                  </a:ext>
                </a:extLst>
              </p:cNvPr>
              <p:cNvSpPr/>
              <p:nvPr/>
            </p:nvSpPr>
            <p:spPr>
              <a:xfrm>
                <a:off x="970546" y="7388484"/>
                <a:ext cx="3230074" cy="150865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rtlCol="0" anchor="ctr"/>
              <a:lstStyle/>
              <a:p>
                <a:pPr marL="95250" indent="-95250" defTabSz="1001842" eaLnBrk="0" latinLnBrk="0" hangingPunct="0">
                  <a:lnSpc>
                    <a:spcPct val="110000"/>
                  </a:lnSpc>
                  <a:spcAft>
                    <a:spcPct val="20000"/>
                  </a:spcAft>
                  <a:buClr>
                    <a:schemeClr val="tx1"/>
                  </a:buClr>
                  <a:buSzPct val="90000"/>
                  <a:buFont typeface="Arial" pitchFamily="34" charset="0"/>
                  <a:buChar char="•"/>
                  <a:defRPr/>
                </a:pPr>
                <a:endParaRPr lang="ko-KR" altLang="en-US" sz="10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41" name="양쪽 모서리가 둥근 사각형 143">
                <a:extLst>
                  <a:ext uri="{FF2B5EF4-FFF2-40B4-BE49-F238E27FC236}">
                    <a16:creationId xmlns:a16="http://schemas.microsoft.com/office/drawing/2014/main" id="{EF147B1F-98F4-6608-B7D8-76EE739B2F08}"/>
                  </a:ext>
                </a:extLst>
              </p:cNvPr>
              <p:cNvSpPr/>
              <p:nvPr/>
            </p:nvSpPr>
            <p:spPr>
              <a:xfrm rot="5400000">
                <a:off x="-133788" y="7781354"/>
                <a:ext cx="1508656" cy="720373"/>
              </a:xfrm>
              <a:prstGeom prst="round2SameRect">
                <a:avLst>
                  <a:gd name="adj1" fmla="val 0"/>
                  <a:gd name="adj2" fmla="val 17579"/>
                </a:avLst>
              </a:prstGeom>
              <a:solidFill>
                <a:srgbClr val="42479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cene3d>
                  <a:camera prst="orthographicFront">
                    <a:rot lat="0" lon="0" rev="54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화상</a:t>
                </a: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강의실</a:t>
                </a: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  <a:p>
                <a:pPr algn="ctr"/>
                <a:r>
                  <a:rPr lang="ko-KR" altLang="en-US" sz="9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입장</a:t>
                </a:r>
              </a:p>
            </p:txBody>
          </p:sp>
          <p:sp>
            <p:nvSpPr>
              <p:cNvPr id="42" name="직사각형 41"/>
              <p:cNvSpPr/>
              <p:nvPr/>
            </p:nvSpPr>
            <p:spPr bwMode="auto">
              <a:xfrm>
                <a:off x="2419987" y="5825069"/>
                <a:ext cx="1799612" cy="1511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indent="-120650" defTabSz="1393825">
                  <a:spcAft>
                    <a:spcPts val="600"/>
                  </a:spcAft>
                  <a:buFont typeface="Arial" pitchFamily="34" charset="0"/>
                  <a:buChar char="•"/>
                  <a:tabLst>
                    <a:tab pos="542925" algn="l"/>
                  </a:tabLst>
                </a:pP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관리자가 </a:t>
                </a:r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시스템 상에서 화상강의 생성</a:t>
                </a:r>
                <a:endPara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  <a:p>
                <a:pPr marL="120650" indent="-120650" defTabSz="1393825">
                  <a:spcAft>
                    <a:spcPts val="600"/>
                  </a:spcAft>
                  <a:buFont typeface="Arial" pitchFamily="34" charset="0"/>
                  <a:buChar char="•"/>
                  <a:tabLst>
                    <a:tab pos="542925" algn="l"/>
                  </a:tabLst>
                </a:pP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화상강의 솔루션과 연계되어</a:t>
                </a:r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강의실 자동 개설</a:t>
                </a:r>
                <a:endPara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D4EB8C47-F73B-6108-770F-8FB95C42E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r="20669"/>
              <a:stretch/>
            </p:blipFill>
            <p:spPr>
              <a:xfrm>
                <a:off x="1016654" y="5988965"/>
                <a:ext cx="1416863" cy="980307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45" name="AutoShape 201"/>
              <p:cNvSpPr>
                <a:spLocks noChangeArrowheads="1"/>
              </p:cNvSpPr>
              <p:nvPr/>
            </p:nvSpPr>
            <p:spPr bwMode="auto">
              <a:xfrm>
                <a:off x="1340768" y="6767850"/>
                <a:ext cx="1129109" cy="255906"/>
              </a:xfrm>
              <a:prstGeom prst="flowChartAlternateProcess">
                <a:avLst/>
              </a:prstGeom>
              <a:solidFill>
                <a:srgbClr val="A0A7E8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2F2F2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강의실</a:t>
                </a:r>
                <a:r>
                  <a:rPr lang="en-US" altLang="ko-KR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2F2F2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/URL </a:t>
                </a:r>
                <a:r>
                  <a:rPr lang="ko-KR" altLang="en-US" sz="80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rgbClr val="F2F2F2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생성</a:t>
                </a:r>
                <a:endParaRPr lang="ko-KR" altLang="en-US" sz="800" i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2F2F2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156414D8-EF61-D073-0515-D4C6C6F08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93197" y="7586989"/>
                <a:ext cx="1743311" cy="1015336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3604" y="7599497"/>
                <a:ext cx="1081657" cy="811243"/>
              </a:xfrm>
              <a:prstGeom prst="rect">
                <a:avLst/>
              </a:prstGeom>
            </p:spPr>
          </p:pic>
          <p:grpSp>
            <p:nvGrpSpPr>
              <p:cNvPr id="48" name="그룹 47"/>
              <p:cNvGrpSpPr/>
              <p:nvPr/>
            </p:nvGrpSpPr>
            <p:grpSpPr>
              <a:xfrm>
                <a:off x="4636271" y="6600212"/>
                <a:ext cx="1931874" cy="1783007"/>
                <a:chOff x="4494289" y="6600212"/>
                <a:chExt cx="1931874" cy="1783007"/>
              </a:xfrm>
            </p:grpSpPr>
            <p:pic>
              <p:nvPicPr>
                <p:cNvPr id="49" name="그림 48">
                  <a:extLst>
                    <a:ext uri="{FF2B5EF4-FFF2-40B4-BE49-F238E27FC236}">
                      <a16:creationId xmlns:a16="http://schemas.microsoft.com/office/drawing/2014/main" id="{C400E090-0B1E-444E-A236-80CE1A9CF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55" t="14866" r="23077" b="7996"/>
                <a:stretch/>
              </p:blipFill>
              <p:spPr>
                <a:xfrm>
                  <a:off x="4494289" y="6600212"/>
                  <a:ext cx="1920389" cy="1783007"/>
                </a:xfrm>
                <a:prstGeom prst="rect">
                  <a:avLst/>
                </a:prstGeom>
              </p:spPr>
            </p:pic>
            <p:pic>
              <p:nvPicPr>
                <p:cNvPr id="56" name="그림 55"/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174" r="1231"/>
                <a:stretch/>
              </p:blipFill>
              <p:spPr>
                <a:xfrm>
                  <a:off x="4581128" y="6694548"/>
                  <a:ext cx="1728192" cy="994755"/>
                </a:xfrm>
                <a:prstGeom prst="rect">
                  <a:avLst/>
                </a:prstGeom>
              </p:spPr>
            </p:pic>
            <p:grpSp>
              <p:nvGrpSpPr>
                <p:cNvPr id="52" name="그룹 51">
                  <a:extLst>
                    <a:ext uri="{FF2B5EF4-FFF2-40B4-BE49-F238E27FC236}">
                      <a16:creationId xmlns:a16="http://schemas.microsoft.com/office/drawing/2014/main" id="{0C3E473D-567D-324E-B247-59C152BB178D}"/>
                    </a:ext>
                  </a:extLst>
                </p:cNvPr>
                <p:cNvGrpSpPr/>
                <p:nvPr/>
              </p:nvGrpSpPr>
              <p:grpSpPr>
                <a:xfrm>
                  <a:off x="5856764" y="7411062"/>
                  <a:ext cx="569399" cy="512763"/>
                  <a:chOff x="6429063" y="6865499"/>
                  <a:chExt cx="503539" cy="442295"/>
                </a:xfrm>
              </p:grpSpPr>
              <p:sp>
                <p:nvSpPr>
                  <p:cNvPr id="54" name="대각선 줄무늬 53">
                    <a:extLst>
                      <a:ext uri="{FF2B5EF4-FFF2-40B4-BE49-F238E27FC236}">
                        <a16:creationId xmlns:a16="http://schemas.microsoft.com/office/drawing/2014/main" id="{0B23ADDF-0D34-AD4E-B0B0-8015441EDE6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429063" y="6865499"/>
                    <a:ext cx="442295" cy="442295"/>
                  </a:xfrm>
                  <a:prstGeom prst="diagStrip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sz="10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ko-KR" altLang="en-US" sz="1050" dirty="0">
                      <a:solidFill>
                        <a:schemeClr val="tx1"/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endParaRPr>
                  </a:p>
                </p:txBody>
              </p:sp>
              <p:sp>
                <p:nvSpPr>
                  <p:cNvPr id="55" name="직사각형 54">
                    <a:extLst>
                      <a:ext uri="{FF2B5EF4-FFF2-40B4-BE49-F238E27FC236}">
                        <a16:creationId xmlns:a16="http://schemas.microsoft.com/office/drawing/2014/main" id="{1003F5D6-1005-8C47-8DEF-12C9C7221591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6480107" y="7049992"/>
                    <a:ext cx="452495" cy="18583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 anchor="ctr">
                    <a:spAutoFit/>
                  </a:bodyPr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sz="1000" kern="1200">
                        <a:solidFill>
                          <a:schemeClr val="tx1"/>
                        </a:solidFill>
                        <a:latin typeface="Rix모던고딕 M" pitchFamily="18" charset="-127"/>
                        <a:ea typeface="굴림" pitchFamily="50" charset="-127"/>
                        <a:cs typeface="+mn-cs"/>
                      </a:defRPr>
                    </a:lvl9pPr>
                  </a:lstStyle>
                  <a:p>
                    <a:pPr lvl="0" algn="ctr" defTabSz="1584325" eaLnBrk="0" latinLnBrk="0" hangingPunct="0"/>
                    <a:r>
                      <a:rPr lang="ko-KR" altLang="en-US" sz="800" b="1" spc="-50" dirty="0">
                        <a:gradFill>
                          <a:gsLst>
                            <a:gs pos="29000">
                              <a:prstClr val="white"/>
                            </a:gs>
                            <a:gs pos="41000">
                              <a:prstClr val="white"/>
                            </a:gs>
                          </a:gsLst>
                          <a:lin ang="10800000" scaled="1"/>
                        </a:gra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rPr>
                      <a:t>예시화면</a:t>
                    </a:r>
                  </a:p>
                </p:txBody>
              </p:sp>
            </p:grpSp>
            <p:sp>
              <p:nvSpPr>
                <p:cNvPr id="53" name="Rectangle 78">
                  <a:extLst>
                    <a:ext uri="{FF2B5EF4-FFF2-40B4-BE49-F238E27FC236}">
                      <a16:creationId xmlns:a16="http://schemas.microsoft.com/office/drawing/2014/main" id="{63C785D9-7E22-694E-B8D8-165F9FBDE4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7152" y="8158348"/>
                  <a:ext cx="1288025" cy="2039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24790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ko-KR" altLang="en-US" sz="900" spc="-50" dirty="0">
                      <a:gradFill>
                        <a:gsLst>
                          <a:gs pos="69000">
                            <a:schemeClr val="bg1"/>
                          </a:gs>
                          <a:gs pos="61000">
                            <a:schemeClr val="bg1"/>
                          </a:gs>
                        </a:gsLst>
                        <a:lin ang="16200000" scaled="0"/>
                      </a:gra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KoPub돋움체 Bold" panose="00000800000000000000" pitchFamily="2" charset="-127"/>
                      <a:ea typeface="KoPub돋움체 Bold" panose="00000800000000000000" pitchFamily="2" charset="-127"/>
                      <a:cs typeface="나눔고딕"/>
                    </a:rPr>
                    <a:t>화상 강의실</a:t>
                  </a:r>
                </a:p>
              </p:txBody>
            </p:sp>
          </p:grpSp>
        </p:grpSp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26457" r="4191" b="6878"/>
            <a:stretch/>
          </p:blipFill>
          <p:spPr>
            <a:xfrm>
              <a:off x="8200776" y="4642654"/>
              <a:ext cx="831882" cy="446706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26457" r="4191" b="6878"/>
            <a:stretch/>
          </p:blipFill>
          <p:spPr>
            <a:xfrm>
              <a:off x="6951067" y="5201106"/>
              <a:ext cx="714873" cy="383874"/>
            </a:xfrm>
            <a:prstGeom prst="rect">
              <a:avLst/>
            </a:prstGeom>
          </p:spPr>
        </p:pic>
        <p:pic>
          <p:nvPicPr>
            <p:cNvPr id="110" name="Picture 2" descr="Zoom Logo PNG Vector (PDF) Free Download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155" y="4016551"/>
              <a:ext cx="334421" cy="290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4" descr="Cisco Webex | 다운로드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194" y="4030920"/>
              <a:ext cx="318862" cy="306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텍스트상자 87">
            <a:extLst>
              <a:ext uri="{FF2B5EF4-FFF2-40B4-BE49-F238E27FC236}">
                <a16:creationId xmlns:a16="http://schemas.microsoft.com/office/drawing/2014/main" id="{379C5DBB-C8B4-624B-9117-8879F423702B}"/>
              </a:ext>
            </a:extLst>
          </p:cNvPr>
          <p:cNvSpPr txBox="1"/>
          <p:nvPr/>
        </p:nvSpPr>
        <p:spPr>
          <a:xfrm>
            <a:off x="5119718" y="5795837"/>
            <a:ext cx="4441794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화상강의 솔루션과 연계되어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LX2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에서 실시간 화상 강의실 바로 개설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학습자가  강의실에서 연계된 화상강의 솔루션으로 원 클릭 이동 및 입장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C8A12FD-BC26-B144-EA4A-21B7EE35C4BD}"/>
              </a:ext>
            </a:extLst>
          </p:cNvPr>
          <p:cNvSpPr/>
          <p:nvPr/>
        </p:nvSpPr>
        <p:spPr>
          <a:xfrm>
            <a:off x="8521991" y="2382705"/>
            <a:ext cx="410171" cy="166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7" name="Picture 2" descr="Zoom Logo PNG Vector (PDF) Free Download">
            <a:extLst>
              <a:ext uri="{FF2B5EF4-FFF2-40B4-BE49-F238E27FC236}">
                <a16:creationId xmlns:a16="http://schemas.microsoft.com/office/drawing/2014/main" id="{5790B0B8-66A5-07A7-E6B7-A53CB535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957" y="2362523"/>
            <a:ext cx="210740" cy="1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A2284-FA8C-F1D7-59D3-6226A1F4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그림 151">
            <a:extLst>
              <a:ext uri="{FF2B5EF4-FFF2-40B4-BE49-F238E27FC236}">
                <a16:creationId xmlns:a16="http://schemas.microsoft.com/office/drawing/2014/main" id="{80873074-39FC-5B80-2D7B-6652D700D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3014708"/>
            <a:ext cx="1895638" cy="1386491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  <p:sp>
        <p:nvSpPr>
          <p:cNvPr id="5" name="슬라이드 번호 개체 틀 7">
            <a:extLst>
              <a:ext uri="{FF2B5EF4-FFF2-40B4-BE49-F238E27FC236}">
                <a16:creationId xmlns:a16="http://schemas.microsoft.com/office/drawing/2014/main" id="{DF022692-6EFB-C935-5AAB-F2A61425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3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>
                <a:latin typeface="KoPubDotum Medium" pitchFamily="2" charset="-127"/>
                <a:ea typeface="KoPubDotum Medium" pitchFamily="2" charset="-127"/>
              </a:rPr>
              <a:t>23</a:t>
            </a:r>
            <a:endParaRPr lang="en-US" dirty="0">
              <a:latin typeface="KoPubDotum Medium" pitchFamily="2" charset="-127"/>
              <a:ea typeface="KoPubDotum Medium" pitchFamily="2" charset="-127"/>
            </a:endParaRPr>
          </a:p>
        </p:txBody>
      </p:sp>
      <p:pic>
        <p:nvPicPr>
          <p:cNvPr id="15" name="Picture 285" descr="악세사리">
            <a:extLst>
              <a:ext uri="{FF2B5EF4-FFF2-40B4-BE49-F238E27FC236}">
                <a16:creationId xmlns:a16="http://schemas.microsoft.com/office/drawing/2014/main" id="{19CF12FC-4FCF-4846-D9AD-D5A12B18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D9475EB-17AF-6C0E-FD59-F724290BF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327" y="1779076"/>
            <a:ext cx="4255985" cy="24258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2055A545-32F6-51E0-BD79-74622D6121EF}"/>
              </a:ext>
            </a:extLst>
          </p:cNvPr>
          <p:cNvGrpSpPr/>
          <p:nvPr/>
        </p:nvGrpSpPr>
        <p:grpSpPr>
          <a:xfrm>
            <a:off x="5128327" y="1513068"/>
            <a:ext cx="897200" cy="169277"/>
            <a:chOff x="-245138" y="1820715"/>
            <a:chExt cx="897200" cy="169277"/>
          </a:xfrm>
        </p:grpSpPr>
        <p:sp>
          <p:nvSpPr>
            <p:cNvPr id="37" name="도넛 75">
              <a:extLst>
                <a:ext uri="{FF2B5EF4-FFF2-40B4-BE49-F238E27FC236}">
                  <a16:creationId xmlns:a16="http://schemas.microsoft.com/office/drawing/2014/main" id="{8A39AD88-D7B2-496C-FEC4-D7B512CE89DB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1C3E158-F250-717C-2B0E-46B54553A2EE}"/>
                </a:ext>
              </a:extLst>
            </p:cNvPr>
            <p:cNvSpPr txBox="1"/>
            <p:nvPr/>
          </p:nvSpPr>
          <p:spPr>
            <a:xfrm>
              <a:off x="-85319" y="1820715"/>
              <a:ext cx="737381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월간 대시보드</a:t>
              </a: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41ACB09-92DD-53D8-706D-4F5E10C6B3D7}"/>
              </a:ext>
            </a:extLst>
          </p:cNvPr>
          <p:cNvGrpSpPr/>
          <p:nvPr/>
        </p:nvGrpSpPr>
        <p:grpSpPr>
          <a:xfrm>
            <a:off x="5111056" y="5505741"/>
            <a:ext cx="4426697" cy="864095"/>
            <a:chOff x="305466" y="5455512"/>
            <a:chExt cx="4426697" cy="925816"/>
          </a:xfrm>
        </p:grpSpPr>
        <p:sp>
          <p:nvSpPr>
            <p:cNvPr id="40" name="AutoShape 56">
              <a:extLst>
                <a:ext uri="{FF2B5EF4-FFF2-40B4-BE49-F238E27FC236}">
                  <a16:creationId xmlns:a16="http://schemas.microsoft.com/office/drawing/2014/main" id="{6BB0D3B0-4CCC-C7B1-27A8-EB6515D669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455513"/>
              <a:ext cx="4372317" cy="925815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월간 분석 대시보드</a:t>
              </a:r>
              <a:b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- 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월간 페이지 뷰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세션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방문 수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회원 수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평균 체류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노출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추적 수 등</a:t>
              </a:r>
            </a:p>
            <a:p>
              <a:pPr marL="92075" indent="-92075"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항목 별 상세 분석 기능</a:t>
              </a:r>
              <a:b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-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시간대별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기간별 브라우저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운영체제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디바이스 별 접속 현황</a:t>
              </a:r>
            </a:p>
          </p:txBody>
        </p:sp>
        <p:sp>
          <p:nvSpPr>
            <p:cNvPr id="41" name="양쪽 모서리가 둥근 사각형 143">
              <a:extLst>
                <a:ext uri="{FF2B5EF4-FFF2-40B4-BE49-F238E27FC236}">
                  <a16:creationId xmlns:a16="http://schemas.microsoft.com/office/drawing/2014/main" id="{AD5218D2-CDF2-1E8C-8374-4B8985996C63}"/>
                </a:ext>
              </a:extLst>
            </p:cNvPr>
            <p:cNvSpPr/>
            <p:nvPr/>
          </p:nvSpPr>
          <p:spPr>
            <a:xfrm rot="5400000">
              <a:off x="256072" y="5504906"/>
              <a:ext cx="925816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itchFamily="2" charset="-127"/>
                  <a:ea typeface="KOPUBDOTUM MEDIUM" pitchFamily="2" charset="-127"/>
                </a:rPr>
                <a:t>주요기능</a:t>
              </a:r>
              <a:endPara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endParaRPr>
            </a:p>
          </p:txBody>
        </p:sp>
      </p:grpSp>
      <p:sp>
        <p:nvSpPr>
          <p:cNvPr id="42" name="사각형: 둥근 모서리 225">
            <a:extLst>
              <a:ext uri="{FF2B5EF4-FFF2-40B4-BE49-F238E27FC236}">
                <a16:creationId xmlns:a16="http://schemas.microsoft.com/office/drawing/2014/main" id="{9C14C8E1-1DAF-9B07-4886-6CEEC61304B3}"/>
              </a:ext>
            </a:extLst>
          </p:cNvPr>
          <p:cNvSpPr/>
          <p:nvPr/>
        </p:nvSpPr>
        <p:spPr>
          <a:xfrm>
            <a:off x="7077345" y="4122439"/>
            <a:ext cx="2365940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월간 사이트 분석 현황 대시보드 제공</a:t>
            </a:r>
          </a:p>
        </p:txBody>
      </p:sp>
      <p:sp>
        <p:nvSpPr>
          <p:cNvPr id="43" name="사각형: 둥근 모서리 181">
            <a:extLst>
              <a:ext uri="{FF2B5EF4-FFF2-40B4-BE49-F238E27FC236}">
                <a16:creationId xmlns:a16="http://schemas.microsoft.com/office/drawing/2014/main" id="{0ECA514B-7251-A26B-993D-0841A7350119}"/>
              </a:ext>
            </a:extLst>
          </p:cNvPr>
          <p:cNvSpPr/>
          <p:nvPr/>
        </p:nvSpPr>
        <p:spPr>
          <a:xfrm>
            <a:off x="5059472" y="1166540"/>
            <a:ext cx="4392339" cy="219887"/>
          </a:xfrm>
          <a:prstGeom prst="roundRect">
            <a:avLst>
              <a:gd name="adj" fmla="val 0"/>
            </a:avLst>
          </a:prstGeom>
          <a:solidFill>
            <a:srgbClr val="395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웹 로그 기반의 사이트 접속 분석 대시보드</a:t>
            </a:r>
            <a:endParaRPr lang="en-US" altLang="ko-KR" sz="120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80E50740-91A6-ADF3-0BA7-5D97EEC1EE77}"/>
              </a:ext>
            </a:extLst>
          </p:cNvPr>
          <p:cNvGrpSpPr/>
          <p:nvPr/>
        </p:nvGrpSpPr>
        <p:grpSpPr>
          <a:xfrm>
            <a:off x="5114021" y="4417651"/>
            <a:ext cx="4447492" cy="940193"/>
            <a:chOff x="3522625" y="7260120"/>
            <a:chExt cx="6340307" cy="1085681"/>
          </a:xfrm>
        </p:grpSpPr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91EEAABF-05F7-F55C-20E7-385FC6F8F843}"/>
                </a:ext>
              </a:extLst>
            </p:cNvPr>
            <p:cNvGrpSpPr/>
            <p:nvPr/>
          </p:nvGrpSpPr>
          <p:grpSpPr>
            <a:xfrm>
              <a:off x="3522625" y="7260120"/>
              <a:ext cx="2090091" cy="1085681"/>
              <a:chOff x="258259" y="6475028"/>
              <a:chExt cx="2090091" cy="873261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FE0F2376-7250-FD73-CCE0-B0E53F6EC60C}"/>
                  </a:ext>
                </a:extLst>
              </p:cNvPr>
              <p:cNvSpPr/>
              <p:nvPr/>
            </p:nvSpPr>
            <p:spPr>
              <a:xfrm>
                <a:off x="258259" y="6475028"/>
                <a:ext cx="2088000" cy="229688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기기 별 분석</a:t>
                </a:r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49FE94FC-A610-AD90-B0B3-E55970A17A36}"/>
                  </a:ext>
                </a:extLst>
              </p:cNvPr>
              <p:cNvSpPr/>
              <p:nvPr/>
            </p:nvSpPr>
            <p:spPr>
              <a:xfrm>
                <a:off x="260350" y="6738846"/>
                <a:ext cx="2088000" cy="60944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7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A4118904-4C0A-0E71-3A28-E9E23C91FE0A}"/>
                </a:ext>
              </a:extLst>
            </p:cNvPr>
            <p:cNvGrpSpPr/>
            <p:nvPr/>
          </p:nvGrpSpPr>
          <p:grpSpPr>
            <a:xfrm>
              <a:off x="5648172" y="7263932"/>
              <a:ext cx="2092160" cy="1081867"/>
              <a:chOff x="2383806" y="6475029"/>
              <a:chExt cx="2092160" cy="870193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79DE78A0-5FE5-4A1B-FDF6-79430C819C58}"/>
                  </a:ext>
                </a:extLst>
              </p:cNvPr>
              <p:cNvSpPr/>
              <p:nvPr/>
            </p:nvSpPr>
            <p:spPr>
              <a:xfrm>
                <a:off x="2383806" y="6475029"/>
                <a:ext cx="2088000" cy="226626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시간대 별 분석</a:t>
                </a: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ADC063DF-CDD2-616A-DCA0-0C4A315ECABD}"/>
                  </a:ext>
                </a:extLst>
              </p:cNvPr>
              <p:cNvSpPr/>
              <p:nvPr/>
            </p:nvSpPr>
            <p:spPr>
              <a:xfrm>
                <a:off x="2387966" y="6738841"/>
                <a:ext cx="2088000" cy="60638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7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endParaRPr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1967D538-3BCA-3C90-495F-7A24E79C0205}"/>
                </a:ext>
              </a:extLst>
            </p:cNvPr>
            <p:cNvGrpSpPr/>
            <p:nvPr/>
          </p:nvGrpSpPr>
          <p:grpSpPr>
            <a:xfrm>
              <a:off x="7774932" y="7265835"/>
              <a:ext cx="2088000" cy="1079501"/>
              <a:chOff x="4510566" y="6476934"/>
              <a:chExt cx="2088000" cy="868290"/>
            </a:xfrm>
          </p:grpSpPr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301AD226-3800-923D-A489-A75073850B3B}"/>
                  </a:ext>
                </a:extLst>
              </p:cNvPr>
              <p:cNvSpPr/>
              <p:nvPr/>
            </p:nvSpPr>
            <p:spPr>
              <a:xfrm>
                <a:off x="4510566" y="6476934"/>
                <a:ext cx="2088000" cy="225093"/>
              </a:xfrm>
              <a:prstGeom prst="rect">
                <a:avLst/>
              </a:prstGeom>
              <a:solidFill>
                <a:srgbClr val="366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ko-KR" altLang="en-US" sz="1050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페이지 별 분석</a:t>
                </a: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CE9D0B81-A060-9A48-DE40-6C2EF37F8122}"/>
                  </a:ext>
                </a:extLst>
              </p:cNvPr>
              <p:cNvSpPr/>
              <p:nvPr/>
            </p:nvSpPr>
            <p:spPr>
              <a:xfrm>
                <a:off x="4510566" y="6738843"/>
                <a:ext cx="2088000" cy="60638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en-US" altLang="ko-KR" sz="7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endParaRPr>
              </a:p>
            </p:txBody>
          </p:sp>
        </p:grp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A4274FBA-CEA8-4617-DED9-06038EC31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407" y="4754577"/>
            <a:ext cx="1371740" cy="48233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CCE2C97-EA43-40A2-9453-BC077F096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569" y="4745921"/>
            <a:ext cx="1306178" cy="53244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F3B38820-EA5D-9E22-EC5B-45147D608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965" y="4735238"/>
            <a:ext cx="1410751" cy="549762"/>
          </a:xfrm>
          <a:prstGeom prst="rect">
            <a:avLst/>
          </a:prstGeom>
        </p:spPr>
      </p:pic>
      <p:sp>
        <p:nvSpPr>
          <p:cNvPr id="8" name="한쪽 모서리가 잘린 사각형 7">
            <a:extLst>
              <a:ext uri="{FF2B5EF4-FFF2-40B4-BE49-F238E27FC236}">
                <a16:creationId xmlns:a16="http://schemas.microsoft.com/office/drawing/2014/main" id="{607653D0-95B6-67A0-E0D9-FE9C9C4C65C7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대량 접속 제어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70ADB534-B29C-EBEE-BC50-E551EBEEF51B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사이트 접속 로그 분석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62EF232-935B-B8FD-F5FF-94BE5D191202}"/>
              </a:ext>
            </a:extLst>
          </p:cNvPr>
          <p:cNvGrpSpPr/>
          <p:nvPr/>
        </p:nvGrpSpPr>
        <p:grpSpPr>
          <a:xfrm>
            <a:off x="488504" y="1124744"/>
            <a:ext cx="1166505" cy="169277"/>
            <a:chOff x="-245138" y="1820715"/>
            <a:chExt cx="1166505" cy="169277"/>
          </a:xfrm>
        </p:grpSpPr>
        <p:sp>
          <p:nvSpPr>
            <p:cNvPr id="9" name="도넛 75">
              <a:extLst>
                <a:ext uri="{FF2B5EF4-FFF2-40B4-BE49-F238E27FC236}">
                  <a16:creationId xmlns:a16="http://schemas.microsoft.com/office/drawing/2014/main" id="{F1CDEE34-02C1-3979-79DF-9378E5B27C86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404EE9-198F-9A80-FD2F-7F36CBBFBBD0}"/>
                </a:ext>
              </a:extLst>
            </p:cNvPr>
            <p:cNvSpPr txBox="1"/>
            <p:nvPr/>
          </p:nvSpPr>
          <p:spPr>
            <a:xfrm>
              <a:off x="-85319" y="1820715"/>
              <a:ext cx="100668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접속 대기 프로세스</a:t>
              </a:r>
            </a:p>
          </p:txBody>
        </p:sp>
      </p:grpSp>
      <p:sp>
        <p:nvSpPr>
          <p:cNvPr id="96" name="AutoShape 15">
            <a:extLst>
              <a:ext uri="{FF2B5EF4-FFF2-40B4-BE49-F238E27FC236}">
                <a16:creationId xmlns:a16="http://schemas.microsoft.com/office/drawing/2014/main" id="{70F32A13-1875-DFBB-4BAC-988D1832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04" y="1340768"/>
            <a:ext cx="4255985" cy="1584176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9pPr>
          </a:lstStyle>
          <a:p>
            <a:pPr latinLnBrk="0"/>
            <a:endParaRPr lang="ko-KR" altLang="ko-KR" spc="-50" dirty="0">
              <a:solidFill>
                <a:srgbClr val="4D4D4D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01" name="Picture 2" descr="D:\plani\00 진행\160805 고성장기업 발표자료\employees.png">
            <a:extLst>
              <a:ext uri="{FF2B5EF4-FFF2-40B4-BE49-F238E27FC236}">
                <a16:creationId xmlns:a16="http://schemas.microsoft.com/office/drawing/2014/main" id="{BB483A05-A304-D52A-D6D9-0DE861208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09" r="64995" b="27202"/>
          <a:stretch/>
        </p:blipFill>
        <p:spPr bwMode="auto">
          <a:xfrm>
            <a:off x="586477" y="1399955"/>
            <a:ext cx="188140" cy="2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C9C9C94F-06C1-FFEF-EA84-166C837886C4}"/>
              </a:ext>
            </a:extLst>
          </p:cNvPr>
          <p:cNvSpPr/>
          <p:nvPr/>
        </p:nvSpPr>
        <p:spPr>
          <a:xfrm>
            <a:off x="440542" y="1629380"/>
            <a:ext cx="4800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사용자</a:t>
            </a:r>
          </a:p>
        </p:txBody>
      </p:sp>
      <p:sp>
        <p:nvSpPr>
          <p:cNvPr id="103" name="오른쪽 화살표 153">
            <a:extLst>
              <a:ext uri="{FF2B5EF4-FFF2-40B4-BE49-F238E27FC236}">
                <a16:creationId xmlns:a16="http://schemas.microsoft.com/office/drawing/2014/main" id="{2166302F-0539-64B5-8E9A-2618A389EB68}"/>
              </a:ext>
            </a:extLst>
          </p:cNvPr>
          <p:cNvSpPr/>
          <p:nvPr/>
        </p:nvSpPr>
        <p:spPr bwMode="auto">
          <a:xfrm>
            <a:off x="824426" y="1443608"/>
            <a:ext cx="312150" cy="215444"/>
          </a:xfrm>
          <a:prstGeom prst="rightArrow">
            <a:avLst/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4" name="모서리가 둥근 직사각형 173">
            <a:extLst>
              <a:ext uri="{FF2B5EF4-FFF2-40B4-BE49-F238E27FC236}">
                <a16:creationId xmlns:a16="http://schemas.microsoft.com/office/drawing/2014/main" id="{51EB027C-CA65-84FF-2CB3-F0BC29641A60}"/>
              </a:ext>
            </a:extLst>
          </p:cNvPr>
          <p:cNvSpPr/>
          <p:nvPr/>
        </p:nvSpPr>
        <p:spPr>
          <a:xfrm>
            <a:off x="1208592" y="1435777"/>
            <a:ext cx="936096" cy="240188"/>
          </a:xfrm>
          <a:prstGeom prst="roundRect">
            <a:avLst>
              <a:gd name="adj" fmla="val 50000"/>
            </a:avLst>
          </a:prstGeom>
          <a:solidFill>
            <a:srgbClr val="0E386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5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로그인 페이지 접근</a:t>
            </a:r>
          </a:p>
        </p:txBody>
      </p:sp>
      <p:sp>
        <p:nvSpPr>
          <p:cNvPr id="105" name="Rounded Rectangle 28">
            <a:extLst>
              <a:ext uri="{FF2B5EF4-FFF2-40B4-BE49-F238E27FC236}">
                <a16:creationId xmlns:a16="http://schemas.microsoft.com/office/drawing/2014/main" id="{7BB1D0A0-6D2B-6747-25FC-CA91D9E8F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500" y="1988840"/>
            <a:ext cx="802269" cy="247117"/>
          </a:xfrm>
          <a:prstGeom prst="roundRect">
            <a:avLst>
              <a:gd name="adj" fmla="val 12643"/>
            </a:avLst>
          </a:prstGeom>
          <a:solidFill>
            <a:srgbClr val="0E386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750" b="1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</a:rPr>
              <a:t>접속토큰</a:t>
            </a:r>
            <a:r>
              <a:rPr lang="ko-KR" altLang="en-US" sz="75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</a:rPr>
              <a:t> 유무 체크</a:t>
            </a:r>
          </a:p>
        </p:txBody>
      </p: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14048937-6424-6D7D-3B1C-2515A647A573}"/>
              </a:ext>
            </a:extLst>
          </p:cNvPr>
          <p:cNvGrpSpPr/>
          <p:nvPr/>
        </p:nvGrpSpPr>
        <p:grpSpPr>
          <a:xfrm>
            <a:off x="1594965" y="1727677"/>
            <a:ext cx="163350" cy="194122"/>
            <a:chOff x="1787746" y="3149876"/>
            <a:chExt cx="162762" cy="398878"/>
          </a:xfrm>
        </p:grpSpPr>
        <p:sp>
          <p:nvSpPr>
            <p:cNvPr id="113" name="Line 177">
              <a:extLst>
                <a:ext uri="{FF2B5EF4-FFF2-40B4-BE49-F238E27FC236}">
                  <a16:creationId xmlns:a16="http://schemas.microsoft.com/office/drawing/2014/main" id="{059FE9BC-B2B9-E75B-AEBA-2A7170AEA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7746" y="3149877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14" name="Line 177">
              <a:extLst>
                <a:ext uri="{FF2B5EF4-FFF2-40B4-BE49-F238E27FC236}">
                  <a16:creationId xmlns:a16="http://schemas.microsoft.com/office/drawing/2014/main" id="{142276AA-4472-BD0A-EC49-4AD35D81A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0508" y="3149876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6D53727F-ED14-8EC1-9456-550ABF5BD6E0}"/>
              </a:ext>
            </a:extLst>
          </p:cNvPr>
          <p:cNvSpPr/>
          <p:nvPr/>
        </p:nvSpPr>
        <p:spPr>
          <a:xfrm>
            <a:off x="988167" y="1736117"/>
            <a:ext cx="56515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페이지 호출</a:t>
            </a: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6FE2B911-1898-1FF8-6C23-9250DEAB7F3E}"/>
              </a:ext>
            </a:extLst>
          </p:cNvPr>
          <p:cNvSpPr/>
          <p:nvPr/>
        </p:nvSpPr>
        <p:spPr>
          <a:xfrm>
            <a:off x="1764490" y="1740127"/>
            <a:ext cx="49244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처리 결과</a:t>
            </a:r>
          </a:p>
        </p:txBody>
      </p:sp>
      <p:sp>
        <p:nvSpPr>
          <p:cNvPr id="117" name="Rounded Rectangle 28">
            <a:extLst>
              <a:ext uri="{FF2B5EF4-FFF2-40B4-BE49-F238E27FC236}">
                <a16:creationId xmlns:a16="http://schemas.microsoft.com/office/drawing/2014/main" id="{B879EB29-88A8-57A9-BD9A-D0026B0E8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961" y="2564904"/>
            <a:ext cx="795808" cy="240530"/>
          </a:xfrm>
          <a:prstGeom prst="roundRect">
            <a:avLst>
              <a:gd name="adj" fmla="val 12643"/>
            </a:avLst>
          </a:prstGeom>
          <a:solidFill>
            <a:srgbClr val="0E386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75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</a:rPr>
              <a:t>토큰 유효성 체크</a:t>
            </a:r>
          </a:p>
        </p:txBody>
      </p:sp>
      <p:sp>
        <p:nvSpPr>
          <p:cNvPr id="127" name="Rounded Rectangle 28">
            <a:extLst>
              <a:ext uri="{FF2B5EF4-FFF2-40B4-BE49-F238E27FC236}">
                <a16:creationId xmlns:a16="http://schemas.microsoft.com/office/drawing/2014/main" id="{B2FA2A0F-5643-597D-25E7-7AE07ADA4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960" y="1412777"/>
            <a:ext cx="802269" cy="247117"/>
          </a:xfrm>
          <a:prstGeom prst="roundRect">
            <a:avLst>
              <a:gd name="adj" fmla="val 12643"/>
            </a:avLst>
          </a:prstGeom>
          <a:solidFill>
            <a:srgbClr val="0E386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75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</a:rPr>
              <a:t>최대 로그인 수 체크</a:t>
            </a: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1604E65E-2D65-1B98-148F-0A26EFC0E32A}"/>
              </a:ext>
            </a:extLst>
          </p:cNvPr>
          <p:cNvGrpSpPr/>
          <p:nvPr/>
        </p:nvGrpSpPr>
        <p:grpSpPr>
          <a:xfrm>
            <a:off x="2861799" y="1772816"/>
            <a:ext cx="158810" cy="231936"/>
            <a:chOff x="1787746" y="3149876"/>
            <a:chExt cx="162762" cy="398878"/>
          </a:xfrm>
        </p:grpSpPr>
        <p:sp>
          <p:nvSpPr>
            <p:cNvPr id="129" name="Line 177">
              <a:extLst>
                <a:ext uri="{FF2B5EF4-FFF2-40B4-BE49-F238E27FC236}">
                  <a16:creationId xmlns:a16="http://schemas.microsoft.com/office/drawing/2014/main" id="{47FA6890-D620-1894-9C86-C2DBFE04C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7746" y="3149877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30" name="Line 177">
              <a:extLst>
                <a:ext uri="{FF2B5EF4-FFF2-40B4-BE49-F238E27FC236}">
                  <a16:creationId xmlns:a16="http://schemas.microsoft.com/office/drawing/2014/main" id="{785ED58A-6E71-890B-45BE-B34A86642F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0508" y="3149876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pic>
        <p:nvPicPr>
          <p:cNvPr id="131" name="Picture 6">
            <a:extLst>
              <a:ext uri="{FF2B5EF4-FFF2-40B4-BE49-F238E27FC236}">
                <a16:creationId xmlns:a16="http://schemas.microsoft.com/office/drawing/2014/main" id="{A6A523E2-F263-1D34-B329-9F29F40D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70" y="2125158"/>
            <a:ext cx="298716" cy="36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377E89F7-D9F0-9EF0-1445-F1A743195AC9}"/>
              </a:ext>
            </a:extLst>
          </p:cNvPr>
          <p:cNvSpPr txBox="1"/>
          <p:nvPr/>
        </p:nvSpPr>
        <p:spPr>
          <a:xfrm flipH="1">
            <a:off x="2504728" y="2504608"/>
            <a:ext cx="876732" cy="338554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>
            <a:defPPr>
              <a:defRPr lang="ko-KR"/>
            </a:defPPr>
            <a:lvl1pPr lvl="0">
              <a:defRPr sz="3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DIYGo540" panose="02030504000101010101" pitchFamily="18" charset="-127"/>
                <a:ea typeface="YDIYGo540" panose="02030504000101010101" pitchFamily="18" charset="-127"/>
              </a:defRPr>
            </a:lvl1pPr>
          </a:lstStyle>
          <a:p>
            <a:pPr lvl="0" algn="ctr" fontAlgn="auto">
              <a:spcBef>
                <a:spcPts val="0"/>
              </a:spcBef>
              <a:defRPr/>
            </a:pPr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미디어 교육</a:t>
            </a:r>
            <a:endParaRPr lang="en-US" altLang="ko-KR" sz="8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lvl="0" algn="ctr" fontAlgn="auto">
              <a:spcBef>
                <a:spcPts val="0"/>
              </a:spcBef>
              <a:defRPr/>
            </a:pPr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로그인 페이지</a:t>
            </a:r>
          </a:p>
        </p:txBody>
      </p: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5C4D4F45-80E8-7B50-604C-1F5F670AEF75}"/>
              </a:ext>
            </a:extLst>
          </p:cNvPr>
          <p:cNvGrpSpPr/>
          <p:nvPr/>
        </p:nvGrpSpPr>
        <p:grpSpPr>
          <a:xfrm rot="5400000">
            <a:off x="3504422" y="1405561"/>
            <a:ext cx="155686" cy="282866"/>
            <a:chOff x="1787748" y="3407119"/>
            <a:chExt cx="135192" cy="141634"/>
          </a:xfrm>
        </p:grpSpPr>
        <p:sp>
          <p:nvSpPr>
            <p:cNvPr id="134" name="Line 177">
              <a:extLst>
                <a:ext uri="{FF2B5EF4-FFF2-40B4-BE49-F238E27FC236}">
                  <a16:creationId xmlns:a16="http://schemas.microsoft.com/office/drawing/2014/main" id="{116FF44A-1BC7-35D9-34A0-B3A64D61C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7748" y="3407119"/>
              <a:ext cx="0" cy="14163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35" name="Line 177">
              <a:extLst>
                <a:ext uri="{FF2B5EF4-FFF2-40B4-BE49-F238E27FC236}">
                  <a16:creationId xmlns:a16="http://schemas.microsoft.com/office/drawing/2014/main" id="{96858515-E05A-9B12-D1E7-796247B5C2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2940" y="3407119"/>
              <a:ext cx="0" cy="14163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136" name="Rounded Rectangle 28">
            <a:extLst>
              <a:ext uri="{FF2B5EF4-FFF2-40B4-BE49-F238E27FC236}">
                <a16:creationId xmlns:a16="http://schemas.microsoft.com/office/drawing/2014/main" id="{C116C2D9-093E-2BA5-3812-E75DA27BE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58" y="1412776"/>
            <a:ext cx="802269" cy="247117"/>
          </a:xfrm>
          <a:prstGeom prst="roundRect">
            <a:avLst>
              <a:gd name="adj" fmla="val 12643"/>
            </a:avLst>
          </a:prstGeom>
          <a:solidFill>
            <a:srgbClr val="0E386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75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Dotum Bold" panose="02020603020101020101" pitchFamily="18" charset="-127"/>
                <a:ea typeface="KoPubDotum Bold" panose="02020603020101020101" pitchFamily="18" charset="-127"/>
              </a:rPr>
              <a:t>최대 로그인 수 체크</a:t>
            </a:r>
          </a:p>
        </p:txBody>
      </p: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8ECBFAA5-9A55-5382-BB82-711BD699DAE3}"/>
              </a:ext>
            </a:extLst>
          </p:cNvPr>
          <p:cNvGrpSpPr/>
          <p:nvPr/>
        </p:nvGrpSpPr>
        <p:grpSpPr>
          <a:xfrm>
            <a:off x="4130686" y="1772816"/>
            <a:ext cx="158810" cy="231936"/>
            <a:chOff x="1787746" y="3149876"/>
            <a:chExt cx="162762" cy="398878"/>
          </a:xfrm>
        </p:grpSpPr>
        <p:sp>
          <p:nvSpPr>
            <p:cNvPr id="142" name="Line 177">
              <a:extLst>
                <a:ext uri="{FF2B5EF4-FFF2-40B4-BE49-F238E27FC236}">
                  <a16:creationId xmlns:a16="http://schemas.microsoft.com/office/drawing/2014/main" id="{80ED6BEE-1E6B-EAE3-BA62-981299BA6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7746" y="3149877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43" name="Line 177">
              <a:extLst>
                <a:ext uri="{FF2B5EF4-FFF2-40B4-BE49-F238E27FC236}">
                  <a16:creationId xmlns:a16="http://schemas.microsoft.com/office/drawing/2014/main" id="{D932568A-45B3-595A-D155-DDD787352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0508" y="3149876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pic>
        <p:nvPicPr>
          <p:cNvPr id="144" name="Picture 6">
            <a:extLst>
              <a:ext uri="{FF2B5EF4-FFF2-40B4-BE49-F238E27FC236}">
                <a16:creationId xmlns:a16="http://schemas.microsoft.com/office/drawing/2014/main" id="{E66EA55D-F6D1-E119-0262-148FB69F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57" y="2125158"/>
            <a:ext cx="298716" cy="36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08E61014-B686-EE7D-2F7C-B0063D2F1238}"/>
              </a:ext>
            </a:extLst>
          </p:cNvPr>
          <p:cNvSpPr txBox="1"/>
          <p:nvPr/>
        </p:nvSpPr>
        <p:spPr>
          <a:xfrm flipH="1">
            <a:off x="3773615" y="2504608"/>
            <a:ext cx="876732" cy="338554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>
            <a:defPPr>
              <a:defRPr lang="ko-KR"/>
            </a:defPPr>
            <a:lvl1pPr lvl="0">
              <a:defRPr sz="3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YDIYGo540" panose="02030504000101010101" pitchFamily="18" charset="-127"/>
                <a:ea typeface="YDIYGo540" panose="02030504000101010101" pitchFamily="18" charset="-127"/>
              </a:defRPr>
            </a:lvl1pPr>
          </a:lstStyle>
          <a:p>
            <a:pPr lvl="0" algn="ctr" fontAlgn="auto">
              <a:spcBef>
                <a:spcPts val="0"/>
              </a:spcBef>
              <a:defRPr/>
            </a:pPr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접속 대기</a:t>
            </a:r>
            <a:endParaRPr lang="en-US" altLang="ko-KR" sz="8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lvl="0" algn="ctr" fontAlgn="auto">
              <a:spcBef>
                <a:spcPts val="0"/>
              </a:spcBef>
              <a:defRPr/>
            </a:pPr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프로그램</a:t>
            </a:r>
          </a:p>
        </p:txBody>
      </p: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BE117948-01BA-EBD8-C354-F73E725B7DE4}"/>
              </a:ext>
            </a:extLst>
          </p:cNvPr>
          <p:cNvGrpSpPr/>
          <p:nvPr/>
        </p:nvGrpSpPr>
        <p:grpSpPr>
          <a:xfrm rot="1500220">
            <a:off x="2231658" y="1666838"/>
            <a:ext cx="109523" cy="890103"/>
            <a:chOff x="1787742" y="3407118"/>
            <a:chExt cx="135198" cy="141635"/>
          </a:xfrm>
        </p:grpSpPr>
        <p:sp>
          <p:nvSpPr>
            <p:cNvPr id="147" name="Line 177">
              <a:extLst>
                <a:ext uri="{FF2B5EF4-FFF2-40B4-BE49-F238E27FC236}">
                  <a16:creationId xmlns:a16="http://schemas.microsoft.com/office/drawing/2014/main" id="{DA0C4368-610B-B13D-A1FA-60F96280D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7742" y="3407118"/>
              <a:ext cx="0" cy="14163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48" name="Line 177">
              <a:extLst>
                <a:ext uri="{FF2B5EF4-FFF2-40B4-BE49-F238E27FC236}">
                  <a16:creationId xmlns:a16="http://schemas.microsoft.com/office/drawing/2014/main" id="{3ADD9806-8769-C6CA-C2A6-745AD9677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2940" y="3407119"/>
              <a:ext cx="0" cy="14163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149" name="오른쪽 화살표 153">
            <a:extLst>
              <a:ext uri="{FF2B5EF4-FFF2-40B4-BE49-F238E27FC236}">
                <a16:creationId xmlns:a16="http://schemas.microsoft.com/office/drawing/2014/main" id="{203E0C4C-99B4-D9DD-A209-A274710C58AA}"/>
              </a:ext>
            </a:extLst>
          </p:cNvPr>
          <p:cNvSpPr/>
          <p:nvPr/>
        </p:nvSpPr>
        <p:spPr bwMode="auto">
          <a:xfrm rot="5400000">
            <a:off x="4042554" y="2803079"/>
            <a:ext cx="352322" cy="331200"/>
          </a:xfrm>
          <a:prstGeom prst="rightArrow">
            <a:avLst/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pic>
        <p:nvPicPr>
          <p:cNvPr id="153" name="그림 152">
            <a:extLst>
              <a:ext uri="{FF2B5EF4-FFF2-40B4-BE49-F238E27FC236}">
                <a16:creationId xmlns:a16="http://schemas.microsoft.com/office/drawing/2014/main" id="{3923F519-0FAD-00EA-2F9A-1C05E2C5FB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138" y="3013369"/>
            <a:ext cx="1742566" cy="1386491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  <p:sp>
        <p:nvSpPr>
          <p:cNvPr id="154" name="오른쪽 화살표 153">
            <a:extLst>
              <a:ext uri="{FF2B5EF4-FFF2-40B4-BE49-F238E27FC236}">
                <a16:creationId xmlns:a16="http://schemas.microsoft.com/office/drawing/2014/main" id="{9B496374-7E2D-3502-8844-B9147B389E05}"/>
              </a:ext>
            </a:extLst>
          </p:cNvPr>
          <p:cNvSpPr/>
          <p:nvPr/>
        </p:nvSpPr>
        <p:spPr bwMode="auto">
          <a:xfrm rot="10800000">
            <a:off x="2367239" y="3572399"/>
            <a:ext cx="353513" cy="290039"/>
          </a:xfrm>
          <a:prstGeom prst="rightArrow">
            <a:avLst/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56" name="텍스트상자 87">
            <a:extLst>
              <a:ext uri="{FF2B5EF4-FFF2-40B4-BE49-F238E27FC236}">
                <a16:creationId xmlns:a16="http://schemas.microsoft.com/office/drawing/2014/main" id="{E3AB3B3B-3344-E426-13EA-4207F5955161}"/>
              </a:ext>
            </a:extLst>
          </p:cNvPr>
          <p:cNvSpPr txBox="1"/>
          <p:nvPr/>
        </p:nvSpPr>
        <p:spPr>
          <a:xfrm>
            <a:off x="387726" y="4501402"/>
            <a:ext cx="4349250" cy="537318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</a:t>
            </a:r>
            <a:r>
              <a:rPr lang="ko-KR" altLang="en-US" sz="87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대량 접속 발생 시 접속 </a:t>
            </a:r>
            <a:r>
              <a:rPr lang="ko-KR" altLang="en-US" sz="87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대기열</a:t>
            </a:r>
            <a:r>
              <a:rPr lang="ko-KR" altLang="en-US" sz="87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프로그램 기능을 통하여 부하 분산 및 서비스 안정성 확보</a:t>
            </a:r>
            <a:endParaRPr lang="en-US" altLang="ko-KR" sz="87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9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</a:t>
            </a:r>
            <a:r>
              <a:rPr lang="ko-KR" altLang="en-US" sz="87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접속 대기 인원과 예상 대기 시간을 표시하여 편의성 향상 및 대기 해소 시 통합 로그인 화면으로 이동</a:t>
            </a:r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F52B3B9E-29A3-9EA6-CDC0-1DF570CC7A63}"/>
              </a:ext>
            </a:extLst>
          </p:cNvPr>
          <p:cNvGrpSpPr/>
          <p:nvPr/>
        </p:nvGrpSpPr>
        <p:grpSpPr>
          <a:xfrm>
            <a:off x="421941" y="5131931"/>
            <a:ext cx="1722747" cy="169277"/>
            <a:chOff x="-245138" y="1820715"/>
            <a:chExt cx="1722747" cy="169277"/>
          </a:xfrm>
        </p:grpSpPr>
        <p:sp>
          <p:nvSpPr>
            <p:cNvPr id="158" name="도넛 75">
              <a:extLst>
                <a:ext uri="{FF2B5EF4-FFF2-40B4-BE49-F238E27FC236}">
                  <a16:creationId xmlns:a16="http://schemas.microsoft.com/office/drawing/2014/main" id="{8397954A-18DA-80B4-5C4A-55DD01E21C19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94F325C-7F2A-AB95-4A1F-361E338213EE}"/>
                </a:ext>
              </a:extLst>
            </p:cNvPr>
            <p:cNvSpPr txBox="1"/>
            <p:nvPr/>
          </p:nvSpPr>
          <p:spPr>
            <a:xfrm>
              <a:off x="-85319" y="1820715"/>
              <a:ext cx="156292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대량 접속 제어 프로그램 기능</a:t>
              </a:r>
            </a:p>
          </p:txBody>
        </p:sp>
      </p:grp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DE2CA4D0-EC2F-784A-C240-E3582C17FD9E}"/>
              </a:ext>
            </a:extLst>
          </p:cNvPr>
          <p:cNvGrpSpPr/>
          <p:nvPr/>
        </p:nvGrpSpPr>
        <p:grpSpPr>
          <a:xfrm>
            <a:off x="348337" y="5373216"/>
            <a:ext cx="4456797" cy="943879"/>
            <a:chOff x="260350" y="8262800"/>
            <a:chExt cx="6317961" cy="1492867"/>
          </a:xfrm>
        </p:grpSpPr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E45BDD79-68F6-4B06-FE99-FFAD21AB2739}"/>
                </a:ext>
              </a:extLst>
            </p:cNvPr>
            <p:cNvGrpSpPr/>
            <p:nvPr/>
          </p:nvGrpSpPr>
          <p:grpSpPr>
            <a:xfrm>
              <a:off x="260350" y="8262800"/>
              <a:ext cx="3110400" cy="1492864"/>
              <a:chOff x="7832933" y="7757736"/>
              <a:chExt cx="3110400" cy="1617705"/>
            </a:xfrm>
          </p:grpSpPr>
          <p:sp>
            <p:nvSpPr>
              <p:cNvPr id="165" name="직사각형 164">
                <a:extLst>
                  <a:ext uri="{FF2B5EF4-FFF2-40B4-BE49-F238E27FC236}">
                    <a16:creationId xmlns:a16="http://schemas.microsoft.com/office/drawing/2014/main" id="{DEE2A4F3-D434-E73E-3D76-611913F794E9}"/>
                  </a:ext>
                </a:extLst>
              </p:cNvPr>
              <p:cNvSpPr/>
              <p:nvPr/>
            </p:nvSpPr>
            <p:spPr>
              <a:xfrm>
                <a:off x="7832933" y="7945468"/>
                <a:ext cx="3109709" cy="142997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595959"/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180000" rIns="0" bIns="0" anchor="t" anchorCtr="0">
                <a:noAutofit/>
              </a:bodyPr>
              <a:lstStyle/>
              <a:p>
                <a:pPr marL="92075" indent="-92075" fontAlgn="base">
                  <a:spcAft>
                    <a:spcPts val="300"/>
                  </a:spcAft>
                  <a:buClr>
                    <a:schemeClr val="tx1"/>
                  </a:buClr>
                  <a:buSzPct val="80000"/>
                  <a:buFont typeface="Arial" panose="020B0604020202020204" pitchFamily="34" charset="0"/>
                  <a:buChar char="•"/>
                  <a:defRPr/>
                </a:pPr>
                <a:endPara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66" name="양쪽 모서리가 둥근 사각형 30">
                <a:extLst>
                  <a:ext uri="{FF2B5EF4-FFF2-40B4-BE49-F238E27FC236}">
                    <a16:creationId xmlns:a16="http://schemas.microsoft.com/office/drawing/2014/main" id="{C0C16783-23C0-F36D-B760-4F96ED03D40D}"/>
                  </a:ext>
                </a:extLst>
              </p:cNvPr>
              <p:cNvSpPr/>
              <p:nvPr/>
            </p:nvSpPr>
            <p:spPr>
              <a:xfrm>
                <a:off x="7832933" y="7757736"/>
                <a:ext cx="3110400" cy="257819"/>
              </a:xfrm>
              <a:prstGeom prst="round2SameRect">
                <a:avLst>
                  <a:gd name="adj1" fmla="val 31129"/>
                  <a:gd name="adj2" fmla="val 0"/>
                </a:avLst>
              </a:prstGeom>
              <a:solidFill>
                <a:srgbClr val="0E3867"/>
              </a:solidFill>
              <a:ln>
                <a:solidFill>
                  <a:srgbClr val="595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spcAft>
                    <a:spcPts val="200"/>
                  </a:spcAft>
                </a:pPr>
                <a:r>
                  <a:rPr lang="ko-KR" altLang="en-US" sz="900" b="1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순번대기를 통한 부하 분산</a:t>
                </a:r>
              </a:p>
            </p:txBody>
          </p:sp>
        </p:grpSp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13CE9E72-0A36-D286-0157-CACBBD440510}"/>
                </a:ext>
              </a:extLst>
            </p:cNvPr>
            <p:cNvGrpSpPr/>
            <p:nvPr/>
          </p:nvGrpSpPr>
          <p:grpSpPr>
            <a:xfrm>
              <a:off x="3467911" y="8262803"/>
              <a:ext cx="3110400" cy="1492864"/>
              <a:chOff x="11040494" y="7757736"/>
              <a:chExt cx="3110400" cy="1617704"/>
            </a:xfrm>
          </p:grpSpPr>
          <p:sp>
            <p:nvSpPr>
              <p:cNvPr id="163" name="직사각형 162">
                <a:extLst>
                  <a:ext uri="{FF2B5EF4-FFF2-40B4-BE49-F238E27FC236}">
                    <a16:creationId xmlns:a16="http://schemas.microsoft.com/office/drawing/2014/main" id="{71FC1721-ECFB-DF3B-33F0-42CFBE43247C}"/>
                  </a:ext>
                </a:extLst>
              </p:cNvPr>
              <p:cNvSpPr/>
              <p:nvPr/>
            </p:nvSpPr>
            <p:spPr>
              <a:xfrm>
                <a:off x="11040840" y="7945469"/>
                <a:ext cx="3109709" cy="1429971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595959"/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180000" rIns="0" bIns="0" anchor="t" anchorCtr="0">
                <a:noAutofit/>
              </a:bodyPr>
              <a:lstStyle/>
              <a:p>
                <a:pPr marL="92075" indent="-92075" fontAlgn="base">
                  <a:spcAft>
                    <a:spcPts val="300"/>
                  </a:spcAft>
                  <a:buClr>
                    <a:schemeClr val="tx1"/>
                  </a:buClr>
                  <a:buSzPct val="80000"/>
                  <a:buFont typeface="Arial" panose="020B0604020202020204" pitchFamily="34" charset="0"/>
                  <a:buChar char="•"/>
                  <a:defRPr/>
                </a:pPr>
                <a:endPara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164" name="양쪽 모서리가 둥근 사각형 25">
                <a:extLst>
                  <a:ext uri="{FF2B5EF4-FFF2-40B4-BE49-F238E27FC236}">
                    <a16:creationId xmlns:a16="http://schemas.microsoft.com/office/drawing/2014/main" id="{3B87A242-2609-9381-3140-B142B3196C10}"/>
                  </a:ext>
                </a:extLst>
              </p:cNvPr>
              <p:cNvSpPr/>
              <p:nvPr/>
            </p:nvSpPr>
            <p:spPr>
              <a:xfrm>
                <a:off x="11040494" y="7757736"/>
                <a:ext cx="3110400" cy="257819"/>
              </a:xfrm>
              <a:prstGeom prst="round2SameRect">
                <a:avLst>
                  <a:gd name="adj1" fmla="val 31129"/>
                  <a:gd name="adj2" fmla="val 0"/>
                </a:avLst>
              </a:prstGeom>
              <a:solidFill>
                <a:srgbClr val="0E3867"/>
              </a:solidFill>
              <a:ln>
                <a:solidFill>
                  <a:srgbClr val="595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spcAft>
                    <a:spcPts val="200"/>
                  </a:spcAft>
                </a:pPr>
                <a:r>
                  <a:rPr lang="ko-KR" altLang="en-US" sz="900" b="1" spc="-80" dirty="0" err="1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대기열</a:t>
                </a:r>
                <a:r>
                  <a:rPr lang="ko-KR" altLang="en-US" sz="900" b="1" spc="-8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 접속 로그 관리를 통한 모니터링</a:t>
                </a:r>
              </a:p>
            </p:txBody>
          </p:sp>
        </p:grpSp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id="{0AEB19D1-3409-F51A-4956-FA8BE232FD3F}"/>
              </a:ext>
            </a:extLst>
          </p:cNvPr>
          <p:cNvGrpSpPr/>
          <p:nvPr/>
        </p:nvGrpSpPr>
        <p:grpSpPr>
          <a:xfrm>
            <a:off x="1594965" y="2298774"/>
            <a:ext cx="163350" cy="194122"/>
            <a:chOff x="1787746" y="3149876"/>
            <a:chExt cx="162762" cy="398878"/>
          </a:xfrm>
        </p:grpSpPr>
        <p:sp>
          <p:nvSpPr>
            <p:cNvPr id="168" name="Line 177">
              <a:extLst>
                <a:ext uri="{FF2B5EF4-FFF2-40B4-BE49-F238E27FC236}">
                  <a16:creationId xmlns:a16="http://schemas.microsoft.com/office/drawing/2014/main" id="{8CAC1D93-1EEE-F95D-537C-10649B5B8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7746" y="3149877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69" name="Line 177">
              <a:extLst>
                <a:ext uri="{FF2B5EF4-FFF2-40B4-BE49-F238E27FC236}">
                  <a16:creationId xmlns:a16="http://schemas.microsoft.com/office/drawing/2014/main" id="{F82A46D3-1C50-F86A-E2C9-61D0A29AD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0508" y="3149876"/>
              <a:ext cx="0" cy="39887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dirty="0"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pic>
        <p:nvPicPr>
          <p:cNvPr id="170" name="그림 169">
            <a:extLst>
              <a:ext uri="{FF2B5EF4-FFF2-40B4-BE49-F238E27FC236}">
                <a16:creationId xmlns:a16="http://schemas.microsoft.com/office/drawing/2014/main" id="{8C88B778-C54E-BC37-EA2D-D07609AAA7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657" y="5553011"/>
            <a:ext cx="1193019" cy="7312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1" name="AutoShape 15">
            <a:extLst>
              <a:ext uri="{FF2B5EF4-FFF2-40B4-BE49-F238E27FC236}">
                <a16:creationId xmlns:a16="http://schemas.microsoft.com/office/drawing/2014/main" id="{2306AC93-AFAC-E611-DD84-340EB7A3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228" y="5546596"/>
            <a:ext cx="900649" cy="737712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9pPr>
          </a:lstStyle>
          <a:p>
            <a:pPr latinLnBrk="0"/>
            <a:endParaRPr lang="ko-KR" altLang="ko-KR" spc="-50" dirty="0">
              <a:solidFill>
                <a:srgbClr val="4D4D4D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2" name="Rectangle 74">
            <a:extLst>
              <a:ext uri="{FF2B5EF4-FFF2-40B4-BE49-F238E27FC236}">
                <a16:creationId xmlns:a16="http://schemas.microsoft.com/office/drawing/2014/main" id="{794BEBB0-066B-1E30-0093-6B6855A712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8997" y="5646711"/>
            <a:ext cx="790011" cy="50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marL="95250" indent="-952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9pPr>
          </a:lstStyle>
          <a:p>
            <a:pPr marL="92075" indent="-92075" eaLnBrk="1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접속 대기 인원 표시</a:t>
            </a:r>
            <a:endParaRPr lang="en-US" altLang="ko-KR" sz="7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E3384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92075" indent="-92075" eaLnBrk="1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예상 대기 시간 표시</a:t>
            </a:r>
            <a:b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sym typeface="Wingdings" panose="05000000000000000000" pitchFamily="2" charset="2"/>
              </a:rPr>
              <a:t> </a:t>
            </a:r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sym typeface="Wingdings" panose="05000000000000000000" pitchFamily="2" charset="2"/>
              </a:rPr>
              <a:t>편의성 향상</a:t>
            </a:r>
            <a:endParaRPr lang="ko-KR" altLang="en-US" sz="7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E3384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73" name="그림 172">
            <a:extLst>
              <a:ext uri="{FF2B5EF4-FFF2-40B4-BE49-F238E27FC236}">
                <a16:creationId xmlns:a16="http://schemas.microsoft.com/office/drawing/2014/main" id="{7A6AAF27-B375-566E-A523-0B129F52A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63" r="10810"/>
          <a:stretch/>
        </p:blipFill>
        <p:spPr>
          <a:xfrm>
            <a:off x="2653303" y="5550690"/>
            <a:ext cx="1200908" cy="7393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4" name="AutoShape 15">
            <a:extLst>
              <a:ext uri="{FF2B5EF4-FFF2-40B4-BE49-F238E27FC236}">
                <a16:creationId xmlns:a16="http://schemas.microsoft.com/office/drawing/2014/main" id="{CD70FC17-941E-C8E8-4739-99D1C302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226" y="5546596"/>
            <a:ext cx="900649" cy="749399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9pPr>
          </a:lstStyle>
          <a:p>
            <a:pPr latinLnBrk="0"/>
            <a:endParaRPr lang="ko-KR" altLang="ko-KR" spc="-50" dirty="0">
              <a:solidFill>
                <a:srgbClr val="4D4D4D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5" name="Rectangle 74">
            <a:extLst>
              <a:ext uri="{FF2B5EF4-FFF2-40B4-BE49-F238E27FC236}">
                <a16:creationId xmlns:a16="http://schemas.microsoft.com/office/drawing/2014/main" id="{DDE8AEC3-5F8B-220D-90AD-48FBD1ACEE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32995" y="5646711"/>
            <a:ext cx="790011" cy="50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marL="95250" indent="-952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pitchFamily="50" charset="-127"/>
              </a:defRPr>
            </a:lvl9pPr>
          </a:lstStyle>
          <a:p>
            <a:pPr marL="92075" indent="-92075" eaLnBrk="1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ko-KR" altLang="en-US" sz="7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대기열</a:t>
            </a:r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로그 관리</a:t>
            </a:r>
            <a:endParaRPr lang="en-US" altLang="ko-KR" sz="7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E3384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92075" indent="-92075" eaLnBrk="1" hangingPunct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접속자수 통계</a:t>
            </a:r>
            <a:b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en-US" altLang="ko-KR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sym typeface="Wingdings" panose="05000000000000000000" pitchFamily="2" charset="2"/>
              </a:rPr>
              <a:t> </a:t>
            </a:r>
            <a:r>
              <a:rPr lang="ko-KR" altLang="en-US" sz="7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sym typeface="Wingdings" panose="05000000000000000000" pitchFamily="2" charset="2"/>
              </a:rPr>
              <a:t>대기열</a:t>
            </a:r>
            <a:r>
              <a:rPr lang="ko-KR" altLang="en-US" sz="7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E3384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sym typeface="Wingdings" panose="05000000000000000000" pitchFamily="2" charset="2"/>
              </a:rPr>
              <a:t> 모니터링</a:t>
            </a:r>
            <a:endParaRPr lang="ko-KR" altLang="en-US" sz="7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2E3384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602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8B180-7870-5E8C-F842-83CF8064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직사각형 95">
            <a:extLst>
              <a:ext uri="{FF2B5EF4-FFF2-40B4-BE49-F238E27FC236}">
                <a16:creationId xmlns:a16="http://schemas.microsoft.com/office/drawing/2014/main" id="{98346126-D4A4-9C8B-6408-AA15932A7E09}"/>
              </a:ext>
            </a:extLst>
          </p:cNvPr>
          <p:cNvSpPr/>
          <p:nvPr/>
        </p:nvSpPr>
        <p:spPr>
          <a:xfrm>
            <a:off x="462715" y="2782003"/>
            <a:ext cx="4360198" cy="2133670"/>
          </a:xfrm>
          <a:prstGeom prst="rect">
            <a:avLst/>
          </a:prstGeom>
          <a:solidFill>
            <a:srgbClr val="DCE3ED">
              <a:alpha val="407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4775" lvl="0" indent="-104775" defTabSz="957747" eaLnBrk="0" hangingPunct="0">
              <a:lnSpc>
                <a:spcPct val="150000"/>
              </a:lnSpc>
              <a:spcBef>
                <a:spcPts val="300"/>
              </a:spcBef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itchFamily="34" charset="0"/>
              <a:buChar char="•"/>
              <a:defRPr/>
            </a:pPr>
            <a:endParaRPr lang="en-US" altLang="ko-KR" sz="9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sym typeface="KoPub돋움체 Bold"/>
            </a:endParaRPr>
          </a:p>
        </p:txBody>
      </p:sp>
      <p:sp>
        <p:nvSpPr>
          <p:cNvPr id="5" name="슬라이드 번호 개체 틀 7">
            <a:extLst>
              <a:ext uri="{FF2B5EF4-FFF2-40B4-BE49-F238E27FC236}">
                <a16:creationId xmlns:a16="http://schemas.microsoft.com/office/drawing/2014/main" id="{CFFE44D1-DF26-B613-D1D3-5D7869A7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>
                <a:latin typeface="KoPubDotum Medium" pitchFamily="2" charset="-127"/>
                <a:ea typeface="KoPubDotum Medium" pitchFamily="2" charset="-127"/>
              </a:rPr>
              <a:t>24</a:t>
            </a:r>
            <a:endParaRPr lang="en-US" dirty="0">
              <a:latin typeface="KoPubDotum Medium" pitchFamily="2" charset="-127"/>
              <a:ea typeface="KoPubDotum Medium" pitchFamily="2" charset="-127"/>
            </a:endParaRPr>
          </a:p>
        </p:txBody>
      </p:sp>
      <p:pic>
        <p:nvPicPr>
          <p:cNvPr id="15" name="Picture 285" descr="악세사리">
            <a:extLst>
              <a:ext uri="{FF2B5EF4-FFF2-40B4-BE49-F238E27FC236}">
                <a16:creationId xmlns:a16="http://schemas.microsoft.com/office/drawing/2014/main" id="{412C84DC-3E75-C1EF-45FA-2CDBF755F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사각형: 둥근 모서리 181">
            <a:extLst>
              <a:ext uri="{FF2B5EF4-FFF2-40B4-BE49-F238E27FC236}">
                <a16:creationId xmlns:a16="http://schemas.microsoft.com/office/drawing/2014/main" id="{C6063D8C-19C0-6C83-29E3-DB0D0F031CC8}"/>
              </a:ext>
            </a:extLst>
          </p:cNvPr>
          <p:cNvSpPr/>
          <p:nvPr/>
        </p:nvSpPr>
        <p:spPr>
          <a:xfrm>
            <a:off x="5059472" y="1166540"/>
            <a:ext cx="4392339" cy="219887"/>
          </a:xfrm>
          <a:prstGeom prst="roundRect">
            <a:avLst>
              <a:gd name="adj" fmla="val 0"/>
            </a:avLst>
          </a:prstGeom>
          <a:solidFill>
            <a:srgbClr val="395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시험 부정행위 방지용 </a:t>
            </a:r>
            <a:r>
              <a:rPr lang="en" altLang="ko-KR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CBT </a:t>
            </a: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설치형 프로그램</a:t>
            </a:r>
            <a:endParaRPr lang="en-US" altLang="ko-KR" sz="1200" kern="0" spc="-5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" name="한쪽 모서리가 잘린 사각형 7">
            <a:extLst>
              <a:ext uri="{FF2B5EF4-FFF2-40B4-BE49-F238E27FC236}">
                <a16:creationId xmlns:a16="http://schemas.microsoft.com/office/drawing/2014/main" id="{04189ED0-BDD9-8F71-549F-C3235677B642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미디어 스트리밍 솔루션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F339077F-5BEB-ACBD-6C22-C6D55A2136D9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시험 부정방지 솔루션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(CBT)</a:t>
            </a:r>
            <a:endParaRPr lang="ko-KR" altLang="en-US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9" name="사각형: 둥근 모서리 181">
            <a:extLst>
              <a:ext uri="{FF2B5EF4-FFF2-40B4-BE49-F238E27FC236}">
                <a16:creationId xmlns:a16="http://schemas.microsoft.com/office/drawing/2014/main" id="{863C4E3F-D0DC-B3FC-0EA1-D3197FFF4E33}"/>
              </a:ext>
            </a:extLst>
          </p:cNvPr>
          <p:cNvSpPr/>
          <p:nvPr/>
        </p:nvSpPr>
        <p:spPr>
          <a:xfrm>
            <a:off x="489776" y="1143523"/>
            <a:ext cx="4392339" cy="219887"/>
          </a:xfrm>
          <a:prstGeom prst="roundRect">
            <a:avLst>
              <a:gd name="adj" fmla="val 0"/>
            </a:avLst>
          </a:prstGeom>
          <a:solidFill>
            <a:srgbClr val="1E2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 defTabSz="1001842" eaLnBrk="0" latinLnBrk="0" hangingPunct="0">
              <a:lnSpc>
                <a:spcPct val="110000"/>
              </a:lnSpc>
              <a:spcAft>
                <a:spcPct val="20000"/>
              </a:spcAft>
              <a:buClr>
                <a:prstClr val="black"/>
              </a:buClr>
              <a:buSzPct val="90000"/>
              <a:defRPr/>
            </a:pPr>
            <a:r>
              <a:rPr lang="ko-KR" altLang="en-US" sz="1200" kern="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미디어 스트리밍 솔루션 내장으로 안정적인 스트리밍 지원</a:t>
            </a: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BBB46BF8-8464-110C-56B1-EFAC5B38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24" y="2860693"/>
            <a:ext cx="2948954" cy="16496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3" name="그룹 62">
            <a:extLst>
              <a:ext uri="{FF2B5EF4-FFF2-40B4-BE49-F238E27FC236}">
                <a16:creationId xmlns:a16="http://schemas.microsoft.com/office/drawing/2014/main" id="{D63BCD17-8831-2BF8-82E0-C67298AEEA8C}"/>
              </a:ext>
            </a:extLst>
          </p:cNvPr>
          <p:cNvGrpSpPr/>
          <p:nvPr/>
        </p:nvGrpSpPr>
        <p:grpSpPr>
          <a:xfrm>
            <a:off x="503289" y="2533725"/>
            <a:ext cx="2278989" cy="169277"/>
            <a:chOff x="-245138" y="1820715"/>
            <a:chExt cx="2278989" cy="169277"/>
          </a:xfrm>
        </p:grpSpPr>
        <p:sp>
          <p:nvSpPr>
            <p:cNvPr id="64" name="도넛 75">
              <a:extLst>
                <a:ext uri="{FF2B5EF4-FFF2-40B4-BE49-F238E27FC236}">
                  <a16:creationId xmlns:a16="http://schemas.microsoft.com/office/drawing/2014/main" id="{126B4670-E153-02F8-F591-2D1BC5873BE3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4E6D074-5476-550C-8EBD-147F3B0C7D90}"/>
                </a:ext>
              </a:extLst>
            </p:cNvPr>
            <p:cNvSpPr txBox="1"/>
            <p:nvPr/>
          </p:nvSpPr>
          <p:spPr>
            <a:xfrm>
              <a:off x="-85319" y="1820715"/>
              <a:ext cx="2119170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스트리밍 사용자 및 트래픽 관리  </a:t>
              </a:r>
            </a:p>
          </p:txBody>
        </p:sp>
      </p:grpSp>
      <p:pic>
        <p:nvPicPr>
          <p:cNvPr id="83" name="그림 82" descr="블랙, 어둠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2B0D16C-984D-EE42-890A-935C1DA0A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369"/>
                    </a14:imgEffect>
                    <a14:imgEffect>
                      <a14:saturation sat="240000"/>
                    </a14:imgEffect>
                    <a14:imgEffect>
                      <a14:brightnessContrast bright="20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20" y="2899231"/>
            <a:ext cx="308542" cy="308542"/>
          </a:xfrm>
          <a:prstGeom prst="rect">
            <a:avLst/>
          </a:prstGeom>
        </p:spPr>
      </p:pic>
      <p:sp>
        <p:nvSpPr>
          <p:cNvPr id="85" name="Rectangle 78">
            <a:extLst>
              <a:ext uri="{FF2B5EF4-FFF2-40B4-BE49-F238E27FC236}">
                <a16:creationId xmlns:a16="http://schemas.microsoft.com/office/drawing/2014/main" id="{4DF43034-A64F-853C-894D-C80FFA5C2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196" y="3238116"/>
            <a:ext cx="535937" cy="169253"/>
          </a:xfrm>
          <a:prstGeom prst="roundRect">
            <a:avLst>
              <a:gd name="adj" fmla="val 50000"/>
            </a:avLst>
          </a:prstGeom>
          <a:solidFill>
            <a:srgbClr val="2F4F99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나눔고딕"/>
              </a:rPr>
              <a:t>   관리자</a:t>
            </a:r>
          </a:p>
        </p:txBody>
      </p:sp>
      <p:sp>
        <p:nvSpPr>
          <p:cNvPr id="86" name="사각형: 둥근 모서리 225">
            <a:extLst>
              <a:ext uri="{FF2B5EF4-FFF2-40B4-BE49-F238E27FC236}">
                <a16:creationId xmlns:a16="http://schemas.microsoft.com/office/drawing/2014/main" id="{70811FEE-A330-E4C3-E911-7C28ADF3E251}"/>
              </a:ext>
            </a:extLst>
          </p:cNvPr>
          <p:cNvSpPr/>
          <p:nvPr/>
        </p:nvSpPr>
        <p:spPr>
          <a:xfrm>
            <a:off x="3853037" y="3628783"/>
            <a:ext cx="674254" cy="466251"/>
          </a:xfrm>
          <a:prstGeom prst="roundRect">
            <a:avLst>
              <a:gd name="adj" fmla="val 15818"/>
            </a:avLst>
          </a:prstGeom>
          <a:solidFill>
            <a:srgbClr val="CFD1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9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실시간</a:t>
            </a:r>
            <a:endParaRPr lang="en-US" altLang="ko-KR" sz="900" b="1" kern="0" spc="-75" dirty="0">
              <a:ln>
                <a:solidFill>
                  <a:prstClr val="white">
                    <a:alpha val="5000"/>
                  </a:prstClr>
                </a:solidFill>
              </a:ln>
              <a:latin typeface="맑은 고딕" panose="020B0503020000020004" pitchFamily="50" charset="-127"/>
            </a:endParaRPr>
          </a:p>
          <a:p>
            <a:pPr lvl="0" algn="ctr" defTabSz="457200" latinLnBrk="0">
              <a:defRPr/>
            </a:pPr>
            <a:r>
              <a:rPr lang="ko-KR" altLang="en-US" sz="9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맑은 고딕" panose="020B0503020000020004" pitchFamily="50" charset="-127"/>
              </a:rPr>
              <a:t>모니터링</a:t>
            </a:r>
          </a:p>
        </p:txBody>
      </p:sp>
      <p:cxnSp>
        <p:nvCxnSpPr>
          <p:cNvPr id="88" name="꺾인 연결선[E] 87">
            <a:extLst>
              <a:ext uri="{FF2B5EF4-FFF2-40B4-BE49-F238E27FC236}">
                <a16:creationId xmlns:a16="http://schemas.microsoft.com/office/drawing/2014/main" id="{09E9082E-DEB9-8AC3-7E43-328B3FB76394}"/>
              </a:ext>
            </a:extLst>
          </p:cNvPr>
          <p:cNvCxnSpPr>
            <a:stCxn id="85" idx="2"/>
            <a:endCxn id="86" idx="0"/>
          </p:cNvCxnSpPr>
          <p:nvPr/>
        </p:nvCxnSpPr>
        <p:spPr>
          <a:xfrm rot="5400000">
            <a:off x="4079458" y="3518076"/>
            <a:ext cx="221414" cy="1"/>
          </a:xfrm>
          <a:prstGeom prst="bentConnector3">
            <a:avLst/>
          </a:prstGeom>
          <a:ln>
            <a:solidFill>
              <a:srgbClr val="293F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꺾인 연결선[E] 88">
            <a:extLst>
              <a:ext uri="{FF2B5EF4-FFF2-40B4-BE49-F238E27FC236}">
                <a16:creationId xmlns:a16="http://schemas.microsoft.com/office/drawing/2014/main" id="{7300A6E9-FBAE-1AB4-3D5E-0CFFD7ECD1D1}"/>
              </a:ext>
            </a:extLst>
          </p:cNvPr>
          <p:cNvCxnSpPr>
            <a:cxnSpLocks/>
            <a:stCxn id="86" idx="1"/>
          </p:cNvCxnSpPr>
          <p:nvPr/>
        </p:nvCxnSpPr>
        <p:spPr>
          <a:xfrm rot="10800000">
            <a:off x="3637275" y="3861909"/>
            <a:ext cx="215763" cy="1"/>
          </a:xfrm>
          <a:prstGeom prst="bentConnector3">
            <a:avLst>
              <a:gd name="adj1" fmla="val 50000"/>
            </a:avLst>
          </a:prstGeom>
          <a:ln>
            <a:solidFill>
              <a:srgbClr val="293F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그림 94" descr="스크린샷, 그래픽, 만화 영화, 예술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95EEA56-98B8-68BB-B65C-27B1B60D6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2" y="1483295"/>
            <a:ext cx="4253254" cy="996406"/>
          </a:xfrm>
          <a:prstGeom prst="rect">
            <a:avLst/>
          </a:prstGeom>
        </p:spPr>
      </p:pic>
      <p:sp>
        <p:nvSpPr>
          <p:cNvPr id="99" name="사각형: 둥근 모서리 225">
            <a:extLst>
              <a:ext uri="{FF2B5EF4-FFF2-40B4-BE49-F238E27FC236}">
                <a16:creationId xmlns:a16="http://schemas.microsoft.com/office/drawing/2014/main" id="{779CC592-1201-0667-2817-70AC6279FDD4}"/>
              </a:ext>
            </a:extLst>
          </p:cNvPr>
          <p:cNvSpPr/>
          <p:nvPr/>
        </p:nvSpPr>
        <p:spPr>
          <a:xfrm>
            <a:off x="598561" y="4553869"/>
            <a:ext cx="2842763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실시간 스트리밍 사용자 및 트래픽 관리로 스트리밍 제한</a:t>
            </a:r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F9997B02-037B-D1BA-481C-FA20F2AE9C42}"/>
              </a:ext>
            </a:extLst>
          </p:cNvPr>
          <p:cNvGrpSpPr/>
          <p:nvPr/>
        </p:nvGrpSpPr>
        <p:grpSpPr>
          <a:xfrm>
            <a:off x="3582380" y="4199127"/>
            <a:ext cx="1142895" cy="622417"/>
            <a:chOff x="2057846" y="2257154"/>
            <a:chExt cx="2104140" cy="1175654"/>
          </a:xfrm>
        </p:grpSpPr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555743E7-D9CD-37A0-39AE-0C2ABDE3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57846" y="2257154"/>
              <a:ext cx="2104140" cy="117565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DE2BF43A-686A-61B4-9CAD-D9FB78F5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2392" y="2557066"/>
              <a:ext cx="1295047" cy="573127"/>
            </a:xfrm>
            <a:prstGeom prst="rect">
              <a:avLst/>
            </a:prstGeom>
          </p:spPr>
        </p:pic>
      </p:grpSp>
      <p:graphicFrame>
        <p:nvGraphicFramePr>
          <p:cNvPr id="119" name="표 118">
            <a:extLst>
              <a:ext uri="{FF2B5EF4-FFF2-40B4-BE49-F238E27FC236}">
                <a16:creationId xmlns:a16="http://schemas.microsoft.com/office/drawing/2014/main" id="{13A537C7-4DB6-0D5C-9610-45EA40093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430635"/>
              </p:ext>
            </p:extLst>
          </p:nvPr>
        </p:nvGraphicFramePr>
        <p:xfrm>
          <a:off x="503289" y="5013638"/>
          <a:ext cx="4221987" cy="116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774">
                  <a:extLst>
                    <a:ext uri="{9D8B030D-6E8A-4147-A177-3AD203B41FA5}">
                      <a16:colId xmlns:a16="http://schemas.microsoft.com/office/drawing/2014/main" val="2284869988"/>
                    </a:ext>
                  </a:extLst>
                </a:gridCol>
                <a:gridCol w="1343947">
                  <a:extLst>
                    <a:ext uri="{9D8B030D-6E8A-4147-A177-3AD203B41FA5}">
                      <a16:colId xmlns:a16="http://schemas.microsoft.com/office/drawing/2014/main" val="1740495769"/>
                    </a:ext>
                  </a:extLst>
                </a:gridCol>
                <a:gridCol w="1688910">
                  <a:extLst>
                    <a:ext uri="{9D8B030D-6E8A-4147-A177-3AD203B41FA5}">
                      <a16:colId xmlns:a16="http://schemas.microsoft.com/office/drawing/2014/main" val="1941132641"/>
                    </a:ext>
                  </a:extLst>
                </a:gridCol>
                <a:gridCol w="492356">
                  <a:extLst>
                    <a:ext uri="{9D8B030D-6E8A-4147-A177-3AD203B41FA5}">
                      <a16:colId xmlns:a16="http://schemas.microsoft.com/office/drawing/2014/main" val="2534634309"/>
                    </a:ext>
                  </a:extLst>
                </a:gridCol>
              </a:tblGrid>
              <a:tr h="233880"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 i="0" dirty="0">
                        <a:solidFill>
                          <a:sysClr val="windowText" lastClr="000000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D6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i="0" dirty="0">
                          <a:solidFill>
                            <a:schemeClr val="bg1"/>
                          </a:solidFill>
                          <a:latin typeface="KoPubDotum Bold" panose="02020603020101020101" pitchFamily="18" charset="-127"/>
                          <a:ea typeface="KoPubDotum Bold" panose="02020603020101020101" pitchFamily="18" charset="-127"/>
                        </a:rPr>
                        <a:t>Estimated use</a:t>
                      </a:r>
                      <a:endParaRPr lang="ko-KR" altLang="en-US" sz="800" b="1" i="0" dirty="0">
                        <a:solidFill>
                          <a:schemeClr val="bg1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D6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i="0" dirty="0">
                          <a:solidFill>
                            <a:schemeClr val="bg1"/>
                          </a:solidFill>
                          <a:latin typeface="KoPubDotum Bold" panose="02020603020101020101" pitchFamily="18" charset="-127"/>
                          <a:ea typeface="KoPubDotum Bold" panose="02020603020101020101" pitchFamily="18" charset="-127"/>
                        </a:rPr>
                        <a:t>Recommended</a:t>
                      </a:r>
                      <a:endParaRPr lang="ko-KR" altLang="en-US" sz="800" b="1" i="0" dirty="0">
                        <a:solidFill>
                          <a:schemeClr val="bg1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D6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00" b="1" i="0" dirty="0">
                        <a:solidFill>
                          <a:schemeClr val="bg1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477138"/>
                  </a:ext>
                </a:extLst>
              </a:tr>
              <a:tr h="2338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i="0" dirty="0">
                          <a:solidFill>
                            <a:sysClr val="windowText" lastClr="000000"/>
                          </a:solidFill>
                          <a:latin typeface="KoPubDotum Bold" panose="02020603020101020101" pitchFamily="18" charset="-127"/>
                          <a:ea typeface="KoPubDotum Bold" panose="02020603020101020101" pitchFamily="18" charset="-127"/>
                        </a:rPr>
                        <a:t>CPU</a:t>
                      </a:r>
                      <a:endParaRPr lang="ko-KR" altLang="en-US" sz="800" b="1" i="0" dirty="0">
                        <a:solidFill>
                          <a:sysClr val="windowText" lastClr="000000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5100 (</a:t>
                      </a:r>
                      <a:r>
                        <a:rPr lang="en-US" altLang="ko-KR" sz="800" b="0" i="0" dirty="0" err="1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passmark</a:t>
                      </a:r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 score)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6120 (</a:t>
                      </a:r>
                      <a:r>
                        <a:rPr lang="en-US" altLang="ko-KR" sz="800" b="0" i="0" dirty="0" err="1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passmark</a:t>
                      </a:r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 score)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-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706613"/>
                  </a:ext>
                </a:extLst>
              </a:tr>
              <a:tr h="2338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i="0" dirty="0">
                          <a:solidFill>
                            <a:sysClr val="windowText" lastClr="000000"/>
                          </a:solidFill>
                          <a:latin typeface="KoPubDotum Bold" panose="02020603020101020101" pitchFamily="18" charset="-127"/>
                          <a:ea typeface="KoPubDotum Bold" panose="02020603020101020101" pitchFamily="18" charset="-127"/>
                        </a:rPr>
                        <a:t>RAM</a:t>
                      </a:r>
                      <a:endParaRPr lang="ko-KR" altLang="en-US" sz="800" b="1" i="0" dirty="0">
                        <a:solidFill>
                          <a:sysClr val="windowText" lastClr="000000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3.48 GB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4.17 GB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-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657484"/>
                  </a:ext>
                </a:extLst>
              </a:tr>
              <a:tr h="2338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1" i="0" dirty="0">
                          <a:solidFill>
                            <a:sysClr val="windowText" lastClr="000000"/>
                          </a:solidFill>
                          <a:latin typeface="KoPubDotum Bold" panose="02020603020101020101" pitchFamily="18" charset="-127"/>
                          <a:ea typeface="KoPubDotum Bold" panose="02020603020101020101" pitchFamily="18" charset="-127"/>
                        </a:rPr>
                        <a:t>대역폭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2.93 Gbit/s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3.52 Gbit/s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-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18178"/>
                  </a:ext>
                </a:extLst>
              </a:tr>
              <a:tr h="2338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i="0" dirty="0">
                          <a:solidFill>
                            <a:sysClr val="windowText" lastClr="000000"/>
                          </a:solidFill>
                          <a:latin typeface="KoPubDotum Bold" panose="02020603020101020101" pitchFamily="18" charset="-127"/>
                          <a:ea typeface="KoPubDotum Bold" panose="02020603020101020101" pitchFamily="18" charset="-127"/>
                        </a:rPr>
                        <a:t>Storage</a:t>
                      </a:r>
                      <a:endParaRPr lang="ko-KR" altLang="en-US" sz="800" b="1" i="0" dirty="0">
                        <a:solidFill>
                          <a:sysClr val="windowText" lastClr="000000"/>
                        </a:solidFill>
                        <a:latin typeface="KoPubDotum Bold" panose="02020603020101020101" pitchFamily="18" charset="-127"/>
                        <a:ea typeface="KoPubDotum Bold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176 GB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211 GB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i="0" dirty="0">
                          <a:solidFill>
                            <a:sysClr val="windowText" lastClr="000000"/>
                          </a:solidFill>
                          <a:latin typeface="KoPubDotum Light" panose="02020603020101020101" pitchFamily="18" charset="-127"/>
                          <a:ea typeface="KoPubDotum Light" panose="02020603020101020101" pitchFamily="18" charset="-127"/>
                        </a:rPr>
                        <a:t>-</a:t>
                      </a:r>
                      <a:endParaRPr lang="ko-KR" altLang="en-US" sz="800" b="0" i="0" dirty="0">
                        <a:solidFill>
                          <a:sysClr val="windowText" lastClr="000000"/>
                        </a:solidFill>
                        <a:latin typeface="KoPubDotum Light" panose="02020603020101020101" pitchFamily="18" charset="-127"/>
                        <a:ea typeface="KoPubDotum Light" panose="02020603020101020101" pitchFamily="18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35569"/>
                  </a:ext>
                </a:extLst>
              </a:tr>
            </a:tbl>
          </a:graphicData>
        </a:graphic>
      </p:graphicFrame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EE46E9A2-873F-29FB-F76F-5B376F94D908}"/>
              </a:ext>
            </a:extLst>
          </p:cNvPr>
          <p:cNvSpPr/>
          <p:nvPr/>
        </p:nvSpPr>
        <p:spPr bwMode="auto">
          <a:xfrm>
            <a:off x="2684073" y="6147170"/>
            <a:ext cx="2165252" cy="2736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15">
              <a:lnSpc>
                <a:spcPct val="150000"/>
              </a:lnSpc>
              <a:spcAft>
                <a:spcPts val="500"/>
              </a:spcAft>
              <a:tabLst>
                <a:tab pos="542925" algn="l"/>
              </a:tabLst>
              <a:defRPr/>
            </a:pPr>
            <a:r>
              <a:rPr lang="ko-KR" altLang="en-US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 동시 스트림 </a:t>
            </a:r>
            <a:r>
              <a:rPr lang="en-US" altLang="ko-KR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500</a:t>
            </a:r>
            <a:r>
              <a:rPr lang="ko-KR" altLang="en-US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명 </a:t>
            </a:r>
            <a:r>
              <a:rPr lang="en-US" altLang="ko-KR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/</a:t>
            </a:r>
            <a:r>
              <a:rPr lang="ko-KR" altLang="en-US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동시 시청자 최대 </a:t>
            </a:r>
            <a:r>
              <a:rPr lang="en-US" altLang="ko-KR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1000</a:t>
            </a:r>
            <a:r>
              <a:rPr lang="ko-KR" altLang="en-US" sz="800" spc="-5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명 기준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0B73DBB-3E3B-F17F-DDF3-A924F006022E}"/>
              </a:ext>
            </a:extLst>
          </p:cNvPr>
          <p:cNvGrpSpPr/>
          <p:nvPr/>
        </p:nvGrpSpPr>
        <p:grpSpPr>
          <a:xfrm>
            <a:off x="5071734" y="1458974"/>
            <a:ext cx="2279860" cy="1564005"/>
            <a:chOff x="5305374" y="1532711"/>
            <a:chExt cx="2605642" cy="1787496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65F4FBB-CD20-395F-E203-8D06EA9F17E2}"/>
                </a:ext>
              </a:extLst>
            </p:cNvPr>
            <p:cNvGrpSpPr/>
            <p:nvPr/>
          </p:nvGrpSpPr>
          <p:grpSpPr>
            <a:xfrm>
              <a:off x="5305374" y="1532711"/>
              <a:ext cx="2605642" cy="1787496"/>
              <a:chOff x="935671" y="1523266"/>
              <a:chExt cx="4388346" cy="3010447"/>
            </a:xfrm>
          </p:grpSpPr>
          <p:pic>
            <p:nvPicPr>
              <p:cNvPr id="6" name="그림 5" descr="텍스트, 소프트웨어, 웹 페이지, 웹사이트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37A6B2C6-DA55-8576-5818-C358482DE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8" t="4402" r="10071"/>
              <a:stretch/>
            </p:blipFill>
            <p:spPr>
              <a:xfrm>
                <a:off x="935671" y="1523266"/>
                <a:ext cx="4388346" cy="3010447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76697109-F2E2-DF11-4EEB-37329780C46C}"/>
                  </a:ext>
                </a:extLst>
              </p:cNvPr>
              <p:cNvSpPr/>
              <p:nvPr/>
            </p:nvSpPr>
            <p:spPr>
              <a:xfrm>
                <a:off x="935671" y="1523266"/>
                <a:ext cx="4388345" cy="249549"/>
              </a:xfrm>
              <a:prstGeom prst="rect">
                <a:avLst/>
              </a:prstGeom>
              <a:solidFill>
                <a:srgbClr val="1E1E1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ko-KR" sz="900" b="1" dirty="0">
                    <a:solidFill>
                      <a:schemeClr val="bg1"/>
                    </a:solidFill>
                  </a:rPr>
                  <a:t>LX2 CBT</a:t>
                </a:r>
                <a:endParaRPr kumimoji="1" lang="ko-KR" altLang="en-US" sz="9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11DB1433-9306-E6A4-7C58-6663113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36328" y="2055202"/>
              <a:ext cx="288032" cy="130301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0F07F72-53AA-F85D-E622-8E393D514FF4}"/>
              </a:ext>
            </a:extLst>
          </p:cNvPr>
          <p:cNvGrpSpPr/>
          <p:nvPr/>
        </p:nvGrpSpPr>
        <p:grpSpPr>
          <a:xfrm>
            <a:off x="5040468" y="3941965"/>
            <a:ext cx="4426696" cy="1115437"/>
            <a:chOff x="305467" y="5455509"/>
            <a:chExt cx="4426696" cy="925819"/>
          </a:xfrm>
        </p:grpSpPr>
        <p:sp>
          <p:nvSpPr>
            <p:cNvPr id="20" name="AutoShape 56">
              <a:extLst>
                <a:ext uri="{FF2B5EF4-FFF2-40B4-BE49-F238E27FC236}">
                  <a16:creationId xmlns:a16="http://schemas.microsoft.com/office/drawing/2014/main" id="{621D6C40-84C9-535F-7A13-7FCF253FAC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455513"/>
              <a:ext cx="4372317" cy="925815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온라인 평가용 </a:t>
              </a:r>
              <a:r>
                <a:rPr lang="en" altLang="ko-KR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CBT </a:t>
              </a: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설치 프로그램 </a:t>
              </a:r>
              <a:b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- 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부정행위 방지를 위한 웹 브라우저 기반 </a:t>
              </a:r>
              <a:r>
                <a:rPr lang="en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CBT 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설치 프로그램 배포</a:t>
              </a:r>
              <a:b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-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시험 응시 후 시험 결과 확인 및 합격증 발급 등 관련 모듈 탑재</a:t>
              </a:r>
              <a:b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- 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최상위 화면 노출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타 프로그램 실행 금지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종료 금지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화면 캡쳐 차단</a:t>
              </a:r>
              <a: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 </a:t>
              </a:r>
              <a:br>
                <a:rPr lang="en-US" altLang="ko-KR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ko-KR" altLang="en-US" sz="95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    클립보드 제어 등의  보안 기술 적용</a:t>
              </a:r>
            </a:p>
          </p:txBody>
        </p:sp>
        <p:sp>
          <p:nvSpPr>
            <p:cNvPr id="21" name="양쪽 모서리가 둥근 사각형 143">
              <a:extLst>
                <a:ext uri="{FF2B5EF4-FFF2-40B4-BE49-F238E27FC236}">
                  <a16:creationId xmlns:a16="http://schemas.microsoft.com/office/drawing/2014/main" id="{C99E889A-EDC1-46AD-E03E-8E3CC0E8B7A9}"/>
                </a:ext>
              </a:extLst>
            </p:cNvPr>
            <p:cNvSpPr/>
            <p:nvPr/>
          </p:nvSpPr>
          <p:spPr>
            <a:xfrm rot="5400000">
              <a:off x="256073" y="5504903"/>
              <a:ext cx="925816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n-US" altLang="ko-KR" sz="105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itchFamily="2" charset="-127"/>
                  <a:ea typeface="KOPUBDOTUM MEDIUM" pitchFamily="2" charset="-127"/>
                </a:rPr>
                <a:t>LX2 CBT</a:t>
              </a:r>
            </a:p>
          </p:txBody>
        </p:sp>
      </p:grpSp>
      <p:sp>
        <p:nvSpPr>
          <p:cNvPr id="14" name="AutoShape 117">
            <a:extLst>
              <a:ext uri="{FF2B5EF4-FFF2-40B4-BE49-F238E27FC236}">
                <a16:creationId xmlns:a16="http://schemas.microsoft.com/office/drawing/2014/main" id="{C376425A-2D01-8D34-AD4E-D7EF80EEC9D4}"/>
              </a:ext>
            </a:extLst>
          </p:cNvPr>
          <p:cNvSpPr>
            <a:spLocks/>
          </p:cNvSpPr>
          <p:nvPr/>
        </p:nvSpPr>
        <p:spPr bwMode="auto">
          <a:xfrm rot="1431472" flipV="1">
            <a:off x="6060955" y="2851625"/>
            <a:ext cx="449068" cy="496088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Dotum Medium" pitchFamily="2" charset="-127"/>
              <a:cs typeface="Gill Sans" charset="0"/>
              <a:sym typeface="Gill Sans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A1F325A-2246-7CCE-8C92-76E667E06164}"/>
              </a:ext>
            </a:extLst>
          </p:cNvPr>
          <p:cNvGrpSpPr/>
          <p:nvPr/>
        </p:nvGrpSpPr>
        <p:grpSpPr>
          <a:xfrm>
            <a:off x="6593127" y="1881962"/>
            <a:ext cx="2967550" cy="1767988"/>
            <a:chOff x="5018721" y="1488847"/>
            <a:chExt cx="4353847" cy="2593908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C60AB33-6139-46ED-B121-F30A2AEA0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23750" y="1704912"/>
              <a:ext cx="4348818" cy="2377843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74A4E68B-797F-8612-20B3-A5EEC51030E2}"/>
                </a:ext>
              </a:extLst>
            </p:cNvPr>
            <p:cNvSpPr/>
            <p:nvPr/>
          </p:nvSpPr>
          <p:spPr>
            <a:xfrm>
              <a:off x="5018721" y="1488847"/>
              <a:ext cx="4348818" cy="216065"/>
            </a:xfrm>
            <a:prstGeom prst="rect">
              <a:avLst/>
            </a:prstGeom>
            <a:solidFill>
              <a:srgbClr val="1E1E1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900" b="1" dirty="0">
                  <a:solidFill>
                    <a:schemeClr val="bg1"/>
                  </a:solidFill>
                </a:rPr>
                <a:t>LX2 CBT</a:t>
              </a:r>
              <a:endParaRPr kumimoji="1" lang="ko-KR" altLang="en-US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9A57346C-68C6-B833-51BA-3EE5DEDC61FD}"/>
              </a:ext>
            </a:extLst>
          </p:cNvPr>
          <p:cNvGrpSpPr/>
          <p:nvPr/>
        </p:nvGrpSpPr>
        <p:grpSpPr>
          <a:xfrm>
            <a:off x="5115397" y="5182135"/>
            <a:ext cx="1369650" cy="1155230"/>
            <a:chOff x="855187" y="6475029"/>
            <a:chExt cx="1382927" cy="1155230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8AD09164-D8F9-A09C-94F7-7ECFC5BD75D8}"/>
                </a:ext>
              </a:extLst>
            </p:cNvPr>
            <p:cNvSpPr/>
            <p:nvPr/>
          </p:nvSpPr>
          <p:spPr>
            <a:xfrm>
              <a:off x="855187" y="6475029"/>
              <a:ext cx="1380836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시험 부정행위 방지</a:t>
              </a: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57F26EE6-134C-E05D-F735-79C819175445}"/>
                </a:ext>
              </a:extLst>
            </p:cNvPr>
            <p:cNvSpPr/>
            <p:nvPr/>
          </p:nvSpPr>
          <p:spPr>
            <a:xfrm>
              <a:off x="857278" y="6738844"/>
              <a:ext cx="1380836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최상위 화면</a:t>
              </a:r>
              <a:r>
                <a:rPr lang="en-US" altLang="ko-KR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,</a:t>
              </a: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타 프로그램 실행 금지</a:t>
              </a:r>
              <a:r>
                <a:rPr lang="en-US" altLang="ko-KR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.</a:t>
              </a: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종료 금지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시험화면 캡쳐 방지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클립보드 복사 방지</a:t>
              </a:r>
              <a:endParaRPr lang="ko-KR" altLang="en-US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C5812C5E-CEB5-5564-38CA-6700CF00F963}"/>
              </a:ext>
            </a:extLst>
          </p:cNvPr>
          <p:cNvGrpSpPr/>
          <p:nvPr/>
        </p:nvGrpSpPr>
        <p:grpSpPr>
          <a:xfrm>
            <a:off x="6546742" y="5185945"/>
            <a:ext cx="1428523" cy="1155230"/>
            <a:chOff x="2383806" y="6475029"/>
            <a:chExt cx="1436205" cy="1155230"/>
          </a:xfrm>
        </p:grpSpPr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08849F85-F7A0-4656-D796-A9D47C2AC4DC}"/>
                </a:ext>
              </a:extLst>
            </p:cNvPr>
            <p:cNvSpPr/>
            <p:nvPr/>
          </p:nvSpPr>
          <p:spPr>
            <a:xfrm>
              <a:off x="2383806" y="6475029"/>
              <a:ext cx="1436205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브라우저 기능 제어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620860D0-7B1F-3A25-AC08-D27B45A79A15}"/>
                </a:ext>
              </a:extLst>
            </p:cNvPr>
            <p:cNvSpPr/>
            <p:nvPr/>
          </p:nvSpPr>
          <p:spPr>
            <a:xfrm>
              <a:off x="2387966" y="6738844"/>
              <a:ext cx="1413433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웹 브라우저 메뉴 제어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마우스 </a:t>
              </a:r>
              <a:r>
                <a:rPr lang="ko-KR" altLang="en-US" sz="800" b="1" spc="-5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우클릭</a:t>
              </a: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차단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평가 중 타 프로그램 및 </a:t>
              </a:r>
              <a:r>
                <a:rPr lang="en-US" altLang="ko-KR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URL </a:t>
              </a: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접근 방지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12CA5D70-2226-9B92-B2B8-C1A4F42593D9}"/>
              </a:ext>
            </a:extLst>
          </p:cNvPr>
          <p:cNvGrpSpPr/>
          <p:nvPr/>
        </p:nvGrpSpPr>
        <p:grpSpPr>
          <a:xfrm>
            <a:off x="8019040" y="5187850"/>
            <a:ext cx="1371542" cy="1153325"/>
            <a:chOff x="3942717" y="6476934"/>
            <a:chExt cx="1371542" cy="1153325"/>
          </a:xfrm>
        </p:grpSpPr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C8746D37-3B7E-57E4-FFFC-C97DDA841513}"/>
                </a:ext>
              </a:extLst>
            </p:cNvPr>
            <p:cNvSpPr/>
            <p:nvPr/>
          </p:nvSpPr>
          <p:spPr>
            <a:xfrm>
              <a:off x="3942717" y="6476934"/>
              <a:ext cx="1371542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ko-KR" altLang="en-US" sz="9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다양한 보안기술 적용</a:t>
              </a: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6BA383D0-DADF-CEAD-33FF-FE9742EB08EB}"/>
                </a:ext>
              </a:extLst>
            </p:cNvPr>
            <p:cNvSpPr/>
            <p:nvPr/>
          </p:nvSpPr>
          <p:spPr>
            <a:xfrm>
              <a:off x="3942717" y="6738844"/>
              <a:ext cx="1371542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en-US" altLang="ko-KR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LX2</a:t>
              </a: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의 보안 기술 기본 적용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기타 부정행위 방지 기능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다양한 시험환경 대응 </a:t>
              </a:r>
              <a:endParaRPr lang="en-US" altLang="ko-KR" sz="8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sp>
        <p:nvSpPr>
          <p:cNvPr id="77" name="사각형: 둥근 모서리 225">
            <a:extLst>
              <a:ext uri="{FF2B5EF4-FFF2-40B4-BE49-F238E27FC236}">
                <a16:creationId xmlns:a16="http://schemas.microsoft.com/office/drawing/2014/main" id="{56FA9CDB-4409-56AF-07EE-906E6EBA80FF}"/>
              </a:ext>
            </a:extLst>
          </p:cNvPr>
          <p:cNvSpPr/>
          <p:nvPr/>
        </p:nvSpPr>
        <p:spPr>
          <a:xfrm>
            <a:off x="7293247" y="3635871"/>
            <a:ext cx="2258098" cy="233126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LX2 CBT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설치형 프로그램 제공</a:t>
            </a:r>
            <a:endParaRPr kumimoji="0" lang="ko-KR" altLang="en-US" sz="10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430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C31C8CB-A6A5-3020-08C8-12CD3D23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25</a:t>
            </a:r>
            <a:endParaRPr 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D3129E1-9C66-6D62-8030-379DF0F6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770"/>
          <a:stretch/>
        </p:blipFill>
        <p:spPr>
          <a:xfrm>
            <a:off x="5158788" y="1412776"/>
            <a:ext cx="4032322" cy="14917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FF94D7A-72D0-8074-6362-912557EA7590}"/>
              </a:ext>
            </a:extLst>
          </p:cNvPr>
          <p:cNvGrpSpPr/>
          <p:nvPr/>
        </p:nvGrpSpPr>
        <p:grpSpPr>
          <a:xfrm>
            <a:off x="5065647" y="1178374"/>
            <a:ext cx="783388" cy="169277"/>
            <a:chOff x="-245138" y="1820715"/>
            <a:chExt cx="783388" cy="169277"/>
          </a:xfrm>
        </p:grpSpPr>
        <p:sp>
          <p:nvSpPr>
            <p:cNvPr id="5" name="도넛 75">
              <a:extLst>
                <a:ext uri="{FF2B5EF4-FFF2-40B4-BE49-F238E27FC236}">
                  <a16:creationId xmlns:a16="http://schemas.microsoft.com/office/drawing/2014/main" id="{11666E88-CB2E-0FAF-3BF9-883FF1610517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6FA55C-E2DE-3418-15DC-6A990F88E0CA}"/>
                </a:ext>
              </a:extLst>
            </p:cNvPr>
            <p:cNvSpPr txBox="1"/>
            <p:nvPr/>
          </p:nvSpPr>
          <p:spPr>
            <a:xfrm>
              <a:off x="-85319" y="1820715"/>
              <a:ext cx="623569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AI 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질문하기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236FEA4B-4D72-7CE8-5A7F-0D6DA14C9DED}"/>
              </a:ext>
            </a:extLst>
          </p:cNvPr>
          <p:cNvGrpSpPr/>
          <p:nvPr/>
        </p:nvGrpSpPr>
        <p:grpSpPr>
          <a:xfrm>
            <a:off x="504254" y="3933056"/>
            <a:ext cx="818654" cy="169277"/>
            <a:chOff x="-245138" y="1820715"/>
            <a:chExt cx="818654" cy="169277"/>
          </a:xfrm>
        </p:grpSpPr>
        <p:sp>
          <p:nvSpPr>
            <p:cNvPr id="8" name="도넛 75">
              <a:extLst>
                <a:ext uri="{FF2B5EF4-FFF2-40B4-BE49-F238E27FC236}">
                  <a16:creationId xmlns:a16="http://schemas.microsoft.com/office/drawing/2014/main" id="{318F36E9-7CAA-AB6B-A0C5-061811EF53DB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CEA743-FFC0-6F29-8C9C-A268DFC70465}"/>
                </a:ext>
              </a:extLst>
            </p:cNvPr>
            <p:cNvSpPr txBox="1"/>
            <p:nvPr/>
          </p:nvSpPr>
          <p:spPr>
            <a:xfrm>
              <a:off x="-85319" y="1820715"/>
              <a:ext cx="65883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AI 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자동 자막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5D1A827-D4ED-5D5B-CCAE-268E3C5CF9EA}"/>
              </a:ext>
            </a:extLst>
          </p:cNvPr>
          <p:cNvGrpSpPr/>
          <p:nvPr/>
        </p:nvGrpSpPr>
        <p:grpSpPr>
          <a:xfrm>
            <a:off x="5053785" y="4636600"/>
            <a:ext cx="818654" cy="169277"/>
            <a:chOff x="-245138" y="1820715"/>
            <a:chExt cx="818654" cy="169277"/>
          </a:xfrm>
        </p:grpSpPr>
        <p:sp>
          <p:nvSpPr>
            <p:cNvPr id="11" name="도넛 75">
              <a:extLst>
                <a:ext uri="{FF2B5EF4-FFF2-40B4-BE49-F238E27FC236}">
                  <a16:creationId xmlns:a16="http://schemas.microsoft.com/office/drawing/2014/main" id="{6F98B247-3A9D-A955-3FB7-3FBCD85B8DBB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03801D-6942-C85A-1681-CA2F180EE5E6}"/>
                </a:ext>
              </a:extLst>
            </p:cNvPr>
            <p:cNvSpPr txBox="1"/>
            <p:nvPr/>
          </p:nvSpPr>
          <p:spPr>
            <a:xfrm>
              <a:off x="-85319" y="1820715"/>
              <a:ext cx="658835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AI 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시험 출제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656B08E9-BA1F-BD18-E32B-9719FC05F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791"/>
          <a:stretch/>
        </p:blipFill>
        <p:spPr>
          <a:xfrm>
            <a:off x="6573284" y="1621385"/>
            <a:ext cx="1837608" cy="13126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D9EC785-F254-2DC2-C0AF-9B709CFA323E}"/>
              </a:ext>
            </a:extLst>
          </p:cNvPr>
          <p:cNvSpPr/>
          <p:nvPr/>
        </p:nvSpPr>
        <p:spPr bwMode="auto">
          <a:xfrm>
            <a:off x="8549188" y="1375259"/>
            <a:ext cx="652243" cy="254528"/>
          </a:xfrm>
          <a:prstGeom prst="rect">
            <a:avLst/>
          </a:prstGeom>
          <a:noFill/>
          <a:ln w="22225" algn="ctr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kumimoji="0" lang="ko-KR" altLang="en-US" sz="900" err="1">
              <a:solidFill>
                <a:schemeClr val="tx1"/>
              </a:solidFill>
              <a:latin typeface="KoPubDotum Medium" pitchFamily="2" charset="-127"/>
              <a:ea typeface="KoPubDotum Medium" pitchFamily="2" charset="-127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B86AB19-9CB4-2674-3A46-EF52790D2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10" y="4869160"/>
            <a:ext cx="2076439" cy="132137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06F2307-1B21-55DB-364D-AA9D03F09F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635"/>
          <a:stretch/>
        </p:blipFill>
        <p:spPr>
          <a:xfrm>
            <a:off x="7003813" y="5236615"/>
            <a:ext cx="2309449" cy="11261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285" descr="악세사리">
            <a:extLst>
              <a:ext uri="{FF2B5EF4-FFF2-40B4-BE49-F238E27FC236}">
                <a16:creationId xmlns:a16="http://schemas.microsoft.com/office/drawing/2014/main" id="{42C86D78-C111-E05F-AC52-4CEA7CD9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A6EE0344-5DB0-72B3-9830-05B716EFBD81}"/>
              </a:ext>
            </a:extLst>
          </p:cNvPr>
          <p:cNvGrpSpPr/>
          <p:nvPr/>
        </p:nvGrpSpPr>
        <p:grpSpPr>
          <a:xfrm>
            <a:off x="504254" y="1178375"/>
            <a:ext cx="1204977" cy="169277"/>
            <a:chOff x="-245138" y="1820715"/>
            <a:chExt cx="1204977" cy="169277"/>
          </a:xfrm>
        </p:grpSpPr>
        <p:sp>
          <p:nvSpPr>
            <p:cNvPr id="20" name="도넛 53">
              <a:extLst>
                <a:ext uri="{FF2B5EF4-FFF2-40B4-BE49-F238E27FC236}">
                  <a16:creationId xmlns:a16="http://schemas.microsoft.com/office/drawing/2014/main" id="{80420056-AE64-2371-DC99-FE1E5B855D19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D6F9F0-22DE-4B25-355C-09BE2FE977FF}"/>
                </a:ext>
              </a:extLst>
            </p:cNvPr>
            <p:cNvSpPr txBox="1"/>
            <p:nvPr/>
          </p:nvSpPr>
          <p:spPr>
            <a:xfrm>
              <a:off x="-85319" y="1820715"/>
              <a:ext cx="1045158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AI 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강의 번역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4C92F744-C788-63DD-B365-28D7972A46E1}"/>
              </a:ext>
            </a:extLst>
          </p:cNvPr>
          <p:cNvGrpSpPr/>
          <p:nvPr/>
        </p:nvGrpSpPr>
        <p:grpSpPr>
          <a:xfrm>
            <a:off x="5070447" y="2996952"/>
            <a:ext cx="935672" cy="169277"/>
            <a:chOff x="-245138" y="1820715"/>
            <a:chExt cx="935672" cy="169277"/>
          </a:xfrm>
        </p:grpSpPr>
        <p:sp>
          <p:nvSpPr>
            <p:cNvPr id="23" name="도넛 53">
              <a:extLst>
                <a:ext uri="{FF2B5EF4-FFF2-40B4-BE49-F238E27FC236}">
                  <a16:creationId xmlns:a16="http://schemas.microsoft.com/office/drawing/2014/main" id="{577F20A6-3F50-91D3-BCCE-4588C4F962DB}"/>
                </a:ext>
              </a:extLst>
            </p:cNvPr>
            <p:cNvSpPr/>
            <p:nvPr/>
          </p:nvSpPr>
          <p:spPr>
            <a:xfrm>
              <a:off x="-245138" y="1863142"/>
              <a:ext cx="115200" cy="115200"/>
            </a:xfrm>
            <a:prstGeom prst="donut">
              <a:avLst>
                <a:gd name="adj" fmla="val 26132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CD0860-4DE8-47B0-EA08-92B42D750676}"/>
                </a:ext>
              </a:extLst>
            </p:cNvPr>
            <p:cNvSpPr txBox="1"/>
            <p:nvPr/>
          </p:nvSpPr>
          <p:spPr>
            <a:xfrm>
              <a:off x="-85319" y="1820715"/>
              <a:ext cx="775853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 sz="1100" spc="-70">
                  <a:gradFill>
                    <a:gsLst>
                      <a:gs pos="57333">
                        <a:srgbClr val="5B6F93">
                          <a:lumMod val="70000"/>
                        </a:srgbClr>
                      </a:gs>
                      <a:gs pos="48333">
                        <a:srgbClr val="5B6F93">
                          <a:lumMod val="70000"/>
                        </a:srgbClr>
                      </a:gs>
                    </a:gsLst>
                    <a:lin ang="16200000" scaled="0"/>
                  </a:gradFill>
                  <a:latin typeface="나눔고딕 ExtraBold" pitchFamily="50" charset="-127"/>
                  <a:ea typeface="나눔고딕 ExtraBold" pitchFamily="50" charset="-127"/>
                </a:defRPr>
              </a:lvl1pPr>
            </a:lstStyle>
            <a:p>
              <a:r>
                <a:rPr lang="en-US" altLang="ko-KR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AI </a:t>
              </a:r>
              <a:r>
                <a:rPr lang="ko-KR" altLang="en-US" spc="-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운영 매뉴얼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396A7831-FBBC-4EC5-AF70-FBAC46E02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2"/>
          <a:stretch>
            <a:fillRect/>
          </a:stretch>
        </p:blipFill>
        <p:spPr bwMode="auto">
          <a:xfrm>
            <a:off x="492715" y="1412776"/>
            <a:ext cx="4254498" cy="117839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0C0FFDE-033C-D3BB-906D-51E186E4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r="2176" b="11799"/>
          <a:stretch>
            <a:fillRect/>
          </a:stretch>
        </p:blipFill>
        <p:spPr bwMode="auto">
          <a:xfrm>
            <a:off x="8549188" y="1921568"/>
            <a:ext cx="571321" cy="8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한쪽 모서리가 잘린 사각형 27">
            <a:extLst>
              <a:ext uri="{FF2B5EF4-FFF2-40B4-BE49-F238E27FC236}">
                <a16:creationId xmlns:a16="http://schemas.microsoft.com/office/drawing/2014/main" id="{DCA4DA77-5D8E-65C4-AE75-13CB6203DB6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defRPr/>
            </a:pP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실시간 번역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•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다국어 자막</a:t>
            </a:r>
          </a:p>
        </p:txBody>
      </p:sp>
      <p:sp>
        <p:nvSpPr>
          <p:cNvPr id="29" name="한쪽 모서리가 잘린 사각형 28">
            <a:extLst>
              <a:ext uri="{FF2B5EF4-FFF2-40B4-BE49-F238E27FC236}">
                <a16:creationId xmlns:a16="http://schemas.microsoft.com/office/drawing/2014/main" id="{10F6D318-3A37-7FB1-1698-6F1EC0D48E88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>
              <a:lnSpc>
                <a:spcPct val="120000"/>
              </a:lnSpc>
              <a:defRPr/>
            </a:pP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질문하기 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•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운영지원</a:t>
            </a:r>
          </a:p>
        </p:txBody>
      </p:sp>
      <p:sp>
        <p:nvSpPr>
          <p:cNvPr id="30" name="사각형: 둥근 모서리 225">
            <a:extLst>
              <a:ext uri="{FF2B5EF4-FFF2-40B4-BE49-F238E27FC236}">
                <a16:creationId xmlns:a16="http://schemas.microsoft.com/office/drawing/2014/main" id="{29C11EDC-F961-5CFD-1F54-F9D342121790}"/>
              </a:ext>
            </a:extLst>
          </p:cNvPr>
          <p:cNvSpPr/>
          <p:nvPr/>
        </p:nvSpPr>
        <p:spPr>
          <a:xfrm>
            <a:off x="5008802" y="6151761"/>
            <a:ext cx="2051864" cy="229567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AI</a:t>
            </a:r>
            <a:r>
              <a:rPr lang="ko-KR" altLang="en-US" sz="1000" b="1" kern="0" spc="-75" dirty="0" err="1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를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활용한 시험 문제 자동 출제</a:t>
            </a:r>
            <a:endParaRPr kumimoji="0" lang="ko-KR" altLang="en-US" sz="10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4406BF5D-CF59-86F1-EBFB-E5D4700F1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254" y="4221263"/>
            <a:ext cx="1773855" cy="10806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6089B0CE-3027-E61E-3C80-6DAABAA3D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1216" y="4221263"/>
            <a:ext cx="2104140" cy="11756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" name="사각형: 둥근 모서리 225">
            <a:extLst>
              <a:ext uri="{FF2B5EF4-FFF2-40B4-BE49-F238E27FC236}">
                <a16:creationId xmlns:a16="http://schemas.microsoft.com/office/drawing/2014/main" id="{9681BA5E-B094-4F02-469D-2A5C75AC84C6}"/>
              </a:ext>
            </a:extLst>
          </p:cNvPr>
          <p:cNvSpPr/>
          <p:nvPr/>
        </p:nvSpPr>
        <p:spPr>
          <a:xfrm>
            <a:off x="402759" y="5289009"/>
            <a:ext cx="2813090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한국어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영어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,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일본어 등 다국어 자동 자막 생성 기능</a:t>
            </a:r>
            <a:endParaRPr kumimoji="0" lang="ko-KR" altLang="en-US" sz="10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34" name="오른쪽 화살표 153">
            <a:extLst>
              <a:ext uri="{FF2B5EF4-FFF2-40B4-BE49-F238E27FC236}">
                <a16:creationId xmlns:a16="http://schemas.microsoft.com/office/drawing/2014/main" id="{A829268D-763E-37BC-3645-AF22ECC16F93}"/>
              </a:ext>
            </a:extLst>
          </p:cNvPr>
          <p:cNvSpPr/>
          <p:nvPr/>
        </p:nvSpPr>
        <p:spPr bwMode="auto">
          <a:xfrm>
            <a:off x="2326692" y="4645993"/>
            <a:ext cx="296028" cy="296468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DAEFA2CC-4078-AE86-C6A2-B934B44414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715" y="2779333"/>
            <a:ext cx="4251192" cy="10262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6" name="오른쪽 화살표 153">
            <a:extLst>
              <a:ext uri="{FF2B5EF4-FFF2-40B4-BE49-F238E27FC236}">
                <a16:creationId xmlns:a16="http://schemas.microsoft.com/office/drawing/2014/main" id="{3B9BFBB8-A940-0B69-02C3-F15C9A724192}"/>
              </a:ext>
            </a:extLst>
          </p:cNvPr>
          <p:cNvSpPr/>
          <p:nvPr/>
        </p:nvSpPr>
        <p:spPr bwMode="auto">
          <a:xfrm rot="5400000">
            <a:off x="2412471" y="2447511"/>
            <a:ext cx="411679" cy="422550"/>
          </a:xfrm>
          <a:prstGeom prst="rightArrow">
            <a:avLst/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37" name="사각형: 둥근 모서리 225">
            <a:extLst>
              <a:ext uri="{FF2B5EF4-FFF2-40B4-BE49-F238E27FC236}">
                <a16:creationId xmlns:a16="http://schemas.microsoft.com/office/drawing/2014/main" id="{7D7F6640-7D0E-CB7F-4159-AEE687B9EC7B}"/>
              </a:ext>
            </a:extLst>
          </p:cNvPr>
          <p:cNvSpPr/>
          <p:nvPr/>
        </p:nvSpPr>
        <p:spPr>
          <a:xfrm>
            <a:off x="2590230" y="3697914"/>
            <a:ext cx="2240962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음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성을 인식해 실시간 번역 자막 제공 기능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EB1AECE1-6276-CDF6-FFC2-0AA1E8F014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8463" y="3284984"/>
            <a:ext cx="2654976" cy="1220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FD94115-B69E-D5DB-76FA-69BADA1EF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9345" y="3445940"/>
            <a:ext cx="2103010" cy="15506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0" name="사각형: 둥근 모서리 225">
            <a:extLst>
              <a:ext uri="{FF2B5EF4-FFF2-40B4-BE49-F238E27FC236}">
                <a16:creationId xmlns:a16="http://schemas.microsoft.com/office/drawing/2014/main" id="{47714FFA-7EB3-3406-613D-275D3E61848A}"/>
              </a:ext>
            </a:extLst>
          </p:cNvPr>
          <p:cNvSpPr/>
          <p:nvPr/>
        </p:nvSpPr>
        <p:spPr>
          <a:xfrm>
            <a:off x="7165909" y="4926710"/>
            <a:ext cx="2309448" cy="230832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운영 매뉴얼을 기반으로 한 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AI 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자동 응답 제공</a:t>
            </a:r>
            <a:endParaRPr kumimoji="0" lang="ko-KR" altLang="en-US" sz="10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41" name="AutoShape 117">
            <a:extLst>
              <a:ext uri="{FF2B5EF4-FFF2-40B4-BE49-F238E27FC236}">
                <a16:creationId xmlns:a16="http://schemas.microsoft.com/office/drawing/2014/main" id="{0CB695E9-24D2-9940-C208-30FBCF578129}"/>
              </a:ext>
            </a:extLst>
          </p:cNvPr>
          <p:cNvSpPr>
            <a:spLocks/>
          </p:cNvSpPr>
          <p:nvPr/>
        </p:nvSpPr>
        <p:spPr bwMode="auto">
          <a:xfrm rot="623099" flipV="1">
            <a:off x="6961809" y="3777665"/>
            <a:ext cx="287680" cy="289461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Dotum Medium" pitchFamily="2" charset="-127"/>
              <a:cs typeface="Gill Sans" charset="0"/>
              <a:sym typeface="Gill Sans" charset="0"/>
            </a:endParaRPr>
          </a:p>
        </p:txBody>
      </p:sp>
      <p:sp>
        <p:nvSpPr>
          <p:cNvPr id="42" name="텍스트상자 87">
            <a:extLst>
              <a:ext uri="{FF2B5EF4-FFF2-40B4-BE49-F238E27FC236}">
                <a16:creationId xmlns:a16="http://schemas.microsoft.com/office/drawing/2014/main" id="{72CA712B-DDB1-D4AD-ECC0-78A32CFA6723}"/>
              </a:ext>
            </a:extLst>
          </p:cNvPr>
          <p:cNvSpPr txBox="1"/>
          <p:nvPr/>
        </p:nvSpPr>
        <p:spPr>
          <a:xfrm>
            <a:off x="408681" y="5609398"/>
            <a:ext cx="4352597" cy="77193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회의 중 음성을 자동으로 인식해 선택한 언어로 실시간 번역 자막 제공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서로 다른 언어를 사용하는 참가자 간에도 자연스러운 실시간 대화와 강의 진행 가능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실시간 다국어 자막 생성으로 학습 이해도 향상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생성된 자막은 수정 및 삭제 가능</a:t>
            </a:r>
          </a:p>
        </p:txBody>
      </p:sp>
      <p:sp>
        <p:nvSpPr>
          <p:cNvPr id="15" name="오른쪽 화살표 153">
            <a:extLst>
              <a:ext uri="{FF2B5EF4-FFF2-40B4-BE49-F238E27FC236}">
                <a16:creationId xmlns:a16="http://schemas.microsoft.com/office/drawing/2014/main" id="{C6CC26E5-99D7-B09C-E35A-857640A388C3}"/>
              </a:ext>
            </a:extLst>
          </p:cNvPr>
          <p:cNvSpPr/>
          <p:nvPr/>
        </p:nvSpPr>
        <p:spPr bwMode="auto">
          <a:xfrm rot="8162278" flipV="1">
            <a:off x="8392432" y="1730278"/>
            <a:ext cx="447761" cy="371173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  <a:tileRect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944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7D994101-919E-4B1B-B4C8-230E38AAB990}"/>
              </a:ext>
            </a:extLst>
          </p:cNvPr>
          <p:cNvSpPr/>
          <p:nvPr/>
        </p:nvSpPr>
        <p:spPr>
          <a:xfrm>
            <a:off x="704528" y="3121223"/>
            <a:ext cx="212801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ko-KR" altLang="en-US" sz="20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솔루션 개요</a:t>
            </a:r>
            <a:endParaRPr lang="ko-KR" altLang="en-US" sz="2000" b="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rgbClr val="0080D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04528" y="1902388"/>
            <a:ext cx="2128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spc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3378211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DF6C-460B-78A6-BFC5-07456B3B7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15">
            <a:extLst>
              <a:ext uri="{FF2B5EF4-FFF2-40B4-BE49-F238E27FC236}">
                <a16:creationId xmlns:a16="http://schemas.microsoft.com/office/drawing/2014/main" id="{985A9D4F-14AF-CDE3-6142-B3F59DFC1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83" y="1203199"/>
            <a:ext cx="4275185" cy="1301295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9pPr>
          </a:lstStyle>
          <a:p>
            <a:pPr latinLnBrk="0"/>
            <a:endParaRPr lang="ko-KR" altLang="ko-KR" spc="-50" dirty="0">
              <a:solidFill>
                <a:srgbClr val="4D4D4D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DFF9D2-5D30-9522-5B4B-B9E3A923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26</a:t>
            </a:r>
            <a:endParaRPr lang="en-US" dirty="0"/>
          </a:p>
        </p:txBody>
      </p:sp>
      <p:pic>
        <p:nvPicPr>
          <p:cNvPr id="18" name="Picture 285" descr="악세사리">
            <a:extLst>
              <a:ext uri="{FF2B5EF4-FFF2-40B4-BE49-F238E27FC236}">
                <a16:creationId xmlns:a16="http://schemas.microsoft.com/office/drawing/2014/main" id="{7C6997EE-B98F-FBF0-05AA-AB3A5DE5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한쪽 모서리가 잘린 사각형 27">
            <a:extLst>
              <a:ext uri="{FF2B5EF4-FFF2-40B4-BE49-F238E27FC236}">
                <a16:creationId xmlns:a16="http://schemas.microsoft.com/office/drawing/2014/main" id="{C34D76DF-18CF-C1BE-9707-7B6692D8D41D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defRPr/>
            </a:pP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다국어 학생 상담</a:t>
            </a:r>
          </a:p>
        </p:txBody>
      </p:sp>
      <p:sp>
        <p:nvSpPr>
          <p:cNvPr id="29" name="한쪽 모서리가 잘린 사각형 28">
            <a:extLst>
              <a:ext uri="{FF2B5EF4-FFF2-40B4-BE49-F238E27FC236}">
                <a16:creationId xmlns:a16="http://schemas.microsoft.com/office/drawing/2014/main" id="{26E5215E-BC81-CF86-BC82-BFCAAD2F783D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>
              <a:lnSpc>
                <a:spcPct val="120000"/>
              </a:lnSpc>
              <a:defRPr/>
            </a:pP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 </a:t>
            </a: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다국어</a:t>
            </a:r>
            <a:r>
              <a: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Q&amp;A</a:t>
            </a:r>
            <a:endParaRPr lang="ko-KR" altLang="en-US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2" name="텍스트상자 87">
            <a:extLst>
              <a:ext uri="{FF2B5EF4-FFF2-40B4-BE49-F238E27FC236}">
                <a16:creationId xmlns:a16="http://schemas.microsoft.com/office/drawing/2014/main" id="{B8227744-FEDB-F39F-9CC8-BBABD42726A1}"/>
              </a:ext>
            </a:extLst>
          </p:cNvPr>
          <p:cNvSpPr txBox="1"/>
          <p:nvPr/>
        </p:nvSpPr>
        <p:spPr>
          <a:xfrm>
            <a:off x="448483" y="5645207"/>
            <a:ext cx="4275185" cy="700436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상담자가 마이크가 있는 기기로 상담 메뉴 접속 후 학생을 선택해 상담 진행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번역된 상담 내용을 복사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좋아요</a:t>
            </a:r>
            <a:r>
              <a:rPr lang="en-US" altLang="ko-KR" dirty="0">
                <a:solidFill>
                  <a:schemeClr val="tx1"/>
                </a:solidFill>
                <a:latin typeface="KoPubDotum Medium" panose="02020603020101020101" pitchFamily="18" charset="-127"/>
                <a:ea typeface="KoPubDotum Medium" panose="02020603020101020101" pitchFamily="18" charset="-127"/>
              </a:rPr>
              <a:t>·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싫어요 등의 평가를 통해 품질에 대한 피드백 제공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43" name="그림 42" descr="블랙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85BD33-67E7-C4D6-A6D9-C6805A92BB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9" y="1257551"/>
            <a:ext cx="383605" cy="383605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BB74F793-B4F0-633B-02C2-7EC6E9AC47F5}"/>
              </a:ext>
            </a:extLst>
          </p:cNvPr>
          <p:cNvSpPr/>
          <p:nvPr/>
        </p:nvSpPr>
        <p:spPr>
          <a:xfrm>
            <a:off x="478014" y="1609921"/>
            <a:ext cx="4800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상담자</a:t>
            </a:r>
          </a:p>
        </p:txBody>
      </p:sp>
      <p:pic>
        <p:nvPicPr>
          <p:cNvPr id="47" name="그림 46" descr="블랙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B4CF07-6470-E893-233F-35A8F104D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9" y="1935076"/>
            <a:ext cx="383605" cy="383605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11680A5C-CF15-3293-9BE8-3A3DB249C4C0}"/>
              </a:ext>
            </a:extLst>
          </p:cNvPr>
          <p:cNvSpPr/>
          <p:nvPr/>
        </p:nvSpPr>
        <p:spPr>
          <a:xfrm>
            <a:off x="478014" y="2287446"/>
            <a:ext cx="4800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내담자</a:t>
            </a:r>
            <a:endParaRPr lang="ko-KR" altLang="en-US" sz="8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9" name="오른쪽 화살표 153">
            <a:extLst>
              <a:ext uri="{FF2B5EF4-FFF2-40B4-BE49-F238E27FC236}">
                <a16:creationId xmlns:a16="http://schemas.microsoft.com/office/drawing/2014/main" id="{FD07ED1B-B2DF-CB1B-F7FB-06AE76BC51C5}"/>
              </a:ext>
            </a:extLst>
          </p:cNvPr>
          <p:cNvSpPr/>
          <p:nvPr/>
        </p:nvSpPr>
        <p:spPr bwMode="auto">
          <a:xfrm>
            <a:off x="1005618" y="1697602"/>
            <a:ext cx="413239" cy="38115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890C7988-13A7-5B1C-2F54-152D4CCC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275" y="1649435"/>
            <a:ext cx="464154" cy="464154"/>
          </a:xfrm>
          <a:prstGeom prst="rect">
            <a:avLst/>
          </a:prstGeom>
        </p:spPr>
      </p:pic>
      <p:sp>
        <p:nvSpPr>
          <p:cNvPr id="51" name="직사각형 50">
            <a:extLst>
              <a:ext uri="{FF2B5EF4-FFF2-40B4-BE49-F238E27FC236}">
                <a16:creationId xmlns:a16="http://schemas.microsoft.com/office/drawing/2014/main" id="{DA7AA631-015B-6ECB-CD67-5389E710E537}"/>
              </a:ext>
            </a:extLst>
          </p:cNvPr>
          <p:cNvSpPr/>
          <p:nvPr/>
        </p:nvSpPr>
        <p:spPr>
          <a:xfrm>
            <a:off x="1382773" y="2126642"/>
            <a:ext cx="7698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PC or </a:t>
            </a:r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스마트폰</a:t>
            </a:r>
          </a:p>
        </p:txBody>
      </p:sp>
      <p:sp>
        <p:nvSpPr>
          <p:cNvPr id="52" name="오른쪽 화살표 153">
            <a:extLst>
              <a:ext uri="{FF2B5EF4-FFF2-40B4-BE49-F238E27FC236}">
                <a16:creationId xmlns:a16="http://schemas.microsoft.com/office/drawing/2014/main" id="{93B1CBAC-2B4F-C816-40F9-0340C0B4FFBA}"/>
              </a:ext>
            </a:extLst>
          </p:cNvPr>
          <p:cNvSpPr/>
          <p:nvPr/>
        </p:nvSpPr>
        <p:spPr bwMode="auto">
          <a:xfrm>
            <a:off x="2246869" y="1693225"/>
            <a:ext cx="413239" cy="38115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54" name="정육면체 53">
            <a:extLst>
              <a:ext uri="{FF2B5EF4-FFF2-40B4-BE49-F238E27FC236}">
                <a16:creationId xmlns:a16="http://schemas.microsoft.com/office/drawing/2014/main" id="{04A8879C-3260-DCB0-B4AC-9A1EAE3F00D2}"/>
              </a:ext>
            </a:extLst>
          </p:cNvPr>
          <p:cNvSpPr/>
          <p:nvPr/>
        </p:nvSpPr>
        <p:spPr bwMode="auto">
          <a:xfrm>
            <a:off x="2834792" y="1609921"/>
            <a:ext cx="504056" cy="502678"/>
          </a:xfrm>
          <a:prstGeom prst="cube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lIns="38092" tIns="38092" rIns="38092" bIns="38092" rtlCol="0" anchor="ctr"/>
          <a:lstStyle/>
          <a:p>
            <a:pPr marL="0" marR="0" indent="0" algn="l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2175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Dotum Medium" pitchFamily="2" charset="-127"/>
              <a:cs typeface="Gill Sans" charset="0"/>
              <a:sym typeface="Gill Sans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546E04-ACF8-05F1-4363-C2821D637CE9}"/>
              </a:ext>
            </a:extLst>
          </p:cNvPr>
          <p:cNvSpPr txBox="1"/>
          <p:nvPr/>
        </p:nvSpPr>
        <p:spPr>
          <a:xfrm>
            <a:off x="2822933" y="1813721"/>
            <a:ext cx="413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900" dirty="0">
                <a:latin typeface="KoPubDotum Medium" panose="02020603020101020101" pitchFamily="18" charset="-127"/>
                <a:ea typeface="KoPubDotum Medium" panose="02020603020101020101" pitchFamily="18" charset="-127"/>
              </a:rPr>
              <a:t>LLM</a:t>
            </a:r>
            <a:endParaRPr kumimoji="1" lang="ko-KR" altLang="en-US" sz="900" dirty="0">
              <a:latin typeface="KoPubDotum Medium" panose="02020603020101020101" pitchFamily="18" charset="-127"/>
              <a:ea typeface="KoPubDotum Medium" panose="02020603020101020101" pitchFamily="18" charset="-127"/>
            </a:endParaRPr>
          </a:p>
        </p:txBody>
      </p:sp>
      <p:sp>
        <p:nvSpPr>
          <p:cNvPr id="56" name="오른쪽 화살표 153">
            <a:extLst>
              <a:ext uri="{FF2B5EF4-FFF2-40B4-BE49-F238E27FC236}">
                <a16:creationId xmlns:a16="http://schemas.microsoft.com/office/drawing/2014/main" id="{87267640-427D-305E-EEC8-9EB51B4E640C}"/>
              </a:ext>
            </a:extLst>
          </p:cNvPr>
          <p:cNvSpPr/>
          <p:nvPr/>
        </p:nvSpPr>
        <p:spPr bwMode="auto">
          <a:xfrm>
            <a:off x="3547012" y="1697602"/>
            <a:ext cx="413239" cy="38115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0C1B1E-FE89-27A6-F5DC-12271844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8" b="7221"/>
          <a:stretch>
            <a:fillRect/>
          </a:stretch>
        </p:blipFill>
        <p:spPr bwMode="auto">
          <a:xfrm>
            <a:off x="4023067" y="1278841"/>
            <a:ext cx="564248" cy="115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직사각형 56">
            <a:extLst>
              <a:ext uri="{FF2B5EF4-FFF2-40B4-BE49-F238E27FC236}">
                <a16:creationId xmlns:a16="http://schemas.microsoft.com/office/drawing/2014/main" id="{011F0F15-63C2-0BF1-D89C-7BB9EEC11628}"/>
              </a:ext>
            </a:extLst>
          </p:cNvPr>
          <p:cNvSpPr/>
          <p:nvPr/>
        </p:nvSpPr>
        <p:spPr bwMode="auto">
          <a:xfrm>
            <a:off x="7748593" y="1460337"/>
            <a:ext cx="1703537" cy="311794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indent="-120650" defTabSz="1393825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외국인 학습자가 자신의 언어로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Q&amp;A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문의 등록 가능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시스템이 학습자 문의 내용을 자동으로 한국어로 번역하여 교수자에게 표시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교수자의 답변은 학습자 언어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영어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중국어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베트남어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일본어 등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로 자동 변역 되어 제공</a:t>
            </a:r>
            <a:endParaRPr lang="en-US" altLang="ko-KR" sz="10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20650" indent="-120650" defTabSz="1393825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  <a:tabLst>
                <a:tab pos="542925" algn="l"/>
              </a:tabLst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강의 및 학습자 정보를 기반으로 다국어 번역 품질을 지속적으로 향상</a:t>
            </a:r>
          </a:p>
        </p:txBody>
      </p:sp>
      <p:pic>
        <p:nvPicPr>
          <p:cNvPr id="59" name="Picture 10">
            <a:extLst>
              <a:ext uri="{FF2B5EF4-FFF2-40B4-BE49-F238E27FC236}">
                <a16:creationId xmlns:a16="http://schemas.microsoft.com/office/drawing/2014/main" id="{80A960D3-2602-713A-3CEA-8E13892D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47" y="1203199"/>
            <a:ext cx="2633534" cy="33779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직사각형 1023">
            <a:extLst>
              <a:ext uri="{FF2B5EF4-FFF2-40B4-BE49-F238E27FC236}">
                <a16:creationId xmlns:a16="http://schemas.microsoft.com/office/drawing/2014/main" id="{4C2BB0D0-5B86-2193-63B9-536655822C9E}"/>
              </a:ext>
            </a:extLst>
          </p:cNvPr>
          <p:cNvSpPr/>
          <p:nvPr/>
        </p:nvSpPr>
        <p:spPr>
          <a:xfrm>
            <a:off x="7748593" y="1200350"/>
            <a:ext cx="1703537" cy="259987"/>
          </a:xfrm>
          <a:prstGeom prst="rect">
            <a:avLst/>
          </a:prstGeom>
          <a:solidFill>
            <a:srgbClr val="48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게시판 </a:t>
            </a:r>
            <a:r>
              <a:rPr lang="ko-KR" altLang="en-US" sz="10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문의글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답변</a:t>
            </a:r>
          </a:p>
        </p:txBody>
      </p:sp>
      <p:sp>
        <p:nvSpPr>
          <p:cNvPr id="1029" name="AutoShape 15">
            <a:extLst>
              <a:ext uri="{FF2B5EF4-FFF2-40B4-BE49-F238E27FC236}">
                <a16:creationId xmlns:a16="http://schemas.microsoft.com/office/drawing/2014/main" id="{0BB8EED2-5302-E7FC-7E89-8B74E785C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647" y="4719994"/>
            <a:ext cx="4386483" cy="778638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Rix모던고딕 M" pitchFamily="18" charset="-127"/>
                <a:ea typeface="굴림" charset="-127"/>
              </a:defRPr>
            </a:lvl9pPr>
          </a:lstStyle>
          <a:p>
            <a:pPr latinLnBrk="0"/>
            <a:endParaRPr lang="ko-KR" altLang="ko-KR" spc="-50" dirty="0">
              <a:solidFill>
                <a:srgbClr val="4D4D4D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031" name="그림 1030" descr="블랙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96B367-BBC0-4403-FD72-1FD4B85095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83" y="4866702"/>
            <a:ext cx="383605" cy="383605"/>
          </a:xfrm>
          <a:prstGeom prst="rect">
            <a:avLst/>
          </a:prstGeom>
        </p:spPr>
      </p:pic>
      <p:sp>
        <p:nvSpPr>
          <p:cNvPr id="1033" name="직사각형 1032">
            <a:extLst>
              <a:ext uri="{FF2B5EF4-FFF2-40B4-BE49-F238E27FC236}">
                <a16:creationId xmlns:a16="http://schemas.microsoft.com/office/drawing/2014/main" id="{1BD35F4B-1A9A-1161-DBC6-2F3F687721D7}"/>
              </a:ext>
            </a:extLst>
          </p:cNvPr>
          <p:cNvSpPr/>
          <p:nvPr/>
        </p:nvSpPr>
        <p:spPr>
          <a:xfrm>
            <a:off x="5083462" y="5229780"/>
            <a:ext cx="4800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학생</a:t>
            </a:r>
          </a:p>
        </p:txBody>
      </p:sp>
      <p:sp>
        <p:nvSpPr>
          <p:cNvPr id="1037" name="오른쪽 화살표 153">
            <a:extLst>
              <a:ext uri="{FF2B5EF4-FFF2-40B4-BE49-F238E27FC236}">
                <a16:creationId xmlns:a16="http://schemas.microsoft.com/office/drawing/2014/main" id="{1E0C863F-1C55-6E2B-774D-8CD450427AF9}"/>
              </a:ext>
            </a:extLst>
          </p:cNvPr>
          <p:cNvSpPr/>
          <p:nvPr/>
        </p:nvSpPr>
        <p:spPr bwMode="auto">
          <a:xfrm>
            <a:off x="5628506" y="48691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41" name="정육면체 1040">
            <a:extLst>
              <a:ext uri="{FF2B5EF4-FFF2-40B4-BE49-F238E27FC236}">
                <a16:creationId xmlns:a16="http://schemas.microsoft.com/office/drawing/2014/main" id="{085DB4F3-DF49-3B55-0EA1-0EF617C9111E}"/>
              </a:ext>
            </a:extLst>
          </p:cNvPr>
          <p:cNvSpPr/>
          <p:nvPr/>
        </p:nvSpPr>
        <p:spPr bwMode="auto">
          <a:xfrm>
            <a:off x="6028814" y="4928673"/>
            <a:ext cx="383605" cy="378773"/>
          </a:xfrm>
          <a:prstGeom prst="cube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lIns="38092" tIns="38092" rIns="38092" bIns="38092" rtlCol="0" anchor="ctr"/>
          <a:lstStyle/>
          <a:p>
            <a:pPr marL="0" marR="0" indent="0" algn="l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2175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Dotum Medium" pitchFamily="2" charset="-127"/>
              <a:cs typeface="Gill Sans" charset="0"/>
              <a:sym typeface="Gill Sans" charset="0"/>
            </a:endParaRP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4403F491-5727-F809-9818-A30378E926D0}"/>
              </a:ext>
            </a:extLst>
          </p:cNvPr>
          <p:cNvSpPr txBox="1"/>
          <p:nvPr/>
        </p:nvSpPr>
        <p:spPr>
          <a:xfrm>
            <a:off x="5961112" y="5051297"/>
            <a:ext cx="413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900" dirty="0">
                <a:latin typeface="KoPubDotum Medium" panose="02020603020101020101" pitchFamily="18" charset="-127"/>
                <a:ea typeface="KoPubDotum Medium" panose="02020603020101020101" pitchFamily="18" charset="-127"/>
              </a:rPr>
              <a:t>LLM</a:t>
            </a:r>
            <a:endParaRPr kumimoji="1" lang="ko-KR" altLang="en-US" sz="900" dirty="0">
              <a:latin typeface="KoPubDotum Medium" panose="02020603020101020101" pitchFamily="18" charset="-127"/>
              <a:ea typeface="KoPubDotum Medium" panose="02020603020101020101" pitchFamily="18" charset="-127"/>
            </a:endParaRPr>
          </a:p>
        </p:txBody>
      </p:sp>
      <p:pic>
        <p:nvPicPr>
          <p:cNvPr id="1045" name="그림 1044" descr="블랙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C8A7CB-067A-9DA4-4535-8AC4DDB64F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58" y="4866702"/>
            <a:ext cx="383605" cy="383605"/>
          </a:xfrm>
          <a:prstGeom prst="rect">
            <a:avLst/>
          </a:prstGeom>
        </p:spPr>
      </p:pic>
      <p:sp>
        <p:nvSpPr>
          <p:cNvPr id="1046" name="직사각형 1045">
            <a:extLst>
              <a:ext uri="{FF2B5EF4-FFF2-40B4-BE49-F238E27FC236}">
                <a16:creationId xmlns:a16="http://schemas.microsoft.com/office/drawing/2014/main" id="{AE44C67B-A56A-637E-D035-A415DFAE0E7B}"/>
              </a:ext>
            </a:extLst>
          </p:cNvPr>
          <p:cNvSpPr/>
          <p:nvPr/>
        </p:nvSpPr>
        <p:spPr>
          <a:xfrm>
            <a:off x="8891937" y="5229780"/>
            <a:ext cx="4800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교수</a:t>
            </a:r>
          </a:p>
        </p:txBody>
      </p:sp>
      <p:sp>
        <p:nvSpPr>
          <p:cNvPr id="1047" name="오른쪽 화살표 153">
            <a:extLst>
              <a:ext uri="{FF2B5EF4-FFF2-40B4-BE49-F238E27FC236}">
                <a16:creationId xmlns:a16="http://schemas.microsoft.com/office/drawing/2014/main" id="{98006213-5EA8-A2C2-67DE-16ABF63A896B}"/>
              </a:ext>
            </a:extLst>
          </p:cNvPr>
          <p:cNvSpPr/>
          <p:nvPr/>
        </p:nvSpPr>
        <p:spPr bwMode="auto">
          <a:xfrm rot="10800000">
            <a:off x="5628506" y="51180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49" name="오른쪽 화살표 153">
            <a:extLst>
              <a:ext uri="{FF2B5EF4-FFF2-40B4-BE49-F238E27FC236}">
                <a16:creationId xmlns:a16="http://schemas.microsoft.com/office/drawing/2014/main" id="{B4D4C950-5749-4535-6F67-0B0A53D0EBDF}"/>
              </a:ext>
            </a:extLst>
          </p:cNvPr>
          <p:cNvSpPr/>
          <p:nvPr/>
        </p:nvSpPr>
        <p:spPr bwMode="auto">
          <a:xfrm>
            <a:off x="6571584" y="48691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50" name="오른쪽 화살표 153">
            <a:extLst>
              <a:ext uri="{FF2B5EF4-FFF2-40B4-BE49-F238E27FC236}">
                <a16:creationId xmlns:a16="http://schemas.microsoft.com/office/drawing/2014/main" id="{228FF1AE-E4FE-567C-D37F-E45A99EB9884}"/>
              </a:ext>
            </a:extLst>
          </p:cNvPr>
          <p:cNvSpPr/>
          <p:nvPr/>
        </p:nvSpPr>
        <p:spPr bwMode="auto">
          <a:xfrm rot="10800000">
            <a:off x="6571584" y="51180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51" name="오른쪽 화살표 153">
            <a:extLst>
              <a:ext uri="{FF2B5EF4-FFF2-40B4-BE49-F238E27FC236}">
                <a16:creationId xmlns:a16="http://schemas.microsoft.com/office/drawing/2014/main" id="{62228860-6897-BDD2-A173-EBD824DDBC21}"/>
              </a:ext>
            </a:extLst>
          </p:cNvPr>
          <p:cNvSpPr/>
          <p:nvPr/>
        </p:nvSpPr>
        <p:spPr bwMode="auto">
          <a:xfrm>
            <a:off x="7617297" y="48691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52" name="정육면체 1051">
            <a:extLst>
              <a:ext uri="{FF2B5EF4-FFF2-40B4-BE49-F238E27FC236}">
                <a16:creationId xmlns:a16="http://schemas.microsoft.com/office/drawing/2014/main" id="{6F15B1A6-741E-E1BD-B3D0-47813C9942DE}"/>
              </a:ext>
            </a:extLst>
          </p:cNvPr>
          <p:cNvSpPr/>
          <p:nvPr/>
        </p:nvSpPr>
        <p:spPr bwMode="auto">
          <a:xfrm>
            <a:off x="8039025" y="4928673"/>
            <a:ext cx="383605" cy="378773"/>
          </a:xfrm>
          <a:prstGeom prst="cube">
            <a:avLst/>
          </a:prstGeo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lIns="38092" tIns="38092" rIns="38092" bIns="38092" rtlCol="0" anchor="ctr"/>
          <a:lstStyle/>
          <a:p>
            <a:pPr marL="0" marR="0" indent="0" algn="l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2175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Dotum Medium" pitchFamily="2" charset="-127"/>
              <a:cs typeface="Gill Sans" charset="0"/>
              <a:sym typeface="Gill Sans" charset="0"/>
            </a:endParaRPr>
          </a:p>
        </p:txBody>
      </p:sp>
      <p:sp>
        <p:nvSpPr>
          <p:cNvPr id="1053" name="오른쪽 화살표 153">
            <a:extLst>
              <a:ext uri="{FF2B5EF4-FFF2-40B4-BE49-F238E27FC236}">
                <a16:creationId xmlns:a16="http://schemas.microsoft.com/office/drawing/2014/main" id="{A3D1DC17-8843-7832-469E-5BC0F89B56B0}"/>
              </a:ext>
            </a:extLst>
          </p:cNvPr>
          <p:cNvSpPr/>
          <p:nvPr/>
        </p:nvSpPr>
        <p:spPr bwMode="auto">
          <a:xfrm rot="10800000">
            <a:off x="7617297" y="51180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54" name="오른쪽 화살표 153">
            <a:extLst>
              <a:ext uri="{FF2B5EF4-FFF2-40B4-BE49-F238E27FC236}">
                <a16:creationId xmlns:a16="http://schemas.microsoft.com/office/drawing/2014/main" id="{66CD1E0C-5D19-E163-6873-855081A9FB1F}"/>
              </a:ext>
            </a:extLst>
          </p:cNvPr>
          <p:cNvSpPr/>
          <p:nvPr/>
        </p:nvSpPr>
        <p:spPr bwMode="auto">
          <a:xfrm>
            <a:off x="8613860" y="48691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55" name="오른쪽 화살표 153">
            <a:extLst>
              <a:ext uri="{FF2B5EF4-FFF2-40B4-BE49-F238E27FC236}">
                <a16:creationId xmlns:a16="http://schemas.microsoft.com/office/drawing/2014/main" id="{DE83A7E4-B22B-7510-E03B-686F6F069ADD}"/>
              </a:ext>
            </a:extLst>
          </p:cNvPr>
          <p:cNvSpPr/>
          <p:nvPr/>
        </p:nvSpPr>
        <p:spPr bwMode="auto">
          <a:xfrm rot="10800000">
            <a:off x="8613860" y="5118060"/>
            <a:ext cx="253624" cy="2096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sp>
        <p:nvSpPr>
          <p:cNvPr id="1056" name="TextBox 1055">
            <a:extLst>
              <a:ext uri="{FF2B5EF4-FFF2-40B4-BE49-F238E27FC236}">
                <a16:creationId xmlns:a16="http://schemas.microsoft.com/office/drawing/2014/main" id="{92C1E199-F8C9-F1ED-5435-C8E65F602670}"/>
              </a:ext>
            </a:extLst>
          </p:cNvPr>
          <p:cNvSpPr txBox="1"/>
          <p:nvPr/>
        </p:nvSpPr>
        <p:spPr>
          <a:xfrm>
            <a:off x="7977336" y="5051297"/>
            <a:ext cx="413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900" dirty="0">
                <a:latin typeface="KoPubDotum Medium" panose="02020603020101020101" pitchFamily="18" charset="-127"/>
                <a:ea typeface="KoPubDotum Medium" panose="02020603020101020101" pitchFamily="18" charset="-127"/>
              </a:rPr>
              <a:t>LLM</a:t>
            </a:r>
            <a:endParaRPr kumimoji="1" lang="ko-KR" altLang="en-US" sz="900" dirty="0">
              <a:latin typeface="KoPubDotum Medium" panose="02020603020101020101" pitchFamily="18" charset="-127"/>
              <a:ea typeface="KoPubDotum Medium" panose="02020603020101020101" pitchFamily="18" charset="-127"/>
            </a:endParaRPr>
          </a:p>
        </p:txBody>
      </p:sp>
      <p:pic>
        <p:nvPicPr>
          <p:cNvPr id="1058" name="그림 1057">
            <a:extLst>
              <a:ext uri="{FF2B5EF4-FFF2-40B4-BE49-F238E27FC236}">
                <a16:creationId xmlns:a16="http://schemas.microsoft.com/office/drawing/2014/main" id="{A2B76CFD-489B-E173-7EB7-B8D3A47B1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509" y="4782866"/>
            <a:ext cx="522397" cy="522397"/>
          </a:xfrm>
          <a:prstGeom prst="rect">
            <a:avLst/>
          </a:prstGeom>
        </p:spPr>
      </p:pic>
      <p:sp>
        <p:nvSpPr>
          <p:cNvPr id="1059" name="직사각형 1058">
            <a:extLst>
              <a:ext uri="{FF2B5EF4-FFF2-40B4-BE49-F238E27FC236}">
                <a16:creationId xmlns:a16="http://schemas.microsoft.com/office/drawing/2014/main" id="{3C8D2EE2-F8FD-0833-246F-14756B109BEA}"/>
              </a:ext>
            </a:extLst>
          </p:cNvPr>
          <p:cNvSpPr/>
          <p:nvPr/>
        </p:nvSpPr>
        <p:spPr>
          <a:xfrm>
            <a:off x="6792546" y="5282129"/>
            <a:ext cx="8534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문의글</a:t>
            </a:r>
            <a:r>
              <a: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답변 작성</a:t>
            </a:r>
          </a:p>
        </p:txBody>
      </p:sp>
      <p:sp>
        <p:nvSpPr>
          <p:cNvPr id="1060" name="텍스트상자 87">
            <a:extLst>
              <a:ext uri="{FF2B5EF4-FFF2-40B4-BE49-F238E27FC236}">
                <a16:creationId xmlns:a16="http://schemas.microsoft.com/office/drawing/2014/main" id="{8749D61E-BD22-54C5-ECA3-29C51471E12A}"/>
              </a:ext>
            </a:extLst>
          </p:cNvPr>
          <p:cNvSpPr txBox="1"/>
          <p:nvPr/>
        </p:nvSpPr>
        <p:spPr>
          <a:xfrm>
            <a:off x="5065646" y="5645207"/>
            <a:ext cx="4386484" cy="700436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학생이 자신의 언어로 문의를 작성하면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LLM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이 이를 한국어로 번역해 교수자에게 전달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교수자의 답변은 다시 학습자의 언어로 자동 번역되어 양방향 소통 가능</a:t>
            </a:r>
          </a:p>
        </p:txBody>
      </p:sp>
      <p:grpSp>
        <p:nvGrpSpPr>
          <p:cNvPr id="1064" name="그룹 1063">
            <a:extLst>
              <a:ext uri="{FF2B5EF4-FFF2-40B4-BE49-F238E27FC236}">
                <a16:creationId xmlns:a16="http://schemas.microsoft.com/office/drawing/2014/main" id="{EBE18EDA-C736-FEA7-1431-A0A05DB579E0}"/>
              </a:ext>
            </a:extLst>
          </p:cNvPr>
          <p:cNvGrpSpPr/>
          <p:nvPr/>
        </p:nvGrpSpPr>
        <p:grpSpPr>
          <a:xfrm>
            <a:off x="448483" y="4336020"/>
            <a:ext cx="1369650" cy="1155230"/>
            <a:chOff x="855187" y="6475029"/>
            <a:chExt cx="1382927" cy="1155230"/>
          </a:xfrm>
        </p:grpSpPr>
        <p:sp>
          <p:nvSpPr>
            <p:cNvPr id="1065" name="직사각형 1064">
              <a:extLst>
                <a:ext uri="{FF2B5EF4-FFF2-40B4-BE49-F238E27FC236}">
                  <a16:creationId xmlns:a16="http://schemas.microsoft.com/office/drawing/2014/main" id="{9B3A2908-7D61-AC7C-6420-6ED4CBC4D00B}"/>
                </a:ext>
              </a:extLst>
            </p:cNvPr>
            <p:cNvSpPr/>
            <p:nvPr/>
          </p:nvSpPr>
          <p:spPr>
            <a:xfrm>
              <a:off x="855187" y="6475029"/>
              <a:ext cx="1380836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학생 정보 자동 연동</a:t>
              </a:r>
            </a:p>
          </p:txBody>
        </p:sp>
        <p:sp>
          <p:nvSpPr>
            <p:cNvPr id="1066" name="직사각형 1065">
              <a:extLst>
                <a:ext uri="{FF2B5EF4-FFF2-40B4-BE49-F238E27FC236}">
                  <a16:creationId xmlns:a16="http://schemas.microsoft.com/office/drawing/2014/main" id="{AADE8972-4AA6-6759-01C2-1E77B9216E2E}"/>
                </a:ext>
              </a:extLst>
            </p:cNvPr>
            <p:cNvSpPr/>
            <p:nvPr/>
          </p:nvSpPr>
          <p:spPr>
            <a:xfrm>
              <a:off x="857278" y="6738844"/>
              <a:ext cx="1380836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학생 정보를 기반으로 프로필과 상담 언어를 자동 설정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학번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,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전공</a:t>
              </a: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,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 국적 정보를 활용하여 맞춤형 상담 환경 제공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grpSp>
        <p:nvGrpSpPr>
          <p:cNvPr id="1067" name="그룹 1066">
            <a:extLst>
              <a:ext uri="{FF2B5EF4-FFF2-40B4-BE49-F238E27FC236}">
                <a16:creationId xmlns:a16="http://schemas.microsoft.com/office/drawing/2014/main" id="{1D06A339-D81A-624A-00AD-00866A9DAEEB}"/>
              </a:ext>
            </a:extLst>
          </p:cNvPr>
          <p:cNvGrpSpPr/>
          <p:nvPr/>
        </p:nvGrpSpPr>
        <p:grpSpPr>
          <a:xfrm>
            <a:off x="1879828" y="4339830"/>
            <a:ext cx="1428523" cy="1155230"/>
            <a:chOff x="2383806" y="6475029"/>
            <a:chExt cx="1436205" cy="1155230"/>
          </a:xfrm>
        </p:grpSpPr>
        <p:sp>
          <p:nvSpPr>
            <p:cNvPr id="1068" name="직사각형 1067">
              <a:extLst>
                <a:ext uri="{FF2B5EF4-FFF2-40B4-BE49-F238E27FC236}">
                  <a16:creationId xmlns:a16="http://schemas.microsoft.com/office/drawing/2014/main" id="{89BEAC38-E750-8E4A-91E5-31022A21B9AE}"/>
                </a:ext>
              </a:extLst>
            </p:cNvPr>
            <p:cNvSpPr/>
            <p:nvPr/>
          </p:nvSpPr>
          <p:spPr>
            <a:xfrm>
              <a:off x="2383806" y="6475029"/>
              <a:ext cx="1436205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STT </a:t>
              </a:r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음성 인식</a:t>
              </a:r>
            </a:p>
          </p:txBody>
        </p:sp>
        <p:sp>
          <p:nvSpPr>
            <p:cNvPr id="1069" name="직사각형 1068">
              <a:extLst>
                <a:ext uri="{FF2B5EF4-FFF2-40B4-BE49-F238E27FC236}">
                  <a16:creationId xmlns:a16="http://schemas.microsoft.com/office/drawing/2014/main" id="{EC6880A9-F7A7-64B2-7220-EC76200732B1}"/>
                </a:ext>
              </a:extLst>
            </p:cNvPr>
            <p:cNvSpPr/>
            <p:nvPr/>
          </p:nvSpPr>
          <p:spPr>
            <a:xfrm>
              <a:off x="2387966" y="6738844"/>
              <a:ext cx="1413433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마이크를 통해 음성을 실시간으로 텍스트로 변환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다양한 언어의 음성을 인식하여 상담 기록에 자동 저장</a:t>
              </a:r>
            </a:p>
          </p:txBody>
        </p:sp>
      </p:grpSp>
      <p:grpSp>
        <p:nvGrpSpPr>
          <p:cNvPr id="1070" name="그룹 1069">
            <a:extLst>
              <a:ext uri="{FF2B5EF4-FFF2-40B4-BE49-F238E27FC236}">
                <a16:creationId xmlns:a16="http://schemas.microsoft.com/office/drawing/2014/main" id="{8980D533-D2A9-1E6E-24DE-8062A3FA3749}"/>
              </a:ext>
            </a:extLst>
          </p:cNvPr>
          <p:cNvGrpSpPr/>
          <p:nvPr/>
        </p:nvGrpSpPr>
        <p:grpSpPr>
          <a:xfrm>
            <a:off x="3352126" y="4341735"/>
            <a:ext cx="1371542" cy="1153325"/>
            <a:chOff x="3942717" y="6476934"/>
            <a:chExt cx="1371542" cy="1153325"/>
          </a:xfrm>
        </p:grpSpPr>
        <p:sp>
          <p:nvSpPr>
            <p:cNvPr id="1071" name="직사각형 1070">
              <a:extLst>
                <a:ext uri="{FF2B5EF4-FFF2-40B4-BE49-F238E27FC236}">
                  <a16:creationId xmlns:a16="http://schemas.microsoft.com/office/drawing/2014/main" id="{F225CE62-7B6D-0DDD-C0E1-E2DEA64917FD}"/>
                </a:ext>
              </a:extLst>
            </p:cNvPr>
            <p:cNvSpPr/>
            <p:nvPr/>
          </p:nvSpPr>
          <p:spPr>
            <a:xfrm>
              <a:off x="3942717" y="6476934"/>
              <a:ext cx="1371542" cy="255348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ko-KR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LLM </a:t>
              </a:r>
              <a:r>
                <a:rPr lang="ko-KR" altLang="en-US" sz="9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실시간 번역</a:t>
              </a:r>
            </a:p>
          </p:txBody>
        </p:sp>
        <p:sp>
          <p:nvSpPr>
            <p:cNvPr id="1072" name="직사각형 1071">
              <a:extLst>
                <a:ext uri="{FF2B5EF4-FFF2-40B4-BE49-F238E27FC236}">
                  <a16:creationId xmlns:a16="http://schemas.microsoft.com/office/drawing/2014/main" id="{C3DEB1D1-F5CF-2338-4862-D3109A5E2BC6}"/>
                </a:ext>
              </a:extLst>
            </p:cNvPr>
            <p:cNvSpPr/>
            <p:nvPr/>
          </p:nvSpPr>
          <p:spPr>
            <a:xfrm>
              <a:off x="3942717" y="6738844"/>
              <a:ext cx="1371542" cy="89141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en-US" altLang="ko-KR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AI </a:t>
              </a: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기반 번역을 활용해 다국어 간 자연스러운 대화 지원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r>
                <a: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KoPub돋움체 Bold"/>
                </a:rPr>
                <a:t>대화 문맥을 분석하여 의미 중심의 고품질 번역 제공</a:t>
              </a:r>
              <a:endParaRPr lang="en-US" altLang="ko-KR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sym typeface="KoPub돋움체 Bold"/>
              </a:endParaRPr>
            </a:p>
          </p:txBody>
        </p:sp>
      </p:grpSp>
      <p:pic>
        <p:nvPicPr>
          <p:cNvPr id="1078" name="Picture 20">
            <a:extLst>
              <a:ext uri="{FF2B5EF4-FFF2-40B4-BE49-F238E27FC236}">
                <a16:creationId xmlns:a16="http://schemas.microsoft.com/office/drawing/2014/main" id="{69170F00-917B-09A9-9EC4-B9D0113F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8" y="2611197"/>
            <a:ext cx="1604260" cy="16181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28">
            <a:extLst>
              <a:ext uri="{FF2B5EF4-FFF2-40B4-BE49-F238E27FC236}">
                <a16:creationId xmlns:a16="http://schemas.microsoft.com/office/drawing/2014/main" id="{4A1D27C6-E4F4-1D5A-8CB5-FF564F31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47" y="2611197"/>
            <a:ext cx="2605021" cy="16181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2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>
                <a:latin typeface="KoPubDotum Medium" pitchFamily="2" charset="-127"/>
                <a:ea typeface="KoPubDotum Medium" pitchFamily="2" charset="-127"/>
              </a:rPr>
              <a:t>27</a:t>
            </a:r>
            <a:endParaRPr lang="en-US" dirty="0"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830B609-640D-F459-9BD2-A651206F26D5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쿠폰 관리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48796625-947B-D7B2-58F5-F55A22988F8A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포인트 관리</a:t>
            </a:r>
          </a:p>
        </p:txBody>
      </p:sp>
      <p:pic>
        <p:nvPicPr>
          <p:cNvPr id="14" name="Picture 285" descr="악세사리">
            <a:extLst>
              <a:ext uri="{FF2B5EF4-FFF2-40B4-BE49-F238E27FC236}">
                <a16:creationId xmlns:a16="http://schemas.microsoft.com/office/drawing/2014/main" id="{6001B49B-A037-3840-7BF7-BE944821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348379" y="5408724"/>
            <a:ext cx="4426697" cy="961114"/>
            <a:chOff x="305466" y="5455512"/>
            <a:chExt cx="4426697" cy="925817"/>
          </a:xfrm>
        </p:grpSpPr>
        <p:sp>
          <p:nvSpPr>
            <p:cNvPr id="22" name="AutoShape 56">
              <a:extLst>
                <a:ext uri="{FF2B5EF4-FFF2-40B4-BE49-F238E27FC236}">
                  <a16:creationId xmlns:a16="http://schemas.microsoft.com/office/drawing/2014/main" id="{A7E34A9F-85F1-CB8C-C2DA-344F30431B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455514"/>
              <a:ext cx="4372317" cy="925815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쿠폰 사용 유의사항 등록 </a:t>
              </a:r>
              <a:b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</a:b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- 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사용 유효기간</a:t>
              </a:r>
              <a:r>
                <a:rPr lang="en-US" altLang="ko-KR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 </a:t>
              </a:r>
              <a:r>
                <a:rPr lang="ko-KR" altLang="en-US" sz="1000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최소금액 등</a:t>
              </a: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100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등록한 쿠폰 발급 수량 및 할인정보 등을 바탕으로 해당 쿠폰을 사용할 수 있는 대상 과정을 선택하여 발급</a:t>
              </a:r>
            </a:p>
          </p:txBody>
        </p:sp>
        <p:sp>
          <p:nvSpPr>
            <p:cNvPr id="23" name="양쪽 모서리가 둥근 사각형 143">
              <a:extLst>
                <a:ext uri="{FF2B5EF4-FFF2-40B4-BE49-F238E27FC236}">
                  <a16:creationId xmlns:a16="http://schemas.microsoft.com/office/drawing/2014/main" id="{EF147B1F-98F4-6608-B7D8-76EE739B2F08}"/>
                </a:ext>
              </a:extLst>
            </p:cNvPr>
            <p:cNvSpPr/>
            <p:nvPr/>
          </p:nvSpPr>
          <p:spPr>
            <a:xfrm rot="5400000">
              <a:off x="256072" y="5504906"/>
              <a:ext cx="925816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itchFamily="2" charset="-127"/>
                  <a:ea typeface="KOPUBDOTUM MEDIUM" pitchFamily="2" charset="-127"/>
                </a:rPr>
                <a:t>주요기능</a:t>
              </a:r>
              <a:endPara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endParaRPr>
            </a:p>
          </p:txBody>
        </p:sp>
      </p:grpSp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3"/>
          <a:srcRect l="3207" t="17767" b="23524"/>
          <a:stretch/>
        </p:blipFill>
        <p:spPr>
          <a:xfrm>
            <a:off x="517638" y="1248700"/>
            <a:ext cx="4257438" cy="10141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4"/>
          <a:srcRect r="5375"/>
          <a:stretch/>
        </p:blipFill>
        <p:spPr>
          <a:xfrm>
            <a:off x="535115" y="2566786"/>
            <a:ext cx="4003313" cy="17769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811" y="3554102"/>
            <a:ext cx="2896565" cy="16151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3" name="사각형: 둥근 모서리 225">
            <a:extLst>
              <a:ext uri="{FF2B5EF4-FFF2-40B4-BE49-F238E27FC236}">
                <a16:creationId xmlns:a16="http://schemas.microsoft.com/office/drawing/2014/main" id="{6E7CE744-B9CD-C9DD-E53D-FBF46C20A297}"/>
              </a:ext>
            </a:extLst>
          </p:cNvPr>
          <p:cNvSpPr/>
          <p:nvPr/>
        </p:nvSpPr>
        <p:spPr>
          <a:xfrm>
            <a:off x="1955744" y="2132888"/>
            <a:ext cx="2747910" cy="288000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생성된 쿠폰 정보로 </a:t>
            </a:r>
            <a:r>
              <a:rPr lang="ko-KR" altLang="en-US" sz="11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사용자에게 발급</a:t>
            </a:r>
            <a:endParaRPr kumimoji="0" lang="ko-KR" altLang="en-US" sz="11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94807996-667D-E741-18F9-C26DB3250D49}"/>
              </a:ext>
            </a:extLst>
          </p:cNvPr>
          <p:cNvSpPr/>
          <p:nvPr/>
        </p:nvSpPr>
        <p:spPr bwMode="auto">
          <a:xfrm>
            <a:off x="4059275" y="1611106"/>
            <a:ext cx="389669" cy="228000"/>
          </a:xfrm>
          <a:prstGeom prst="rect">
            <a:avLst/>
          </a:prstGeom>
          <a:noFill/>
          <a:ln w="22225" algn="ctr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kumimoji="0" lang="ko-KR" altLang="en-US" sz="900" err="1">
              <a:solidFill>
                <a:schemeClr val="tx1"/>
              </a:solidFill>
              <a:latin typeface="KoPubDotum Medium" pitchFamily="2" charset="-127"/>
              <a:ea typeface="KoPubDotum Medium" pitchFamily="2" charset="-127"/>
              <a:cs typeface="Arial" panose="020B0604020202020204" pitchFamily="34" charset="0"/>
            </a:endParaRPr>
          </a:p>
        </p:txBody>
      </p:sp>
      <p:cxnSp>
        <p:nvCxnSpPr>
          <p:cNvPr id="75" name="연결선: 구부러짐 5">
            <a:extLst>
              <a:ext uri="{FF2B5EF4-FFF2-40B4-BE49-F238E27FC236}">
                <a16:creationId xmlns:a16="http://schemas.microsoft.com/office/drawing/2014/main" id="{0CDD0559-660E-8DBB-7836-660B50C97A84}"/>
              </a:ext>
            </a:extLst>
          </p:cNvPr>
          <p:cNvCxnSpPr>
            <a:cxnSpLocks/>
            <a:stCxn id="77" idx="2"/>
            <a:endCxn id="71" idx="1"/>
          </p:cNvCxnSpPr>
          <p:nvPr/>
        </p:nvCxnSpPr>
        <p:spPr>
          <a:xfrm rot="16200000" flipH="1">
            <a:off x="1418168" y="3896057"/>
            <a:ext cx="9165" cy="922122"/>
          </a:xfrm>
          <a:prstGeom prst="curvedConnector2">
            <a:avLst/>
          </a:prstGeom>
          <a:noFill/>
          <a:ln w="12700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사각형: 둥근 모서리 225">
            <a:extLst>
              <a:ext uri="{FF2B5EF4-FFF2-40B4-BE49-F238E27FC236}">
                <a16:creationId xmlns:a16="http://schemas.microsoft.com/office/drawing/2014/main" id="{6E7CE744-B9CD-C9DD-E53D-FBF46C20A297}"/>
              </a:ext>
            </a:extLst>
          </p:cNvPr>
          <p:cNvSpPr/>
          <p:nvPr/>
        </p:nvSpPr>
        <p:spPr>
          <a:xfrm>
            <a:off x="610161" y="5013208"/>
            <a:ext cx="2899583" cy="288000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쿠폰 발급 대상 과정 </a:t>
            </a:r>
            <a:r>
              <a:rPr kumimoji="0" lang="en-US" altLang="ko-KR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(</a:t>
            </a: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혹은 제외 과정</a:t>
            </a:r>
            <a:r>
              <a:rPr kumimoji="0" lang="en-US" altLang="ko-KR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) </a:t>
            </a: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을 선택</a:t>
            </a: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94807996-667D-E741-18F9-C26DB3250D49}"/>
              </a:ext>
            </a:extLst>
          </p:cNvPr>
          <p:cNvSpPr/>
          <p:nvPr/>
        </p:nvSpPr>
        <p:spPr bwMode="auto">
          <a:xfrm>
            <a:off x="519979" y="4026681"/>
            <a:ext cx="883419" cy="325855"/>
          </a:xfrm>
          <a:prstGeom prst="rect">
            <a:avLst/>
          </a:prstGeom>
          <a:noFill/>
          <a:ln w="22225" algn="ctr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kumimoji="0" lang="ko-KR" altLang="en-US" sz="900" err="1">
              <a:solidFill>
                <a:schemeClr val="tx1"/>
              </a:solidFill>
              <a:latin typeface="KoPubDotum Medium" pitchFamily="2" charset="-127"/>
              <a:ea typeface="KoPubDotum Medium" pitchFamily="2" charset="-127"/>
              <a:cs typeface="Arial" panose="020B0604020202020204" pitchFamily="34" charset="0"/>
            </a:endParaRPr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895" y="1248700"/>
            <a:ext cx="4302593" cy="18771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9" name="그림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182" y="1970166"/>
            <a:ext cx="2953160" cy="1602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0" name="사각형: 둥근 모서리 225">
            <a:extLst>
              <a:ext uri="{FF2B5EF4-FFF2-40B4-BE49-F238E27FC236}">
                <a16:creationId xmlns:a16="http://schemas.microsoft.com/office/drawing/2014/main" id="{6E7CE744-B9CD-C9DD-E53D-FBF46C20A297}"/>
              </a:ext>
            </a:extLst>
          </p:cNvPr>
          <p:cNvSpPr/>
          <p:nvPr/>
        </p:nvSpPr>
        <p:spPr>
          <a:xfrm>
            <a:off x="6416227" y="3490927"/>
            <a:ext cx="2558057" cy="288000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포인트 정보 입력 </a:t>
            </a:r>
            <a:r>
              <a:rPr kumimoji="0" lang="en-US" altLang="ko-KR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(</a:t>
            </a: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구분 단위</a:t>
            </a:r>
            <a:r>
              <a:rPr kumimoji="0" lang="en-US" altLang="ko-KR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 </a:t>
            </a:r>
            <a:r>
              <a:rPr kumimoji="0" lang="ko-KR" altLang="en-US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적용수치</a:t>
            </a:r>
            <a:r>
              <a:rPr kumimoji="0" lang="en-US" altLang="ko-KR" sz="11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)</a:t>
            </a:r>
            <a:endParaRPr kumimoji="0" lang="ko-KR" altLang="en-US" sz="11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6786" y="3950493"/>
            <a:ext cx="3091228" cy="15015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85" name="꺾인 연결선 98">
            <a:extLst>
              <a:ext uri="{FF2B5EF4-FFF2-40B4-BE49-F238E27FC236}">
                <a16:creationId xmlns:a16="http://schemas.microsoft.com/office/drawing/2014/main" id="{EC96C44B-2EB6-F6FB-5670-46FF316F24EA}"/>
              </a:ext>
            </a:extLst>
          </p:cNvPr>
          <p:cNvCxnSpPr>
            <a:cxnSpLocks/>
            <a:stCxn id="79" idx="1"/>
            <a:endCxn id="26" idx="1"/>
          </p:cNvCxnSpPr>
          <p:nvPr/>
        </p:nvCxnSpPr>
        <p:spPr>
          <a:xfrm rot="10800000" flipV="1">
            <a:off x="5216786" y="2771590"/>
            <a:ext cx="996396" cy="1929695"/>
          </a:xfrm>
          <a:prstGeom prst="bentConnector3">
            <a:avLst>
              <a:gd name="adj1" fmla="val 122943"/>
            </a:avLst>
          </a:prstGeom>
          <a:ln w="19050">
            <a:solidFill>
              <a:srgbClr val="103D6D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사각형: 둥근 모서리 225">
            <a:extLst>
              <a:ext uri="{FF2B5EF4-FFF2-40B4-BE49-F238E27FC236}">
                <a16:creationId xmlns:a16="http://schemas.microsoft.com/office/drawing/2014/main" id="{6E7CE744-B9CD-C9DD-E53D-FBF46C20A297}"/>
              </a:ext>
            </a:extLst>
          </p:cNvPr>
          <p:cNvSpPr/>
          <p:nvPr/>
        </p:nvSpPr>
        <p:spPr>
          <a:xfrm>
            <a:off x="6793407" y="5308079"/>
            <a:ext cx="2558057" cy="288000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b="1" kern="0" spc="-75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사용자의 보유 포인트 및 쿠폰 정보 확인</a:t>
            </a:r>
            <a:endParaRPr kumimoji="0" lang="ko-KR" altLang="en-US" sz="11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12" name="텍스트상자 87">
            <a:extLst>
              <a:ext uri="{FF2B5EF4-FFF2-40B4-BE49-F238E27FC236}">
                <a16:creationId xmlns:a16="http://schemas.microsoft.com/office/drawing/2014/main" id="{1DAD95BE-3E13-B922-A88B-502615A8705D}"/>
              </a:ext>
            </a:extLst>
          </p:cNvPr>
          <p:cNvSpPr txBox="1"/>
          <p:nvPr/>
        </p:nvSpPr>
        <p:spPr>
          <a:xfrm>
            <a:off x="5111056" y="5833797"/>
            <a:ext cx="4234432" cy="536040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사용자가 발급된 포인트 정보를 확인하고 사용 내역을 확인하는 기능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포인트가 부여 시점에 따라 포인트 발급 시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SMS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알림 발송</a:t>
            </a:r>
          </a:p>
        </p:txBody>
      </p:sp>
    </p:spTree>
    <p:extLst>
      <p:ext uri="{BB962C8B-B14F-4D97-AF65-F5344CB8AC3E}">
        <p14:creationId xmlns:p14="http://schemas.microsoft.com/office/powerpoint/2010/main" val="461476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970B-82B3-EDA8-E624-DEEDDA265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그림 1023">
            <a:extLst>
              <a:ext uri="{FF2B5EF4-FFF2-40B4-BE49-F238E27FC236}">
                <a16:creationId xmlns:a16="http://schemas.microsoft.com/office/drawing/2014/main" id="{AABA21AD-2280-EF8C-8AAC-C80597E3D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744" y="2090529"/>
            <a:ext cx="1717321" cy="16199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B9CFCFA5-37A4-0A19-8977-051024A7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97"/>
          <a:stretch>
            <a:fillRect/>
          </a:stretch>
        </p:blipFill>
        <p:spPr>
          <a:xfrm>
            <a:off x="462640" y="4034025"/>
            <a:ext cx="4272555" cy="13582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8464C29-7BE6-44DC-A283-B7E6E97728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860"/>
          <a:stretch>
            <a:fillRect/>
          </a:stretch>
        </p:blipFill>
        <p:spPr>
          <a:xfrm>
            <a:off x="462640" y="1179681"/>
            <a:ext cx="4272555" cy="7914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슬라이드 번호 개체 틀 7">
            <a:extLst>
              <a:ext uri="{FF2B5EF4-FFF2-40B4-BE49-F238E27FC236}">
                <a16:creationId xmlns:a16="http://schemas.microsoft.com/office/drawing/2014/main" id="{23AA0AC3-88E5-E72F-13D4-2880FF0C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6900" y="6582543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KoPubDotum Medium" pitchFamily="2" charset="-127"/>
                <a:ea typeface="KoPubDotum Medium" pitchFamily="2" charset="-127"/>
              </a:rPr>
              <a:t>21</a:t>
            </a:r>
          </a:p>
        </p:txBody>
      </p:sp>
      <p:sp>
        <p:nvSpPr>
          <p:cNvPr id="8" name="한쪽 모서리가 잘린 사각형 7">
            <a:extLst>
              <a:ext uri="{FF2B5EF4-FFF2-40B4-BE49-F238E27FC236}">
                <a16:creationId xmlns:a16="http://schemas.microsoft.com/office/drawing/2014/main" id="{C6DA49AA-980D-A5B7-6DCE-5BC10411B896}"/>
              </a:ext>
            </a:extLst>
          </p:cNvPr>
          <p:cNvSpPr/>
          <p:nvPr/>
        </p:nvSpPr>
        <p:spPr>
          <a:xfrm flipH="1">
            <a:off x="495266" y="765275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lnSpc>
                <a:spcPct val="120000"/>
              </a:lnSpc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시설 관리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5886405E-EF5B-ED16-E669-0CBC61E52560}"/>
              </a:ext>
            </a:extLst>
          </p:cNvPr>
          <p:cNvSpPr/>
          <p:nvPr/>
        </p:nvSpPr>
        <p:spPr>
          <a:xfrm>
            <a:off x="5026506" y="771621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사이트 관리</a:t>
            </a:r>
          </a:p>
        </p:txBody>
      </p:sp>
      <p:pic>
        <p:nvPicPr>
          <p:cNvPr id="2" name="Picture 285" descr="악세사리">
            <a:extLst>
              <a:ext uri="{FF2B5EF4-FFF2-40B4-BE49-F238E27FC236}">
                <a16:creationId xmlns:a16="http://schemas.microsoft.com/office/drawing/2014/main" id="{CFC79E74-70BF-534C-43F8-4A3D854D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412776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모서리가 둥근 직사각형 12">
            <a:extLst>
              <a:ext uri="{FF2B5EF4-FFF2-40B4-BE49-F238E27FC236}">
                <a16:creationId xmlns:a16="http://schemas.microsoft.com/office/drawing/2014/main" id="{21663FBA-E30A-C4BA-A9E4-BEEE293C988A}"/>
              </a:ext>
            </a:extLst>
          </p:cNvPr>
          <p:cNvSpPr/>
          <p:nvPr/>
        </p:nvSpPr>
        <p:spPr>
          <a:xfrm>
            <a:off x="465702" y="4034025"/>
            <a:ext cx="1750994" cy="184769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484C8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F19EA8-C6BD-4782-A64B-FAAE8C41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0" y="2095476"/>
            <a:ext cx="2047920" cy="16100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모서리가 둥근 직사각형 12">
            <a:extLst>
              <a:ext uri="{FF2B5EF4-FFF2-40B4-BE49-F238E27FC236}">
                <a16:creationId xmlns:a16="http://schemas.microsoft.com/office/drawing/2014/main" id="{1B882910-DF58-AF1C-5D4D-82EFBC16AA29}"/>
              </a:ext>
            </a:extLst>
          </p:cNvPr>
          <p:cNvSpPr/>
          <p:nvPr/>
        </p:nvSpPr>
        <p:spPr>
          <a:xfrm>
            <a:off x="452319" y="1191433"/>
            <a:ext cx="904931" cy="210774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484C8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25" name="오른쪽 화살표 153">
            <a:extLst>
              <a:ext uri="{FF2B5EF4-FFF2-40B4-BE49-F238E27FC236}">
                <a16:creationId xmlns:a16="http://schemas.microsoft.com/office/drawing/2014/main" id="{F9EC6D26-DCFD-A301-3E61-824EB743D179}"/>
              </a:ext>
            </a:extLst>
          </p:cNvPr>
          <p:cNvSpPr/>
          <p:nvPr/>
        </p:nvSpPr>
        <p:spPr bwMode="auto">
          <a:xfrm>
            <a:off x="2605577" y="2792759"/>
            <a:ext cx="312150" cy="215444"/>
          </a:xfrm>
          <a:prstGeom prst="rightArrow">
            <a:avLst/>
          </a:prstGeom>
          <a:gradFill>
            <a:gsLst>
              <a:gs pos="0">
                <a:sysClr val="window" lastClr="FFFFFF">
                  <a:alpha val="0"/>
                </a:sysClr>
              </a:gs>
              <a:gs pos="56000">
                <a:sysClr val="window" lastClr="FFFFFF"/>
              </a:gs>
            </a:gsLst>
            <a:lin ang="0" scaled="0"/>
          </a:gradFill>
          <a:ln w="9525">
            <a:noFill/>
            <a:round/>
            <a:headEnd/>
            <a:tailEnd type="triangle" w="med" len="med"/>
          </a:ln>
          <a:effectLst>
            <a:outerShdw blurRad="63500" algn="ctr" rotWithShape="0">
              <a:prstClr val="black">
                <a:alpha val="80000"/>
              </a:prstClr>
            </a:outerShdw>
          </a:effectLst>
        </p:spPr>
        <p:txBody>
          <a:bodyPr wrap="none" rIns="198000" rtlCol="0" anchor="ctr"/>
          <a:lstStyle/>
          <a:p>
            <a:pPr marL="0" marR="0" lvl="0" indent="0" algn="ctr" defTabSz="914028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/>
            </a:endParaRPr>
          </a:p>
        </p:txBody>
      </p:sp>
      <p:grpSp>
        <p:nvGrpSpPr>
          <p:cNvPr id="1028" name="그룹 1027">
            <a:extLst>
              <a:ext uri="{FF2B5EF4-FFF2-40B4-BE49-F238E27FC236}">
                <a16:creationId xmlns:a16="http://schemas.microsoft.com/office/drawing/2014/main" id="{15715199-BA55-6B1B-B9C1-DEBE486A8934}"/>
              </a:ext>
            </a:extLst>
          </p:cNvPr>
          <p:cNvGrpSpPr/>
          <p:nvPr/>
        </p:nvGrpSpPr>
        <p:grpSpPr>
          <a:xfrm>
            <a:off x="348379" y="5505741"/>
            <a:ext cx="4426697" cy="864095"/>
            <a:chOff x="305466" y="5455512"/>
            <a:chExt cx="4426697" cy="925816"/>
          </a:xfrm>
        </p:grpSpPr>
        <p:sp>
          <p:nvSpPr>
            <p:cNvPr id="1029" name="AutoShape 56">
              <a:extLst>
                <a:ext uri="{FF2B5EF4-FFF2-40B4-BE49-F238E27FC236}">
                  <a16:creationId xmlns:a16="http://schemas.microsoft.com/office/drawing/2014/main" id="{C4AE1F4F-6B94-4A56-B71A-EED648AB7E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9846" y="5455513"/>
              <a:ext cx="4372317" cy="925815"/>
            </a:xfrm>
            <a:prstGeom prst="roundRect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시설 정보를 추가하거나 관리할 수 있으며</a:t>
              </a:r>
              <a:r>
                <a:rPr lang="en-US" altLang="ko-KR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데이터는 엑셀 파일로 다운 가능</a:t>
              </a: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교육 장소의 위치를 입력하고</a:t>
              </a:r>
              <a:r>
                <a:rPr lang="en-US" altLang="ko-KR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필요한 장비를 선택하여 관리</a:t>
              </a:r>
              <a:endParaRPr lang="en-US" altLang="ko-KR" sz="95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Dotum Medium" pitchFamily="2" charset="-127"/>
                <a:ea typeface="KoPubDotum Medium" pitchFamily="2" charset="-127"/>
              </a:endParaRPr>
            </a:p>
            <a:p>
              <a:pPr marL="92075" indent="-92075"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ko-KR" altLang="en-US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일정 및 예약 정보를 엑셀로 내보낼 수 있으며</a:t>
              </a:r>
              <a:r>
                <a:rPr lang="en-US" altLang="ko-KR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,</a:t>
              </a:r>
              <a:r>
                <a:rPr lang="ko-KR" altLang="en-US" sz="950" b="1" spc="-50" dirty="0">
                  <a:gradFill>
                    <a:gsLst>
                      <a:gs pos="61000">
                        <a:schemeClr val="tx1">
                          <a:lumMod val="95000"/>
                          <a:lumOff val="5000"/>
                        </a:schemeClr>
                      </a:gs>
                      <a:gs pos="52667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16200000" scaled="0"/>
                  </a:gradFill>
                  <a:latin typeface="KOPUBDOTUM MEDIUM" pitchFamily="2" charset="-127"/>
                  <a:ea typeface="KOPUBDOTUM MEDIUM" pitchFamily="2" charset="-127"/>
                </a:rPr>
                <a:t> 예약 상태를 조건별로 검색 가능</a:t>
              </a:r>
              <a:endParaRPr lang="en-US" altLang="ko-KR" sz="950" b="1" spc="-50" dirty="0">
                <a:gradFill>
                  <a:gsLst>
                    <a:gs pos="61000">
                      <a:schemeClr val="tx1">
                        <a:lumMod val="95000"/>
                        <a:lumOff val="5000"/>
                      </a:schemeClr>
                    </a:gs>
                    <a:gs pos="52667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0"/>
                </a:gradFill>
                <a:latin typeface="KOPUBDOTUM MEDIUM" pitchFamily="2" charset="-127"/>
                <a:ea typeface="KOPUBDOTUM MEDIUM" pitchFamily="2" charset="-127"/>
              </a:endParaRPr>
            </a:p>
          </p:txBody>
        </p:sp>
        <p:sp>
          <p:nvSpPr>
            <p:cNvPr id="1030" name="양쪽 모서리가 둥근 사각형 143">
              <a:extLst>
                <a:ext uri="{FF2B5EF4-FFF2-40B4-BE49-F238E27FC236}">
                  <a16:creationId xmlns:a16="http://schemas.microsoft.com/office/drawing/2014/main" id="{E3AA2DA3-AC50-B3FB-53DC-6F9E528A34DC}"/>
                </a:ext>
              </a:extLst>
            </p:cNvPr>
            <p:cNvSpPr/>
            <p:nvPr/>
          </p:nvSpPr>
          <p:spPr>
            <a:xfrm rot="5400000">
              <a:off x="256072" y="5504906"/>
              <a:ext cx="925816" cy="827028"/>
            </a:xfrm>
            <a:prstGeom prst="round2SameRect">
              <a:avLst>
                <a:gd name="adj1" fmla="val 0"/>
                <a:gd name="adj2" fmla="val 17579"/>
              </a:avLst>
            </a:prstGeom>
            <a:solidFill>
              <a:srgbClr val="D3C7BB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ko-KR" altLang="en-US" sz="11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KOPUBDOTUM MEDIUM" pitchFamily="2" charset="-127"/>
                  <a:ea typeface="KOPUBDOTUM MEDIUM" pitchFamily="2" charset="-127"/>
                </a:rPr>
                <a:t>주요기능</a:t>
              </a:r>
              <a:endParaRPr lang="en-US" altLang="ko-KR" sz="11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endParaRPr>
            </a:p>
          </p:txBody>
        </p:sp>
      </p:grpSp>
      <p:sp>
        <p:nvSpPr>
          <p:cNvPr id="3" name="사각형: 둥근 모서리 225">
            <a:extLst>
              <a:ext uri="{FF2B5EF4-FFF2-40B4-BE49-F238E27FC236}">
                <a16:creationId xmlns:a16="http://schemas.microsoft.com/office/drawing/2014/main" id="{DFC57AD0-77F6-F165-42A3-ED42F2151506}"/>
              </a:ext>
            </a:extLst>
          </p:cNvPr>
          <p:cNvSpPr/>
          <p:nvPr/>
        </p:nvSpPr>
        <p:spPr>
          <a:xfrm>
            <a:off x="1956578" y="1770023"/>
            <a:ext cx="2813090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신규등록 </a:t>
            </a:r>
            <a:r>
              <a:rPr kumimoji="0" lang="en-US" altLang="ko-KR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엑셀 다운로드 </a:t>
            </a:r>
            <a:r>
              <a:rPr kumimoji="0" lang="en-US" altLang="ko-KR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삭제 </a:t>
            </a:r>
            <a:r>
              <a:rPr kumimoji="0" lang="en-US" altLang="ko-KR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수정 기능 제공</a:t>
            </a:r>
          </a:p>
        </p:txBody>
      </p:sp>
      <p:sp>
        <p:nvSpPr>
          <p:cNvPr id="6" name="사각형: 둥근 모서리 225">
            <a:extLst>
              <a:ext uri="{FF2B5EF4-FFF2-40B4-BE49-F238E27FC236}">
                <a16:creationId xmlns:a16="http://schemas.microsoft.com/office/drawing/2014/main" id="{640F5DF6-9A98-C45F-83F5-EE57A98A4DE8}"/>
              </a:ext>
            </a:extLst>
          </p:cNvPr>
          <p:cNvSpPr/>
          <p:nvPr/>
        </p:nvSpPr>
        <p:spPr>
          <a:xfrm>
            <a:off x="402759" y="3704833"/>
            <a:ext cx="1893754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교육 장소 주소 입력 및 장비 선택</a:t>
            </a:r>
            <a:endParaRPr kumimoji="0" lang="ko-KR" altLang="en-US" sz="1000" b="1" i="0" u="none" strike="noStrike" kern="0" cap="none" spc="-75" normalizeH="0" baseline="0" noProof="0" dirty="0">
              <a:ln>
                <a:solidFill>
                  <a:prstClr val="white">
                    <a:alpha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DOTUM MEDIUM" pitchFamily="2" charset="-127"/>
              <a:ea typeface="KOPUBDOTUM MEDIUM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9" name="사각형: 둥근 모서리 225">
            <a:extLst>
              <a:ext uri="{FF2B5EF4-FFF2-40B4-BE49-F238E27FC236}">
                <a16:creationId xmlns:a16="http://schemas.microsoft.com/office/drawing/2014/main" id="{0BE199CD-D1C3-9B3A-A599-0535F6574311}"/>
              </a:ext>
            </a:extLst>
          </p:cNvPr>
          <p:cNvSpPr/>
          <p:nvPr/>
        </p:nvSpPr>
        <p:spPr>
          <a:xfrm>
            <a:off x="1959469" y="5164061"/>
            <a:ext cx="2813090" cy="228223"/>
          </a:xfrm>
          <a:prstGeom prst="roundRect">
            <a:avLst>
              <a:gd name="adj" fmla="val 15818"/>
            </a:avLst>
          </a:prstGeom>
          <a:solidFill>
            <a:srgbClr val="10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엑셀 다운로드 </a:t>
            </a:r>
            <a:r>
              <a:rPr kumimoji="0" lang="en-US" altLang="ko-KR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예약불가 </a:t>
            </a:r>
            <a:r>
              <a:rPr kumimoji="0" lang="en-US" altLang="ko-KR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예약취소 </a:t>
            </a:r>
            <a:r>
              <a:rPr kumimoji="0" lang="en-US" altLang="ko-KR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/</a:t>
            </a:r>
            <a:r>
              <a:rPr kumimoji="0" lang="ko-KR" altLang="en-US" sz="1000" b="1" i="0" u="none" strike="noStrike" kern="0" cap="none" spc="-75" normalizeH="0" baseline="0" noProof="0" dirty="0">
                <a:ln>
                  <a:solidFill>
                    <a:prstClr val="white">
                      <a:alpha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DOTUM MEDIUM" pitchFamily="2" charset="-127"/>
                <a:ea typeface="KOPUBDOTUM MEDIUM" pitchFamily="2" charset="-127"/>
                <a:cs typeface="KoPubWorld돋움체 Medium" panose="00000600000000000000" pitchFamily="2" charset="-127"/>
              </a:rPr>
              <a:t> 조건별 검색 지원</a:t>
            </a:r>
          </a:p>
        </p:txBody>
      </p:sp>
      <p:sp>
        <p:nvSpPr>
          <p:cNvPr id="14" name="모서리가 둥근 직사각형 12">
            <a:extLst>
              <a:ext uri="{FF2B5EF4-FFF2-40B4-BE49-F238E27FC236}">
                <a16:creationId xmlns:a16="http://schemas.microsoft.com/office/drawing/2014/main" id="{6AEECBBD-1F53-5081-8016-2101DB1F3385}"/>
              </a:ext>
            </a:extLst>
          </p:cNvPr>
          <p:cNvSpPr/>
          <p:nvPr/>
        </p:nvSpPr>
        <p:spPr>
          <a:xfrm>
            <a:off x="467193" y="3548927"/>
            <a:ext cx="904931" cy="127752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484C8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12">
            <a:extLst>
              <a:ext uri="{FF2B5EF4-FFF2-40B4-BE49-F238E27FC236}">
                <a16:creationId xmlns:a16="http://schemas.microsoft.com/office/drawing/2014/main" id="{D22E27B6-F374-25AF-DE64-8187ECD51D59}"/>
              </a:ext>
            </a:extLst>
          </p:cNvPr>
          <p:cNvSpPr/>
          <p:nvPr/>
        </p:nvSpPr>
        <p:spPr>
          <a:xfrm>
            <a:off x="3001226" y="3485050"/>
            <a:ext cx="904931" cy="228223"/>
          </a:xfrm>
          <a:prstGeom prst="roundRect">
            <a:avLst>
              <a:gd name="adj" fmla="val 7028"/>
            </a:avLst>
          </a:prstGeom>
          <a:noFill/>
          <a:ln w="28575">
            <a:solidFill>
              <a:srgbClr val="484C8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AutoShape 56">
            <a:extLst>
              <a:ext uri="{FF2B5EF4-FFF2-40B4-BE49-F238E27FC236}">
                <a16:creationId xmlns:a16="http://schemas.microsoft.com/office/drawing/2014/main" id="{E345B5F0-9F24-1B4E-3172-9FC68AED60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57248" y="1268760"/>
            <a:ext cx="2081742" cy="1715993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1" name="AutoShape 56">
            <a:extLst>
              <a:ext uri="{FF2B5EF4-FFF2-40B4-BE49-F238E27FC236}">
                <a16:creationId xmlns:a16="http://schemas.microsoft.com/office/drawing/2014/main" id="{621BF005-4497-E822-AE61-0C58268304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05542" y="1268760"/>
            <a:ext cx="2111954" cy="171310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6AC66F6D-AA52-727A-A19C-CBB252DF8D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035"/>
          <a:stretch>
            <a:fillRect/>
          </a:stretch>
        </p:blipFill>
        <p:spPr>
          <a:xfrm>
            <a:off x="5258633" y="1584650"/>
            <a:ext cx="1659186" cy="13157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8" name="AutoShape 56">
            <a:extLst>
              <a:ext uri="{FF2B5EF4-FFF2-40B4-BE49-F238E27FC236}">
                <a16:creationId xmlns:a16="http://schemas.microsoft.com/office/drawing/2014/main" id="{D883D5E2-2802-37D0-8B63-3C4B4F2CE4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60934" y="3429000"/>
            <a:ext cx="2084450" cy="1715993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048" name="그림 1047">
            <a:extLst>
              <a:ext uri="{FF2B5EF4-FFF2-40B4-BE49-F238E27FC236}">
                <a16:creationId xmlns:a16="http://schemas.microsoft.com/office/drawing/2014/main" id="{C5EB55B7-F4A5-1C25-A991-422F4036CA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232" y="3857133"/>
            <a:ext cx="1969002" cy="11167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3" name="AutoShape 56">
            <a:extLst>
              <a:ext uri="{FF2B5EF4-FFF2-40B4-BE49-F238E27FC236}">
                <a16:creationId xmlns:a16="http://schemas.microsoft.com/office/drawing/2014/main" id="{5DF16B58-02CE-1AF7-C953-EA41ADAD95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0841" y="3428999"/>
            <a:ext cx="2111954" cy="1715993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ko-KR" altLang="en-US" sz="800" spc="-50" dirty="0">
              <a:gradFill>
                <a:gsLst>
                  <a:gs pos="61000">
                    <a:schemeClr val="tx1">
                      <a:lumMod val="95000"/>
                      <a:lumOff val="5000"/>
                    </a:schemeClr>
                  </a:gs>
                  <a:gs pos="52667">
                    <a:schemeClr val="tx1">
                      <a:lumMod val="95000"/>
                      <a:lumOff val="5000"/>
                    </a:schemeClr>
                  </a:gs>
                </a:gsLst>
                <a:lin ang="16200000" scaled="0"/>
              </a:gra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4D0B04DE-F45F-10EE-4392-7E6D1E97EA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2051"/>
          <a:stretch>
            <a:fillRect/>
          </a:stretch>
        </p:blipFill>
        <p:spPr>
          <a:xfrm>
            <a:off x="7401554" y="3789040"/>
            <a:ext cx="1799918" cy="9619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C58DC9C0-F65F-B9C4-EC72-D9B1F36C72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2064" y="4012894"/>
            <a:ext cx="1049662" cy="10449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715D923-E9E1-D68C-7843-28BA23996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1554" y="1654340"/>
            <a:ext cx="1933660" cy="12221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281A817F-0E99-BF71-E5F2-BB1145A64A8E}"/>
              </a:ext>
            </a:extLst>
          </p:cNvPr>
          <p:cNvSpPr/>
          <p:nvPr/>
        </p:nvSpPr>
        <p:spPr>
          <a:xfrm>
            <a:off x="5060934" y="1270275"/>
            <a:ext cx="2084450" cy="263864"/>
          </a:xfrm>
          <a:prstGeom prst="rect">
            <a:avLst/>
          </a:prstGeom>
          <a:solidFill>
            <a:srgbClr val="45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메뉴 관리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23917A1-108A-EB0C-0053-107D27AC1CDC}"/>
              </a:ext>
            </a:extLst>
          </p:cNvPr>
          <p:cNvSpPr/>
          <p:nvPr/>
        </p:nvSpPr>
        <p:spPr>
          <a:xfrm>
            <a:off x="7305541" y="1274998"/>
            <a:ext cx="2107743" cy="263864"/>
          </a:xfrm>
          <a:prstGeom prst="rect">
            <a:avLst/>
          </a:prstGeom>
          <a:solidFill>
            <a:srgbClr val="45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권한 그룹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10EE33B-4FDC-9DAF-BA64-46B16C94828C}"/>
              </a:ext>
            </a:extLst>
          </p:cNvPr>
          <p:cNvSpPr/>
          <p:nvPr/>
        </p:nvSpPr>
        <p:spPr>
          <a:xfrm>
            <a:off x="5060934" y="3428102"/>
            <a:ext cx="2084450" cy="263864"/>
          </a:xfrm>
          <a:prstGeom prst="rect">
            <a:avLst/>
          </a:prstGeom>
          <a:solidFill>
            <a:srgbClr val="45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배너 관리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CCBE41A-5B2A-CE56-E920-230EC2544AD5}"/>
              </a:ext>
            </a:extLst>
          </p:cNvPr>
          <p:cNvSpPr/>
          <p:nvPr/>
        </p:nvSpPr>
        <p:spPr>
          <a:xfrm>
            <a:off x="7317187" y="3428102"/>
            <a:ext cx="2110192" cy="263864"/>
          </a:xfrm>
          <a:prstGeom prst="rect">
            <a:avLst/>
          </a:prstGeom>
          <a:solidFill>
            <a:srgbClr val="45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팝업 관리</a:t>
            </a:r>
          </a:p>
        </p:txBody>
      </p:sp>
      <p:sp>
        <p:nvSpPr>
          <p:cNvPr id="25" name="사각형: 둥근 모서리 225">
            <a:extLst>
              <a:ext uri="{FF2B5EF4-FFF2-40B4-BE49-F238E27FC236}">
                <a16:creationId xmlns:a16="http://schemas.microsoft.com/office/drawing/2014/main" id="{990B7DEA-A4F2-AEA2-B9B0-18D71F715850}"/>
              </a:ext>
            </a:extLst>
          </p:cNvPr>
          <p:cNvSpPr/>
          <p:nvPr/>
        </p:nvSpPr>
        <p:spPr>
          <a:xfrm>
            <a:off x="4978564" y="2981860"/>
            <a:ext cx="2230750" cy="228223"/>
          </a:xfrm>
          <a:prstGeom prst="roundRect">
            <a:avLst>
              <a:gd name="adj" fmla="val 15818"/>
            </a:avLst>
          </a:prstGeom>
          <a:solidFill>
            <a:srgbClr val="DCD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제목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,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 내용 </a:t>
            </a:r>
            <a:r>
              <a:rPr lang="en-US" altLang="ko-KR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URL</a:t>
            </a: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 등을 입력 시 메뉴 자동 생성                                  </a:t>
            </a:r>
          </a:p>
        </p:txBody>
      </p:sp>
      <p:sp>
        <p:nvSpPr>
          <p:cNvPr id="27" name="사각형: 둥근 모서리 225">
            <a:extLst>
              <a:ext uri="{FF2B5EF4-FFF2-40B4-BE49-F238E27FC236}">
                <a16:creationId xmlns:a16="http://schemas.microsoft.com/office/drawing/2014/main" id="{97B2E6EB-22D5-CE33-31AD-97B23AA4641B}"/>
              </a:ext>
            </a:extLst>
          </p:cNvPr>
          <p:cNvSpPr/>
          <p:nvPr/>
        </p:nvSpPr>
        <p:spPr>
          <a:xfrm>
            <a:off x="7274545" y="2981859"/>
            <a:ext cx="2230750" cy="228223"/>
          </a:xfrm>
          <a:prstGeom prst="roundRect">
            <a:avLst>
              <a:gd name="adj" fmla="val 15818"/>
            </a:avLst>
          </a:prstGeom>
          <a:solidFill>
            <a:srgbClr val="DCD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사용자별 접근 권한 설정 및 관리</a:t>
            </a:r>
          </a:p>
        </p:txBody>
      </p:sp>
      <p:sp>
        <p:nvSpPr>
          <p:cNvPr id="32" name="사각형: 둥근 모서리 225">
            <a:extLst>
              <a:ext uri="{FF2B5EF4-FFF2-40B4-BE49-F238E27FC236}">
                <a16:creationId xmlns:a16="http://schemas.microsoft.com/office/drawing/2014/main" id="{BC365533-2D70-2319-9BDC-E7284A4DD2FB}"/>
              </a:ext>
            </a:extLst>
          </p:cNvPr>
          <p:cNvSpPr/>
          <p:nvPr/>
        </p:nvSpPr>
        <p:spPr>
          <a:xfrm>
            <a:off x="4983128" y="5144993"/>
            <a:ext cx="2230750" cy="228223"/>
          </a:xfrm>
          <a:prstGeom prst="roundRect">
            <a:avLst>
              <a:gd name="adj" fmla="val 15818"/>
            </a:avLst>
          </a:prstGeom>
          <a:solidFill>
            <a:srgbClr val="DCD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100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배너 이미지 등록 시 설정한 기간 동안 노출</a:t>
            </a:r>
          </a:p>
        </p:txBody>
      </p:sp>
      <p:sp>
        <p:nvSpPr>
          <p:cNvPr id="35" name="사각형: 둥근 모서리 225">
            <a:extLst>
              <a:ext uri="{FF2B5EF4-FFF2-40B4-BE49-F238E27FC236}">
                <a16:creationId xmlns:a16="http://schemas.microsoft.com/office/drawing/2014/main" id="{B686BB5C-3825-7DBF-6B91-8CDB5865707D}"/>
              </a:ext>
            </a:extLst>
          </p:cNvPr>
          <p:cNvSpPr/>
          <p:nvPr/>
        </p:nvSpPr>
        <p:spPr>
          <a:xfrm>
            <a:off x="7274545" y="5144993"/>
            <a:ext cx="2230750" cy="228223"/>
          </a:xfrm>
          <a:prstGeom prst="roundRect">
            <a:avLst>
              <a:gd name="adj" fmla="val 15818"/>
            </a:avLst>
          </a:prstGeom>
          <a:solidFill>
            <a:srgbClr val="DCDF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ko-KR" altLang="en-US" sz="93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제목 </a:t>
            </a:r>
            <a:r>
              <a:rPr lang="en-US" altLang="ko-KR" sz="93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/</a:t>
            </a:r>
            <a:r>
              <a:rPr lang="ko-KR" altLang="en-US" sz="93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 내용 </a:t>
            </a:r>
            <a:r>
              <a:rPr lang="en-US" altLang="ko-KR" sz="93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/</a:t>
            </a:r>
            <a:r>
              <a:rPr lang="ko-KR" altLang="en-US" sz="930" b="1" kern="0" spc="-75" dirty="0">
                <a:ln>
                  <a:solidFill>
                    <a:prstClr val="white">
                      <a:alpha val="5000"/>
                    </a:prstClr>
                  </a:solidFill>
                </a:ln>
                <a:latin typeface="KoPubDotum Medium" panose="02020603020101020101" pitchFamily="18" charset="-127"/>
                <a:ea typeface="KoPubDotum Medium" panose="02020603020101020101" pitchFamily="18" charset="-127"/>
              </a:rPr>
              <a:t> 표시 위치에 따라 팝업 형태로 표시</a:t>
            </a:r>
          </a:p>
        </p:txBody>
      </p:sp>
      <p:sp>
        <p:nvSpPr>
          <p:cNvPr id="36" name="텍스트상자 87">
            <a:extLst>
              <a:ext uri="{FF2B5EF4-FFF2-40B4-BE49-F238E27FC236}">
                <a16:creationId xmlns:a16="http://schemas.microsoft.com/office/drawing/2014/main" id="{AF3ECBC6-4311-A6DC-CC3F-82124D0F440A}"/>
              </a:ext>
            </a:extLst>
          </p:cNvPr>
          <p:cNvSpPr txBox="1"/>
          <p:nvPr/>
        </p:nvSpPr>
        <p:spPr>
          <a:xfrm>
            <a:off x="4978563" y="5590711"/>
            <a:ext cx="4524677" cy="676444"/>
          </a:xfrm>
          <a:prstGeom prst="rect">
            <a:avLst/>
          </a:prstGeom>
          <a:solidFill>
            <a:srgbClr val="D3C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1000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별도의 개발 지원 없이도 메뉴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권한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배너 </a:t>
            </a:r>
            <a:r>
              <a:rPr lang="en-US" altLang="ko-KR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팝업 등을 직접 관리 가능</a:t>
            </a:r>
            <a:endParaRPr lang="en-US" altLang="ko-KR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▶  사이트 내 주요 콘텐츠를 실시간으로 수정 및 노출하여 운영 효율성과 접근성 향상</a:t>
            </a: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0AB8F9A8-2B74-654B-C54F-F5B80EA2CF6E}"/>
              </a:ext>
            </a:extLst>
          </p:cNvPr>
          <p:cNvSpPr txBox="1">
            <a:spLocks/>
          </p:cNvSpPr>
          <p:nvPr/>
        </p:nvSpPr>
        <p:spPr>
          <a:xfrm>
            <a:off x="4794944" y="6582544"/>
            <a:ext cx="316112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ctr" defTabSz="457200" rtl="0" eaLnBrk="1" latinLnBrk="0" hangingPunct="1">
              <a:defRPr kumimoji="1" lang="ko-KR" altLang="en-US" sz="900" kern="1200" smtClean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89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C4C02B9-5DE3-942B-BFF2-C34E0C0585FF}"/>
              </a:ext>
            </a:extLst>
          </p:cNvPr>
          <p:cNvSpPr/>
          <p:nvPr/>
        </p:nvSpPr>
        <p:spPr>
          <a:xfrm>
            <a:off x="704528" y="3121223"/>
            <a:ext cx="212801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altLang="ko-KR" sz="20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lang="ko-KR" altLang="en-US" sz="20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주</a:t>
            </a:r>
            <a:r>
              <a:rPr lang="en-US" altLang="ko-KR" sz="20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r>
              <a:rPr lang="ko-KR" altLang="en-US" sz="2000" b="0" dirty="0" err="1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포씨소프트</a:t>
            </a:r>
            <a:r>
              <a:rPr lang="ko-KR" altLang="en-US" sz="2000" b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소개</a:t>
            </a:r>
            <a:endParaRPr lang="ko-KR" altLang="en-US" sz="2000" b="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rgbClr val="0080DB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6AF1E15-0348-F992-A0D8-B2E05167953B}"/>
              </a:ext>
            </a:extLst>
          </p:cNvPr>
          <p:cNvSpPr/>
          <p:nvPr/>
        </p:nvSpPr>
        <p:spPr>
          <a:xfrm>
            <a:off x="704528" y="1902388"/>
            <a:ext cx="2128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800" b="1" spc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66469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629EC8-F7DF-C756-9426-F3B84593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29</a:t>
            </a:r>
            <a:endParaRPr 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40FF156-AA37-7AE8-70F0-29DDAAB7BB8D}"/>
              </a:ext>
            </a:extLst>
          </p:cNvPr>
          <p:cNvSpPr txBox="1">
            <a:spLocks/>
          </p:cNvSpPr>
          <p:nvPr/>
        </p:nvSpPr>
        <p:spPr>
          <a:xfrm>
            <a:off x="926886" y="1047928"/>
            <a:ext cx="8144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“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학습 경험 향상과 디지털 전환을 위한 모든 기술을 제공합니다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.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”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4CD4668-62E0-4F80-6E36-67A9E475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4" y="2803193"/>
            <a:ext cx="2057635" cy="585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90D8D-997E-44F1-B9DB-8472A9D0F122}"/>
              </a:ext>
            </a:extLst>
          </p:cNvPr>
          <p:cNvSpPr txBox="1"/>
          <p:nvPr/>
        </p:nvSpPr>
        <p:spPr>
          <a:xfrm>
            <a:off x="4999032" y="2348880"/>
            <a:ext cx="1376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회사명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대표이사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창립일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주요사업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연락처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이메일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홈페이지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>
              <a:lnSpc>
                <a:spcPct val="200000"/>
              </a:lnSpc>
              <a:buBlip>
                <a:blip r:embed="rId3"/>
              </a:buBlip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주소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EC73695-2D69-265A-79CA-4FD6144ACBCD}"/>
              </a:ext>
            </a:extLst>
          </p:cNvPr>
          <p:cNvSpPr/>
          <p:nvPr/>
        </p:nvSpPr>
        <p:spPr bwMode="auto">
          <a:xfrm>
            <a:off x="941163" y="3558796"/>
            <a:ext cx="3766127" cy="168742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93825">
              <a:lnSpc>
                <a:spcPct val="150000"/>
              </a:lnSpc>
              <a:spcAft>
                <a:spcPts val="600"/>
              </a:spcAft>
              <a:tabLst>
                <a:tab pos="542925" algn="l"/>
              </a:tabLst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㈜포씨소프트는 다수의 국내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외 고객과의 협력을 통하여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defTabSz="1393825">
              <a:lnSpc>
                <a:spcPct val="150000"/>
              </a:lnSpc>
              <a:spcAft>
                <a:spcPts val="600"/>
              </a:spcAft>
              <a:tabLst>
                <a:tab pos="542925" algn="l"/>
              </a:tabLst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온라인 교육시스템 시장의 선도 기업으로 성장해 왔으며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defTabSz="1393825">
              <a:lnSpc>
                <a:spcPct val="150000"/>
              </a:lnSpc>
              <a:spcAft>
                <a:spcPts val="600"/>
              </a:spcAft>
              <a:tabLst>
                <a:tab pos="542925" algn="l"/>
              </a:tabLst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혁신적 기능과 압도적 가성비의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LX2 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통합학습관리 시스템을 개발하여 교육 혁신에 이바지하고 있습니다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3541B-6645-259F-9022-2EEF72EE79CD}"/>
              </a:ext>
            </a:extLst>
          </p:cNvPr>
          <p:cNvSpPr txBox="1"/>
          <p:nvPr/>
        </p:nvSpPr>
        <p:spPr>
          <a:xfrm>
            <a:off x="6254036" y="2348880"/>
            <a:ext cx="3024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㈜포씨소프트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배 정 훈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1999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년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05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월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19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통합교육 솔루션 판매 및 시스템 구축 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(Tel) 02-544-2822, (Fax) 02-544-1009</a:t>
            </a:r>
          </a:p>
          <a:p>
            <a:pPr>
              <a:lnSpc>
                <a:spcPct val="20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leo4@4csoft.com</a:t>
            </a:r>
          </a:p>
          <a:p>
            <a:pPr>
              <a:lnSpc>
                <a:spcPct val="20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https://www.4csoft.com</a:t>
            </a:r>
          </a:p>
          <a:p>
            <a:pPr>
              <a:lnSpc>
                <a:spcPct val="20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경기도 과천시 뒷골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로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24 </a:t>
            </a:r>
            <a:r>
              <a:rPr lang="ko-KR" altLang="en-US" sz="12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우림빌딩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204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호</a:t>
            </a:r>
          </a:p>
        </p:txBody>
      </p:sp>
    </p:spTree>
    <p:extLst>
      <p:ext uri="{BB962C8B-B14F-4D97-AF65-F5344CB8AC3E}">
        <p14:creationId xmlns:p14="http://schemas.microsoft.com/office/powerpoint/2010/main" val="389313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629EC8-F7DF-C756-9426-F3B84593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30</a:t>
            </a:r>
            <a:endParaRPr 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AAD8263-496D-7D88-667A-DFC44B80CB4E}"/>
              </a:ext>
            </a:extLst>
          </p:cNvPr>
          <p:cNvSpPr/>
          <p:nvPr/>
        </p:nvSpPr>
        <p:spPr>
          <a:xfrm>
            <a:off x="5034762" y="2181801"/>
            <a:ext cx="4373759" cy="2252548"/>
          </a:xfrm>
          <a:prstGeom prst="rect">
            <a:avLst/>
          </a:prstGeom>
          <a:solidFill>
            <a:srgbClr val="F5F2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18000" bIns="10800" rtlCol="0" anchor="ctr"/>
          <a:lstStyle/>
          <a:p>
            <a:pPr algn="ctr"/>
            <a:endParaRPr lang="ko-KR" altLang="en-US" sz="12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3B5FEF5-0609-68A6-32F5-1130C392A0BA}"/>
              </a:ext>
            </a:extLst>
          </p:cNvPr>
          <p:cNvSpPr/>
          <p:nvPr/>
        </p:nvSpPr>
        <p:spPr>
          <a:xfrm>
            <a:off x="490054" y="2169349"/>
            <a:ext cx="4392001" cy="2267763"/>
          </a:xfrm>
          <a:prstGeom prst="rect">
            <a:avLst/>
          </a:prstGeom>
          <a:solidFill>
            <a:srgbClr val="F5F2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18000" bIns="10800" rtlCol="0" anchor="ctr"/>
          <a:lstStyle/>
          <a:p>
            <a:pPr algn="ctr"/>
            <a:endParaRPr lang="ko-KR" altLang="en-US" sz="12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9E9900B3-7F99-63A5-B88F-FBD5F8A49A8A}"/>
              </a:ext>
            </a:extLst>
          </p:cNvPr>
          <p:cNvSpPr txBox="1">
            <a:spLocks/>
          </p:cNvSpPr>
          <p:nvPr/>
        </p:nvSpPr>
        <p:spPr>
          <a:xfrm>
            <a:off x="2349747" y="1053818"/>
            <a:ext cx="5206554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 err="1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온・오프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통합교육 솔루션 보급 및 시스템 구축 </a:t>
            </a:r>
            <a:r>
              <a:rPr lang="ko-KR" altLang="en-US" sz="2000" spc="-10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전문 기업</a:t>
            </a:r>
            <a:endParaRPr lang="ko-KR" altLang="en-US" sz="2000" spc="-100" dirty="0">
              <a:ln>
                <a:solidFill>
                  <a:schemeClr val="accent3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  <a:cs typeface="Times New Roman" panose="02020603050405020304" pitchFamily="18" charset="0"/>
            </a:endParaRPr>
          </a:p>
        </p:txBody>
      </p:sp>
      <p:sp>
        <p:nvSpPr>
          <p:cNvPr id="12" name="한쪽 모서리가 잘린 사각형 11">
            <a:extLst>
              <a:ext uri="{FF2B5EF4-FFF2-40B4-BE49-F238E27FC236}">
                <a16:creationId xmlns:a16="http://schemas.microsoft.com/office/drawing/2014/main" id="{521E3110-C838-27D2-57E8-CC333285D718}"/>
              </a:ext>
            </a:extLst>
          </p:cNvPr>
          <p:cNvSpPr/>
          <p:nvPr/>
        </p:nvSpPr>
        <p:spPr>
          <a:xfrm>
            <a:off x="5023944" y="1666312"/>
            <a:ext cx="4392000" cy="442579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720000" tIns="0" rIns="0" bIns="108000" rtlCol="0" anchor="ctr">
            <a:noAutofit/>
          </a:bodyPr>
          <a:lstStyle/>
          <a:p>
            <a:pPr defTabSz="1330325" eaLnBrk="0" hangingPunct="0"/>
            <a:r>
              <a:rPr lang="ko-KR" altLang="en-US" sz="16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시스템 개발에 특화된 조직 및 인력</a:t>
            </a:r>
          </a:p>
        </p:txBody>
      </p:sp>
      <p:sp>
        <p:nvSpPr>
          <p:cNvPr id="13" name="한쪽 모서리가 잘린 사각형 12">
            <a:extLst>
              <a:ext uri="{FF2B5EF4-FFF2-40B4-BE49-F238E27FC236}">
                <a16:creationId xmlns:a16="http://schemas.microsoft.com/office/drawing/2014/main" id="{B7E557B6-11DC-D4E6-8AFE-1CE014E8A925}"/>
              </a:ext>
            </a:extLst>
          </p:cNvPr>
          <p:cNvSpPr/>
          <p:nvPr/>
        </p:nvSpPr>
        <p:spPr>
          <a:xfrm flipH="1">
            <a:off x="490055" y="1666312"/>
            <a:ext cx="4392000" cy="442579"/>
          </a:xfrm>
          <a:prstGeom prst="snip1Rect">
            <a:avLst>
              <a:gd name="adj" fmla="val 36771"/>
            </a:avLst>
          </a:prstGeom>
          <a:solidFill>
            <a:srgbClr val="2E3384"/>
          </a:solidFill>
          <a:ln w="3175">
            <a:noFill/>
          </a:ln>
        </p:spPr>
        <p:txBody>
          <a:bodyPr wrap="none" lIns="0" tIns="0" rIns="1044000" bIns="108000" rtlCol="0" anchor="ctr">
            <a:noAutofit/>
          </a:bodyPr>
          <a:lstStyle/>
          <a:p>
            <a:pPr algn="r" defTabSz="1330325" eaLnBrk="0" hangingPunct="0"/>
            <a:r>
              <a:rPr lang="ko-KR" altLang="en-US" sz="16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교육시스템 구축 실적</a:t>
            </a:r>
          </a:p>
        </p:txBody>
      </p:sp>
      <p:sp>
        <p:nvSpPr>
          <p:cNvPr id="14" name="사각형: 둥근 모서리 160">
            <a:extLst>
              <a:ext uri="{FF2B5EF4-FFF2-40B4-BE49-F238E27FC236}">
                <a16:creationId xmlns:a16="http://schemas.microsoft.com/office/drawing/2014/main" id="{3D5410CA-2A65-E5F7-5AB0-70AA377EC74A}"/>
              </a:ext>
            </a:extLst>
          </p:cNvPr>
          <p:cNvSpPr/>
          <p:nvPr/>
        </p:nvSpPr>
        <p:spPr>
          <a:xfrm>
            <a:off x="5190625" y="2274448"/>
            <a:ext cx="1936237" cy="278317"/>
          </a:xfrm>
          <a:prstGeom prst="roundRect">
            <a:avLst>
              <a:gd name="adj" fmla="val 50000"/>
            </a:avLst>
          </a:prstGeom>
          <a:solidFill>
            <a:srgbClr val="D3C7BB"/>
          </a:solidFill>
          <a:ln>
            <a:noFill/>
          </a:ln>
        </p:spPr>
        <p:txBody>
          <a:bodyPr wrap="square" lIns="72000" tIns="72000" rIns="72000" bIns="72000" anchor="ctr">
            <a:noAutofit/>
          </a:bodyPr>
          <a:lstStyle/>
          <a:p>
            <a:pPr algn="ctr"/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개발 중심 인력 구성</a:t>
            </a:r>
          </a:p>
        </p:txBody>
      </p:sp>
      <p:sp>
        <p:nvSpPr>
          <p:cNvPr id="15" name="사각형: 둥근 모서리 160">
            <a:extLst>
              <a:ext uri="{FF2B5EF4-FFF2-40B4-BE49-F238E27FC236}">
                <a16:creationId xmlns:a16="http://schemas.microsoft.com/office/drawing/2014/main" id="{62F757FC-DFB5-84C3-62C2-72999870E3C6}"/>
              </a:ext>
            </a:extLst>
          </p:cNvPr>
          <p:cNvSpPr/>
          <p:nvPr/>
        </p:nvSpPr>
        <p:spPr>
          <a:xfrm>
            <a:off x="585386" y="2274449"/>
            <a:ext cx="4125400" cy="278317"/>
          </a:xfrm>
          <a:prstGeom prst="roundRect">
            <a:avLst>
              <a:gd name="adj" fmla="val 50000"/>
            </a:avLst>
          </a:prstGeom>
          <a:solidFill>
            <a:srgbClr val="D3C7BB"/>
          </a:solidFill>
          <a:ln>
            <a:noFill/>
          </a:ln>
        </p:spPr>
        <p:txBody>
          <a:bodyPr wrap="square" lIns="72000" tIns="72000" rIns="72000" bIns="72000" anchor="ctr">
            <a:noAutofit/>
          </a:bodyPr>
          <a:lstStyle/>
          <a:p>
            <a:pPr algn="ctr"/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공공기관 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기업 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연수원 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평생교육원 </a:t>
            </a:r>
            <a:r>
              <a: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 </a:t>
            </a:r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대학</a:t>
            </a:r>
          </a:p>
        </p:txBody>
      </p:sp>
      <p:pic>
        <p:nvPicPr>
          <p:cNvPr id="16" name="_x141101784" descr="EMB00001c24781a">
            <a:extLst>
              <a:ext uri="{FF2B5EF4-FFF2-40B4-BE49-F238E27FC236}">
                <a16:creationId xmlns:a16="http://schemas.microsoft.com/office/drawing/2014/main" id="{BF2E6142-0248-EC38-706C-8409CFC1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0" y="2736723"/>
            <a:ext cx="4174214" cy="15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사각형: 둥근 모서리 160">
            <a:extLst>
              <a:ext uri="{FF2B5EF4-FFF2-40B4-BE49-F238E27FC236}">
                <a16:creationId xmlns:a16="http://schemas.microsoft.com/office/drawing/2014/main" id="{5DA118D4-7954-4512-95F1-A40BE17CF69F}"/>
              </a:ext>
            </a:extLst>
          </p:cNvPr>
          <p:cNvSpPr/>
          <p:nvPr/>
        </p:nvSpPr>
        <p:spPr>
          <a:xfrm>
            <a:off x="7191716" y="2274448"/>
            <a:ext cx="2034082" cy="278317"/>
          </a:xfrm>
          <a:prstGeom prst="roundRect">
            <a:avLst>
              <a:gd name="adj" fmla="val 50000"/>
            </a:avLst>
          </a:prstGeom>
          <a:solidFill>
            <a:srgbClr val="D3C7BB"/>
          </a:solidFill>
          <a:ln>
            <a:noFill/>
          </a:ln>
        </p:spPr>
        <p:txBody>
          <a:bodyPr wrap="square" lIns="72000" tIns="72000" rIns="72000" bIns="72000" anchor="ctr">
            <a:noAutofit/>
          </a:bodyPr>
          <a:lstStyle/>
          <a:p>
            <a:pPr algn="ctr"/>
            <a:r>
              <a:rPr lang="ko-KR" altLang="en-US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경력 중심 개발자 구성</a:t>
            </a:r>
          </a:p>
        </p:txBody>
      </p:sp>
      <p:sp>
        <p:nvSpPr>
          <p:cNvPr id="18" name="AutoShape 101">
            <a:extLst>
              <a:ext uri="{FF2B5EF4-FFF2-40B4-BE49-F238E27FC236}">
                <a16:creationId xmlns:a16="http://schemas.microsoft.com/office/drawing/2014/main" id="{DF0D9374-A861-9E39-EAAF-CDFCA8B35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4054" y="2634076"/>
            <a:ext cx="1952025" cy="1646317"/>
          </a:xfrm>
          <a:prstGeom prst="roundRect">
            <a:avLst>
              <a:gd name="adj" fmla="val 0"/>
            </a:avLst>
          </a:prstGeom>
          <a:solidFill>
            <a:srgbClr val="E7E0D9"/>
          </a:solidFill>
          <a:ln w="6350" cap="flat" cmpd="sng" algn="ctr">
            <a:noFill/>
            <a:prstDash val="solid"/>
          </a:ln>
          <a:effectLst/>
        </p:spPr>
        <p:txBody>
          <a:bodyPr rtlCol="0" anchor="t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96381" indent="-96381" defTabSz="839641" eaLnBrk="0" latinLnBrk="0" hangingPunct="0">
              <a:spcBef>
                <a:spcPct val="0"/>
              </a:spcBef>
              <a:spcAft>
                <a:spcPts val="202"/>
              </a:spcAft>
              <a:buClr>
                <a:sysClr val="window" lastClr="FFFFFF">
                  <a:lumMod val="65000"/>
                </a:sysClr>
              </a:buClr>
              <a:buBlip>
                <a:blip r:embed="rId3"/>
              </a:buBlip>
              <a:defRPr/>
            </a:pPr>
            <a:endParaRPr lang="ko-KR" altLang="en-US" sz="900" b="0" kern="0" baseline="0" dirty="0">
              <a:gradFill>
                <a:gsLst>
                  <a:gs pos="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</a:gsLst>
                <a:lin ang="5400000" scaled="0"/>
              </a:gra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6A96699-A587-466F-0A6F-855B1A9752BE}"/>
              </a:ext>
            </a:extLst>
          </p:cNvPr>
          <p:cNvGrpSpPr/>
          <p:nvPr/>
        </p:nvGrpSpPr>
        <p:grpSpPr>
          <a:xfrm>
            <a:off x="5030605" y="2639035"/>
            <a:ext cx="2426819" cy="1463048"/>
            <a:chOff x="5002526" y="2669519"/>
            <a:chExt cx="2426819" cy="1463048"/>
          </a:xfrm>
        </p:grpSpPr>
        <p:sp>
          <p:nvSpPr>
            <p:cNvPr id="20" name="Text Box 448">
              <a:extLst>
                <a:ext uri="{FF2B5EF4-FFF2-40B4-BE49-F238E27FC236}">
                  <a16:creationId xmlns:a16="http://schemas.microsoft.com/office/drawing/2014/main" id="{253C3F12-E728-AEBA-8C74-CFB91C8E2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2526" y="3103367"/>
              <a:ext cx="704740" cy="30293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/>
            <a:p>
              <a:pPr marL="0" lvl="1" algn="r" defTabSz="1330157" eaLnBrk="0" latinLnBrk="0" hangingPunct="0">
                <a:buClr>
                  <a:prstClr val="black">
                    <a:lumMod val="75000"/>
                    <a:lumOff val="25000"/>
                  </a:prstClr>
                </a:buClr>
                <a:buSzPct val="70000"/>
                <a:tabLst>
                  <a:tab pos="5647611" algn="l"/>
                </a:tabLst>
                <a:defRPr/>
              </a:pPr>
              <a:r>
                <a:rPr lang="ko-KR" altLang="en-US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컨설팅</a:t>
              </a:r>
              <a:r>
                <a:rPr lang="en-US" altLang="ko-KR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/</a:t>
              </a:r>
              <a:r>
                <a:rPr lang="ko-KR" altLang="en-US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관리 </a:t>
              </a:r>
              <a:br>
                <a:rPr lang="en-US" altLang="ko-KR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</a:br>
              <a:r>
                <a:rPr lang="en-US" altLang="ko-KR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8%</a:t>
              </a: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58680598-1422-DC04-F6FA-2E7B7987384A}"/>
                </a:ext>
              </a:extLst>
            </p:cNvPr>
            <p:cNvSpPr/>
            <p:nvPr/>
          </p:nvSpPr>
          <p:spPr bwMode="auto">
            <a:xfrm>
              <a:off x="5709778" y="4004497"/>
              <a:ext cx="995620" cy="12807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83964" tIns="41982" rIns="83964" bIns="41982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22" name="원형 86">
              <a:extLst>
                <a:ext uri="{FF2B5EF4-FFF2-40B4-BE49-F238E27FC236}">
                  <a16:creationId xmlns:a16="http://schemas.microsoft.com/office/drawing/2014/main" id="{4AF57E54-AB8D-F62B-C40B-F1593B870571}"/>
                </a:ext>
              </a:extLst>
            </p:cNvPr>
            <p:cNvSpPr/>
            <p:nvPr/>
          </p:nvSpPr>
          <p:spPr bwMode="auto">
            <a:xfrm rot="16200000">
              <a:off x="5672587" y="3015530"/>
              <a:ext cx="1070019" cy="1078220"/>
            </a:xfrm>
            <a:prstGeom prst="pie">
              <a:avLst>
                <a:gd name="adj1" fmla="val 18818018"/>
                <a:gd name="adj2" fmla="val 20968774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9525" algn="ctr">
              <a:solidFill>
                <a:sysClr val="window" lastClr="FFFFFF"/>
              </a:solidFill>
              <a:round/>
              <a:headEnd/>
              <a:tailEnd/>
            </a:ln>
            <a:effectLst>
              <a:innerShdw blurRad="50800">
                <a:srgbClr val="33675D"/>
              </a:innerShdw>
            </a:effectLst>
          </p:spPr>
          <p:txBody>
            <a:bodyPr wrap="square" lIns="3306" tIns="3306" rIns="3306" bIns="3306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23" name="원형 87">
              <a:extLst>
                <a:ext uri="{FF2B5EF4-FFF2-40B4-BE49-F238E27FC236}">
                  <a16:creationId xmlns:a16="http://schemas.microsoft.com/office/drawing/2014/main" id="{38611940-13B1-C163-6AD6-284C59E25222}"/>
                </a:ext>
              </a:extLst>
            </p:cNvPr>
            <p:cNvSpPr/>
            <p:nvPr/>
          </p:nvSpPr>
          <p:spPr bwMode="auto">
            <a:xfrm rot="16200000">
              <a:off x="5672584" y="3015527"/>
              <a:ext cx="1070018" cy="1078220"/>
            </a:xfrm>
            <a:prstGeom prst="pie">
              <a:avLst>
                <a:gd name="adj1" fmla="val 21574182"/>
                <a:gd name="adj2" fmla="val 12794209"/>
              </a:avLst>
            </a:prstGeom>
            <a:solidFill>
              <a:srgbClr val="F29916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innerShdw blurRad="50800">
                <a:srgbClr val="B33A09"/>
              </a:innerShdw>
            </a:effectLst>
          </p:spPr>
          <p:txBody>
            <a:bodyPr wrap="square" lIns="3600" tIns="3600" rIns="3600" bIns="3600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indent="0" defTabSz="91440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ko-KR" altLang="en-US" sz="1100" dirty="0">
                <a:solidFill>
                  <a:prstClr val="black"/>
                </a:solidFill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24" name="원형 88">
              <a:extLst>
                <a:ext uri="{FF2B5EF4-FFF2-40B4-BE49-F238E27FC236}">
                  <a16:creationId xmlns:a16="http://schemas.microsoft.com/office/drawing/2014/main" id="{06CC6A60-7E60-AE81-EB2B-8A9D266B8755}"/>
                </a:ext>
              </a:extLst>
            </p:cNvPr>
            <p:cNvSpPr/>
            <p:nvPr/>
          </p:nvSpPr>
          <p:spPr bwMode="auto">
            <a:xfrm rot="16200000">
              <a:off x="5672585" y="3015528"/>
              <a:ext cx="1070019" cy="1078221"/>
            </a:xfrm>
            <a:prstGeom prst="pie">
              <a:avLst>
                <a:gd name="adj1" fmla="val 16006731"/>
                <a:gd name="adj2" fmla="val 18765430"/>
              </a:avLst>
            </a:prstGeom>
            <a:solidFill>
              <a:sysClr val="window" lastClr="FFFFFF">
                <a:lumMod val="50000"/>
              </a:sysClr>
            </a:solidFill>
            <a:ln w="12700" algn="ctr">
              <a:solidFill>
                <a:sysClr val="window" lastClr="FFFFFF"/>
              </a:solidFill>
              <a:round/>
              <a:headEnd/>
              <a:tailEnd/>
            </a:ln>
            <a:effectLst>
              <a:innerShdw blurRad="50800">
                <a:srgbClr val="274F47"/>
              </a:innerShdw>
            </a:effectLst>
          </p:spPr>
          <p:txBody>
            <a:bodyPr wrap="square" lIns="3306" tIns="3306" rIns="3306" bIns="3306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25" name="원형 89">
              <a:extLst>
                <a:ext uri="{FF2B5EF4-FFF2-40B4-BE49-F238E27FC236}">
                  <a16:creationId xmlns:a16="http://schemas.microsoft.com/office/drawing/2014/main" id="{9F6BDD93-F6BF-0849-A65B-42B6B3516B31}"/>
                </a:ext>
              </a:extLst>
            </p:cNvPr>
            <p:cNvSpPr/>
            <p:nvPr/>
          </p:nvSpPr>
          <p:spPr bwMode="auto">
            <a:xfrm rot="16200000">
              <a:off x="5672585" y="3015529"/>
              <a:ext cx="1070020" cy="1078221"/>
            </a:xfrm>
            <a:prstGeom prst="pie">
              <a:avLst>
                <a:gd name="adj1" fmla="val 20995284"/>
                <a:gd name="adj2" fmla="val 21531066"/>
              </a:avLst>
            </a:prstGeom>
            <a:solidFill>
              <a:sysClr val="window" lastClr="FFFFFF">
                <a:lumMod val="75000"/>
              </a:sysClr>
            </a:solidFill>
            <a:ln w="12700" algn="ctr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square" lIns="3306" tIns="3306" rIns="3306" bIns="3306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26" name="Text Box 448">
              <a:extLst>
                <a:ext uri="{FF2B5EF4-FFF2-40B4-BE49-F238E27FC236}">
                  <a16:creationId xmlns:a16="http://schemas.microsoft.com/office/drawing/2014/main" id="{2D6D3179-C68D-E764-6BD5-71081DE25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398" y="2942765"/>
              <a:ext cx="7239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prstMaterial="matte">
                <a:bevelT w="1270" h="1270" prst="artDeco"/>
                <a:bevelB w="1270" h="1270"/>
                <a:contourClr>
                  <a:schemeClr val="bg1"/>
                </a:contourClr>
              </a:sp3d>
            </a:bodyPr>
            <a:lstStyle/>
            <a:p>
              <a:pPr marL="0" lvl="1" defTabSz="1330157" eaLnBrk="0" latinLnBrk="0" hangingPunct="0">
                <a:buClr>
                  <a:prstClr val="black"/>
                </a:buClr>
                <a:buSzPct val="70000"/>
                <a:tabLst>
                  <a:tab pos="5647611" algn="l"/>
                </a:tabLst>
                <a:defRPr/>
              </a:pPr>
              <a:r>
                <a:rPr lang="ko-KR" altLang="en-US" sz="1100" b="1" kern="0" spc="-70" dirty="0">
                  <a:solidFill>
                    <a:srgbClr val="C00000"/>
                  </a:solidFill>
                  <a:effectLst>
                    <a:innerShdw blurRad="63500" dist="50800" dir="13500000">
                      <a:prstClr val="white">
                        <a:lumMod val="75000"/>
                        <a:alpha val="50000"/>
                      </a:prstClr>
                    </a:innerShdw>
                  </a:effectLst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개발</a:t>
              </a:r>
              <a:br>
                <a:rPr lang="en-US" altLang="ko-KR" sz="1100" b="1" kern="0" spc="-70" dirty="0">
                  <a:solidFill>
                    <a:srgbClr val="C00000"/>
                  </a:solidFill>
                  <a:effectLst>
                    <a:innerShdw blurRad="63500" dist="50800" dir="13500000">
                      <a:prstClr val="white">
                        <a:lumMod val="75000"/>
                        <a:alpha val="50000"/>
                      </a:prstClr>
                    </a:innerShdw>
                  </a:effectLst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</a:br>
              <a:r>
                <a:rPr lang="en-US" altLang="ko-KR" sz="1100" b="1" kern="0" spc="-70" dirty="0">
                  <a:solidFill>
                    <a:srgbClr val="C00000"/>
                  </a:solidFill>
                  <a:effectLst>
                    <a:innerShdw blurRad="63500" dist="50800" dir="13500000">
                      <a:prstClr val="white">
                        <a:lumMod val="75000"/>
                        <a:alpha val="50000"/>
                      </a:prstClr>
                    </a:innerShdw>
                  </a:effectLst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65%</a:t>
              </a:r>
            </a:p>
          </p:txBody>
        </p:sp>
        <p:sp>
          <p:nvSpPr>
            <p:cNvPr id="27" name="Text Box 448">
              <a:extLst>
                <a:ext uri="{FF2B5EF4-FFF2-40B4-BE49-F238E27FC236}">
                  <a16:creationId xmlns:a16="http://schemas.microsoft.com/office/drawing/2014/main" id="{7DCF0774-7BCA-3EE6-0C08-2F3DF165B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9851" y="2669519"/>
              <a:ext cx="1185052" cy="30293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/>
            <a:p>
              <a:pPr marL="0" lvl="1" algn="r" defTabSz="1330157" eaLnBrk="0" latinLnBrk="0" hangingPunct="0">
                <a:buClr>
                  <a:prstClr val="black">
                    <a:lumMod val="75000"/>
                    <a:lumOff val="25000"/>
                  </a:prstClr>
                </a:buClr>
                <a:buSzPct val="70000"/>
                <a:tabLst>
                  <a:tab pos="5647611" algn="l"/>
                </a:tabLst>
                <a:defRPr/>
              </a:pPr>
              <a:r>
                <a:rPr lang="ko-KR" altLang="en-US" sz="10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기타 </a:t>
              </a:r>
              <a:r>
                <a:rPr lang="en-US" altLang="ko-KR" sz="10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0.8%</a:t>
              </a:r>
            </a:p>
          </p:txBody>
        </p:sp>
        <p:sp>
          <p:nvSpPr>
            <p:cNvPr id="28" name="Text Box 448">
              <a:extLst>
                <a:ext uri="{FF2B5EF4-FFF2-40B4-BE49-F238E27FC236}">
                  <a16:creationId xmlns:a16="http://schemas.microsoft.com/office/drawing/2014/main" id="{9B1DA287-85B8-5707-2128-DBFDEC63B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9199" y="2708444"/>
              <a:ext cx="887375" cy="30293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/>
            <a:p>
              <a:pPr marL="0" lvl="1" algn="r" defTabSz="1330157" eaLnBrk="0" latinLnBrk="0" hangingPunct="0">
                <a:buClr>
                  <a:prstClr val="black">
                    <a:lumMod val="75000"/>
                    <a:lumOff val="25000"/>
                  </a:prstClr>
                </a:buClr>
                <a:buSzPct val="70000"/>
                <a:tabLst>
                  <a:tab pos="5647611" algn="l"/>
                </a:tabLst>
                <a:defRPr/>
              </a:pPr>
              <a:r>
                <a:rPr lang="ko-KR" altLang="en-US" sz="10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마케팅</a:t>
              </a:r>
              <a:r>
                <a:rPr lang="en-US" altLang="ko-KR" sz="10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/</a:t>
              </a:r>
              <a:r>
                <a:rPr lang="ko-KR" altLang="en-US" sz="10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기획</a:t>
              </a:r>
              <a:r>
                <a:rPr lang="en-US" altLang="ko-KR" sz="10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 3.2%</a:t>
              </a:r>
            </a:p>
          </p:txBody>
        </p:sp>
        <p:sp>
          <p:nvSpPr>
            <p:cNvPr id="29" name="원형 120">
              <a:extLst>
                <a:ext uri="{FF2B5EF4-FFF2-40B4-BE49-F238E27FC236}">
                  <a16:creationId xmlns:a16="http://schemas.microsoft.com/office/drawing/2014/main" id="{2018095C-7BAC-8066-0EFD-C628F86E6AC7}"/>
                </a:ext>
              </a:extLst>
            </p:cNvPr>
            <p:cNvSpPr/>
            <p:nvPr/>
          </p:nvSpPr>
          <p:spPr bwMode="auto">
            <a:xfrm rot="16200000">
              <a:off x="5681967" y="3018838"/>
              <a:ext cx="1070020" cy="1078221"/>
            </a:xfrm>
            <a:prstGeom prst="pie">
              <a:avLst>
                <a:gd name="adj1" fmla="val 12972087"/>
                <a:gd name="adj2" fmla="val 15952775"/>
              </a:avLst>
            </a:prstGeom>
            <a:solidFill>
              <a:sysClr val="window" lastClr="FFFFFF">
                <a:lumMod val="85000"/>
              </a:sysClr>
            </a:solidFill>
            <a:ln w="12700" algn="ctr">
              <a:solidFill>
                <a:sysClr val="window" lastClr="FFFFFF"/>
              </a:solidFill>
              <a:round/>
              <a:headEnd/>
              <a:tailEnd/>
            </a:ln>
            <a:effectLst/>
          </p:spPr>
          <p:txBody>
            <a:bodyPr wrap="square" lIns="3306" tIns="3306" rIns="3306" bIns="3306" anchor="ctr">
              <a:no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235BE06-F6AD-9A60-E47E-695D54603B3B}"/>
                </a:ext>
              </a:extLst>
            </p:cNvPr>
            <p:cNvSpPr/>
            <p:nvPr/>
          </p:nvSpPr>
          <p:spPr bwMode="auto">
            <a:xfrm rot="16200000">
              <a:off x="5948358" y="3283963"/>
              <a:ext cx="537239" cy="54135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964" tIns="41982" rIns="83964" bIns="41982" numCol="1" rtlCol="0" anchor="ctr" anchorCtr="0" compatLnSpc="1">
              <a:prstTxWarp prst="textNoShape">
                <a:avLst/>
              </a:prstTxWarp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</p:grpSp>
      <p:sp>
        <p:nvSpPr>
          <p:cNvPr id="31" name="AutoShape 101">
            <a:extLst>
              <a:ext uri="{FF2B5EF4-FFF2-40B4-BE49-F238E27FC236}">
                <a16:creationId xmlns:a16="http://schemas.microsoft.com/office/drawing/2014/main" id="{64CC474F-BF3E-6118-C62E-E38F2C48D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473" y="2627749"/>
            <a:ext cx="2010602" cy="1647521"/>
          </a:xfrm>
          <a:prstGeom prst="roundRect">
            <a:avLst>
              <a:gd name="adj" fmla="val 0"/>
            </a:avLst>
          </a:prstGeom>
          <a:solidFill>
            <a:srgbClr val="E7E0D9"/>
          </a:solidFill>
          <a:ln w="6350" cap="flat" cmpd="sng" algn="ctr">
            <a:noFill/>
            <a:prstDash val="solid"/>
          </a:ln>
          <a:effectLst/>
        </p:spPr>
        <p:txBody>
          <a:bodyPr rtlCol="0" anchor="t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96381" indent="-96381" defTabSz="839641" eaLnBrk="0" latinLnBrk="0" hangingPunct="0">
              <a:spcBef>
                <a:spcPct val="0"/>
              </a:spcBef>
              <a:spcAft>
                <a:spcPts val="202"/>
              </a:spcAft>
              <a:buClr>
                <a:sysClr val="window" lastClr="FFFFFF">
                  <a:lumMod val="65000"/>
                </a:sysClr>
              </a:buClr>
              <a:buBlip>
                <a:blip r:embed="rId3"/>
              </a:buBlip>
              <a:defRPr/>
            </a:pPr>
            <a:endParaRPr lang="ko-KR" altLang="en-US" sz="900" b="0" kern="0" baseline="0" dirty="0">
              <a:gradFill>
                <a:gsLst>
                  <a:gs pos="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</a:gsLst>
                <a:lin ang="5400000" scaled="0"/>
              </a:gra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grpSp>
        <p:nvGrpSpPr>
          <p:cNvPr id="32" name="그룹 88">
            <a:extLst>
              <a:ext uri="{FF2B5EF4-FFF2-40B4-BE49-F238E27FC236}">
                <a16:creationId xmlns:a16="http://schemas.microsoft.com/office/drawing/2014/main" id="{1C47DFFC-3271-397B-0073-8F595196FC55}"/>
              </a:ext>
            </a:extLst>
          </p:cNvPr>
          <p:cNvGrpSpPr/>
          <p:nvPr/>
        </p:nvGrpSpPr>
        <p:grpSpPr>
          <a:xfrm>
            <a:off x="7112812" y="3326784"/>
            <a:ext cx="178700" cy="203758"/>
            <a:chOff x="6744094" y="6282893"/>
            <a:chExt cx="192904" cy="224654"/>
          </a:xfrm>
        </p:grpSpPr>
        <p:sp>
          <p:nvSpPr>
            <p:cNvPr id="33" name="모서리가 둥근 직사각형 108">
              <a:extLst>
                <a:ext uri="{FF2B5EF4-FFF2-40B4-BE49-F238E27FC236}">
                  <a16:creationId xmlns:a16="http://schemas.microsoft.com/office/drawing/2014/main" id="{2B90F0F9-F084-63FE-C4F9-B908788B366F}"/>
                </a:ext>
              </a:extLst>
            </p:cNvPr>
            <p:cNvSpPr/>
            <p:nvPr/>
          </p:nvSpPr>
          <p:spPr>
            <a:xfrm rot="18900000" flipH="1">
              <a:off x="6820818" y="6282893"/>
              <a:ext cx="39456" cy="192904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50000"/>
                <a:lumOff val="50000"/>
                <a:alpha val="71000"/>
              </a:sys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  <p:sp>
          <p:nvSpPr>
            <p:cNvPr id="34" name="모서리가 둥근 직사각형 109">
              <a:extLst>
                <a:ext uri="{FF2B5EF4-FFF2-40B4-BE49-F238E27FC236}">
                  <a16:creationId xmlns:a16="http://schemas.microsoft.com/office/drawing/2014/main" id="{8D847E42-5C7C-27AC-8DC6-D144CA7858E5}"/>
                </a:ext>
              </a:extLst>
            </p:cNvPr>
            <p:cNvSpPr/>
            <p:nvPr/>
          </p:nvSpPr>
          <p:spPr>
            <a:xfrm rot="13500000" flipH="1">
              <a:off x="6820818" y="6391367"/>
              <a:ext cx="39456" cy="192904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50000"/>
                <a:lumOff val="50000"/>
                <a:alpha val="71000"/>
              </a:sysClr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나눔고딕" panose="020B0600000101010101" charset="-127"/>
                <a:ea typeface="나눔고딕" panose="020B0600000101010101" charset="-127"/>
              </a:endParaRPr>
            </a:p>
          </p:txBody>
        </p:sp>
      </p:grpSp>
      <p:grpSp>
        <p:nvGrpSpPr>
          <p:cNvPr id="35" name="그룹 187">
            <a:extLst>
              <a:ext uri="{FF2B5EF4-FFF2-40B4-BE49-F238E27FC236}">
                <a16:creationId xmlns:a16="http://schemas.microsoft.com/office/drawing/2014/main" id="{390A9537-F689-767B-8CD5-DB0277C26280}"/>
              </a:ext>
            </a:extLst>
          </p:cNvPr>
          <p:cNvGrpSpPr/>
          <p:nvPr/>
        </p:nvGrpSpPr>
        <p:grpSpPr>
          <a:xfrm>
            <a:off x="7126079" y="2654245"/>
            <a:ext cx="2021017" cy="1537964"/>
            <a:chOff x="7213641" y="2369975"/>
            <a:chExt cx="2021017" cy="1537964"/>
          </a:xfrm>
        </p:grpSpPr>
        <p:grpSp>
          <p:nvGrpSpPr>
            <p:cNvPr id="36" name="그룹 127">
              <a:extLst>
                <a:ext uri="{FF2B5EF4-FFF2-40B4-BE49-F238E27FC236}">
                  <a16:creationId xmlns:a16="http://schemas.microsoft.com/office/drawing/2014/main" id="{42388743-3CA4-75B9-D2A8-C14B8B7B80A9}"/>
                </a:ext>
              </a:extLst>
            </p:cNvPr>
            <p:cNvGrpSpPr/>
            <p:nvPr/>
          </p:nvGrpSpPr>
          <p:grpSpPr>
            <a:xfrm>
              <a:off x="7811278" y="2654425"/>
              <a:ext cx="1078221" cy="1161197"/>
              <a:chOff x="2512420" y="2173546"/>
              <a:chExt cx="1792805" cy="1943742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94293D73-B901-D537-68A0-5117A69C3963}"/>
                  </a:ext>
                </a:extLst>
              </p:cNvPr>
              <p:cNvSpPr/>
              <p:nvPr/>
            </p:nvSpPr>
            <p:spPr bwMode="auto">
              <a:xfrm>
                <a:off x="2581078" y="3902910"/>
                <a:ext cx="1655455" cy="21437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고딕" panose="020B0600000101010101" charset="-127"/>
                  <a:ea typeface="나눔고딕" panose="020B0600000101010101" charset="-127"/>
                </a:endParaRPr>
              </a:p>
            </p:txBody>
          </p:sp>
          <p:grpSp>
            <p:nvGrpSpPr>
              <p:cNvPr id="42" name="그룹 129">
                <a:extLst>
                  <a:ext uri="{FF2B5EF4-FFF2-40B4-BE49-F238E27FC236}">
                    <a16:creationId xmlns:a16="http://schemas.microsoft.com/office/drawing/2014/main" id="{55BB2E85-BABC-C388-4BF5-0747F8B7E8EA}"/>
                  </a:ext>
                </a:extLst>
              </p:cNvPr>
              <p:cNvGrpSpPr/>
              <p:nvPr/>
            </p:nvGrpSpPr>
            <p:grpSpPr>
              <a:xfrm rot="16200000">
                <a:off x="2513256" y="2172710"/>
                <a:ext cx="1791133" cy="1792805"/>
                <a:chOff x="2594015" y="2253472"/>
                <a:chExt cx="1791133" cy="1792805"/>
              </a:xfrm>
            </p:grpSpPr>
            <p:sp>
              <p:nvSpPr>
                <p:cNvPr id="43" name="원형 102">
                  <a:extLst>
                    <a:ext uri="{FF2B5EF4-FFF2-40B4-BE49-F238E27FC236}">
                      <a16:creationId xmlns:a16="http://schemas.microsoft.com/office/drawing/2014/main" id="{29FA75E1-131D-4E6D-12FC-67101E8F5D64}"/>
                    </a:ext>
                  </a:extLst>
                </p:cNvPr>
                <p:cNvSpPr/>
                <p:nvPr/>
              </p:nvSpPr>
              <p:spPr bwMode="auto">
                <a:xfrm>
                  <a:off x="2594018" y="2253476"/>
                  <a:ext cx="1791124" cy="1792801"/>
                </a:xfrm>
                <a:prstGeom prst="pie">
                  <a:avLst>
                    <a:gd name="adj1" fmla="val 8655679"/>
                    <a:gd name="adj2" fmla="val 15371096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고딕" panose="020B0600000101010101" charset="-127"/>
                    <a:ea typeface="나눔고딕" panose="020B0600000101010101" charset="-127"/>
                  </a:endParaRPr>
                </a:p>
              </p:txBody>
            </p:sp>
            <p:sp>
              <p:nvSpPr>
                <p:cNvPr id="44" name="원형 103">
                  <a:extLst>
                    <a:ext uri="{FF2B5EF4-FFF2-40B4-BE49-F238E27FC236}">
                      <a16:creationId xmlns:a16="http://schemas.microsoft.com/office/drawing/2014/main" id="{4B25F377-CF06-F6AB-E73A-CA3CD7DF4460}"/>
                    </a:ext>
                  </a:extLst>
                </p:cNvPr>
                <p:cNvSpPr/>
                <p:nvPr/>
              </p:nvSpPr>
              <p:spPr bwMode="auto">
                <a:xfrm>
                  <a:off x="2594030" y="2253472"/>
                  <a:ext cx="1791118" cy="1792801"/>
                </a:xfrm>
                <a:prstGeom prst="pie">
                  <a:avLst>
                    <a:gd name="adj1" fmla="val 1325400"/>
                    <a:gd name="adj2" fmla="val 9895356"/>
                  </a:avLst>
                </a:prstGeom>
                <a:solidFill>
                  <a:srgbClr val="F29916"/>
                </a:solidFill>
                <a:ln w="12700" algn="ctr">
                  <a:solidFill>
                    <a:schemeClr val="bg1"/>
                  </a:solidFill>
                  <a:round/>
                  <a:headEnd/>
                  <a:tailEnd/>
                </a:ln>
                <a:effectLst>
                  <a:innerShdw blurRad="50800">
                    <a:srgbClr val="B33A09"/>
                  </a:innerShdw>
                </a:effectLst>
              </p:spPr>
              <p:txBody>
                <a:bodyPr wrap="square" lIns="3600" tIns="3600" rIns="3600" bIns="3600" anchor="ctr">
                  <a:noAutofit/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ko-KR" altLang="en-US" sz="900" dirty="0">
                    <a:solidFill>
                      <a:prstClr val="black"/>
                    </a:solidFill>
                    <a:latin typeface="나눔고딕" panose="020B0600000101010101" charset="-127"/>
                    <a:ea typeface="나눔고딕" panose="020B0600000101010101" charset="-127"/>
                  </a:endParaRPr>
                </a:p>
              </p:txBody>
            </p:sp>
            <p:sp>
              <p:nvSpPr>
                <p:cNvPr id="45" name="원형 104">
                  <a:extLst>
                    <a:ext uri="{FF2B5EF4-FFF2-40B4-BE49-F238E27FC236}">
                      <a16:creationId xmlns:a16="http://schemas.microsoft.com/office/drawing/2014/main" id="{3F8A41B2-48C4-A2A4-C319-0870148F36A4}"/>
                    </a:ext>
                  </a:extLst>
                </p:cNvPr>
                <p:cNvSpPr/>
                <p:nvPr/>
              </p:nvSpPr>
              <p:spPr bwMode="auto">
                <a:xfrm>
                  <a:off x="2594019" y="2253473"/>
                  <a:ext cx="1791123" cy="1792801"/>
                </a:xfrm>
                <a:prstGeom prst="pie">
                  <a:avLst>
                    <a:gd name="adj1" fmla="val 19529332"/>
                    <a:gd name="adj2" fmla="val 1661806"/>
                  </a:avLst>
                </a:prstGeom>
                <a:solidFill>
                  <a:sysClr val="window" lastClr="FFFFFF">
                    <a:lumMod val="85000"/>
                  </a:sysClr>
                </a:solidFill>
                <a:ln w="12700" algn="ctr">
                  <a:solidFill>
                    <a:sysClr val="window" lastClr="FFFFFF"/>
                  </a:solidFill>
                  <a:round/>
                  <a:headEnd/>
                  <a:tailEnd/>
                </a:ln>
                <a:effectLst/>
              </p:spPr>
              <p:txBody>
                <a:bodyPr wrap="square" lIns="3600" tIns="3600" rIns="3600" bIns="3600" anchor="ctr">
                  <a:noAutofit/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고딕" panose="020B0600000101010101" charset="-127"/>
                    <a:ea typeface="나눔고딕" panose="020B0600000101010101" charset="-127"/>
                  </a:endParaRPr>
                </a:p>
              </p:txBody>
            </p:sp>
            <p:sp>
              <p:nvSpPr>
                <p:cNvPr id="46" name="원형 105">
                  <a:extLst>
                    <a:ext uri="{FF2B5EF4-FFF2-40B4-BE49-F238E27FC236}">
                      <a16:creationId xmlns:a16="http://schemas.microsoft.com/office/drawing/2014/main" id="{D59DD4BE-84E7-A6F7-12E0-2FCE2BD83E40}"/>
                    </a:ext>
                  </a:extLst>
                </p:cNvPr>
                <p:cNvSpPr/>
                <p:nvPr/>
              </p:nvSpPr>
              <p:spPr bwMode="auto">
                <a:xfrm>
                  <a:off x="2594015" y="2253474"/>
                  <a:ext cx="1791123" cy="1792801"/>
                </a:xfrm>
                <a:prstGeom prst="pie">
                  <a:avLst>
                    <a:gd name="adj1" fmla="val 14850092"/>
                    <a:gd name="adj2" fmla="val 19719330"/>
                  </a:avLst>
                </a:prstGeom>
                <a:solidFill>
                  <a:sysClr val="window" lastClr="FFFFFF">
                    <a:lumMod val="75000"/>
                  </a:sysClr>
                </a:solidFill>
                <a:ln w="12700" algn="ctr">
                  <a:solidFill>
                    <a:sysClr val="window" lastClr="FFFFFF"/>
                  </a:solidFill>
                  <a:round/>
                  <a:headEnd/>
                  <a:tailEnd/>
                </a:ln>
                <a:effectLst/>
              </p:spPr>
              <p:txBody>
                <a:bodyPr wrap="square" lIns="3600" tIns="3600" rIns="3600" bIns="3600" anchor="ctr">
                  <a:noAutofit/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고딕" panose="020B0600000101010101" charset="-127"/>
                    <a:ea typeface="나눔고딕" panose="020B0600000101010101" charset="-127"/>
                  </a:endParaRPr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7CEBCED4-A1BD-689B-35DE-294227AC7D25}"/>
                    </a:ext>
                  </a:extLst>
                </p:cNvPr>
                <p:cNvSpPr/>
                <p:nvPr/>
              </p:nvSpPr>
              <p:spPr bwMode="auto">
                <a:xfrm>
                  <a:off x="3056566" y="2699810"/>
                  <a:ext cx="899291" cy="9001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맑은 고딕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고딕" panose="020B0600000101010101" charset="-127"/>
                    <a:ea typeface="나눔고딕" panose="020B0600000101010101" charset="-127"/>
                  </a:endParaRPr>
                </a:p>
              </p:txBody>
            </p:sp>
          </p:grpSp>
        </p:grpSp>
        <p:sp>
          <p:nvSpPr>
            <p:cNvPr id="37" name="Text Box 448">
              <a:extLst>
                <a:ext uri="{FF2B5EF4-FFF2-40B4-BE49-F238E27FC236}">
                  <a16:creationId xmlns:a16="http://schemas.microsoft.com/office/drawing/2014/main" id="{F0BB5858-3D68-5CCD-054B-AAFDAAB28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11807" y="2520443"/>
              <a:ext cx="522851" cy="3077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>
              <a:defPPr>
                <a:defRPr lang="ko-KR"/>
              </a:defPPr>
              <a:lvl2pPr marL="0" lvl="1" algn="r" defTabSz="1330157" eaLnBrk="0" latinLnBrk="0" hangingPunct="0">
                <a:buClr>
                  <a:prstClr val="black">
                    <a:lumMod val="75000"/>
                    <a:lumOff val="25000"/>
                  </a:prstClr>
                </a:buClr>
                <a:buSzPct val="70000"/>
                <a:tabLst>
                  <a:tab pos="5647611" algn="l"/>
                </a:tabLst>
                <a:defRPr sz="1000" kern="0" spc="-7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defRPr>
              </a:lvl2pPr>
            </a:lstStyle>
            <a:p>
              <a:pPr lvl="1"/>
              <a:r>
                <a:rPr lang="ko-KR" altLang="en-US" sz="900" dirty="0"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초급 </a:t>
              </a:r>
              <a:r>
                <a:rPr lang="en-US" altLang="ko-KR" sz="900" dirty="0"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30%</a:t>
              </a:r>
            </a:p>
          </p:txBody>
        </p:sp>
        <p:sp>
          <p:nvSpPr>
            <p:cNvPr id="38" name="Text Box 448">
              <a:extLst>
                <a:ext uri="{FF2B5EF4-FFF2-40B4-BE49-F238E27FC236}">
                  <a16:creationId xmlns:a16="http://schemas.microsoft.com/office/drawing/2014/main" id="{FF8CE350-6F85-8396-300C-22307959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5481" y="2369975"/>
              <a:ext cx="907021" cy="30293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/>
            <a:p>
              <a:pPr marL="0" marR="0" lvl="1" indent="0" algn="r" defTabSz="133015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75000"/>
                    <a:lumOff val="25000"/>
                  </a:prstClr>
                </a:buClr>
                <a:buSzPct val="70000"/>
                <a:buFontTx/>
                <a:buNone/>
                <a:tabLst>
                  <a:tab pos="5647611" algn="l"/>
                </a:tabLst>
                <a:defRPr/>
              </a:pPr>
              <a:r>
                <a:rPr lang="ko-KR" altLang="en-US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특급 </a:t>
              </a:r>
              <a:r>
                <a:rPr lang="en-US" altLang="ko-KR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20%</a:t>
              </a:r>
            </a:p>
          </p:txBody>
        </p:sp>
        <p:sp>
          <p:nvSpPr>
            <p:cNvPr id="39" name="Text Box 448">
              <a:extLst>
                <a:ext uri="{FF2B5EF4-FFF2-40B4-BE49-F238E27FC236}">
                  <a16:creationId xmlns:a16="http://schemas.microsoft.com/office/drawing/2014/main" id="{5E1A527F-735F-1FA8-EA85-DF8E8FB5C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3641" y="2700968"/>
              <a:ext cx="907021" cy="30293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/>
            <a:p>
              <a:pPr marL="0" marR="0" lvl="1" indent="0" algn="ctr" defTabSz="133015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75000"/>
                    <a:lumOff val="25000"/>
                  </a:prstClr>
                </a:buClr>
                <a:buSzPct val="70000"/>
                <a:buFontTx/>
                <a:buNone/>
                <a:tabLst>
                  <a:tab pos="5647611" algn="l"/>
                </a:tabLst>
                <a:defRPr/>
              </a:pPr>
              <a:r>
                <a:rPr lang="ko-KR" altLang="en-US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고급 </a:t>
              </a:r>
              <a:r>
                <a:rPr lang="en-US" altLang="ko-KR" sz="90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25</a:t>
              </a:r>
              <a:r>
                <a:rPr lang="en-US" altLang="ko-KR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%</a:t>
              </a:r>
            </a:p>
          </p:txBody>
        </p:sp>
        <p:sp>
          <p:nvSpPr>
            <p:cNvPr id="40" name="Text Box 448">
              <a:extLst>
                <a:ext uri="{FF2B5EF4-FFF2-40B4-BE49-F238E27FC236}">
                  <a16:creationId xmlns:a16="http://schemas.microsoft.com/office/drawing/2014/main" id="{DABA7D59-C4EB-1CCE-C90A-98854C9EB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5697" y="3605005"/>
              <a:ext cx="774010" cy="30293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headEnd/>
              <a:tailEnd/>
            </a:ln>
            <a:effectLst/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 prst="artDeco"/>
                <a:bevelB w="1270" h="1270"/>
              </a:sp3d>
            </a:bodyPr>
            <a:lstStyle/>
            <a:p>
              <a:pPr marL="0" marR="0" lvl="1" indent="0" algn="r" defTabSz="133015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>
                    <a:lumMod val="75000"/>
                    <a:lumOff val="25000"/>
                  </a:prstClr>
                </a:buClr>
                <a:buSzPct val="70000"/>
                <a:buFontTx/>
                <a:buNone/>
                <a:tabLst>
                  <a:tab pos="5647611" algn="l"/>
                </a:tabLst>
                <a:defRPr/>
              </a:pPr>
              <a:r>
                <a:rPr lang="ko-KR" altLang="en-US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중급 </a:t>
              </a:r>
              <a:r>
                <a:rPr lang="en-US" altLang="ko-KR" sz="90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2</a:t>
              </a:r>
              <a:r>
                <a:rPr lang="en-US" altLang="ko-KR" sz="900" kern="0" spc="-7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고딕" panose="020B0600000101010101" charset="-127"/>
                  <a:ea typeface="나눔고딕" panose="020B0600000101010101" charset="-127"/>
                  <a:sym typeface="Wingdings" pitchFamily="2" charset="2"/>
                </a:rPr>
                <a:t>5%</a:t>
              </a:r>
            </a:p>
          </p:txBody>
        </p:sp>
      </p:grpSp>
      <p:sp>
        <p:nvSpPr>
          <p:cNvPr id="48" name="object 28">
            <a:extLst>
              <a:ext uri="{FF2B5EF4-FFF2-40B4-BE49-F238E27FC236}">
                <a16:creationId xmlns:a16="http://schemas.microsoft.com/office/drawing/2014/main" id="{DC8F58A8-5517-EF2B-9B08-D403CCF29978}"/>
              </a:ext>
            </a:extLst>
          </p:cNvPr>
          <p:cNvSpPr/>
          <p:nvPr/>
        </p:nvSpPr>
        <p:spPr>
          <a:xfrm>
            <a:off x="523923" y="4532356"/>
            <a:ext cx="8956924" cy="1715680"/>
          </a:xfrm>
          <a:custGeom>
            <a:avLst/>
            <a:gdLst/>
            <a:ahLst/>
            <a:cxnLst/>
            <a:rect l="l" t="t" r="r" b="b"/>
            <a:pathLst>
              <a:path w="4229100" h="2193290">
                <a:moveTo>
                  <a:pt x="4229100" y="0"/>
                </a:moveTo>
                <a:lnTo>
                  <a:pt x="0" y="0"/>
                </a:lnTo>
                <a:lnTo>
                  <a:pt x="0" y="2193036"/>
                </a:lnTo>
                <a:lnTo>
                  <a:pt x="4229100" y="2193036"/>
                </a:lnTo>
                <a:lnTo>
                  <a:pt x="4229100" y="0"/>
                </a:lnTo>
                <a:close/>
              </a:path>
            </a:pathLst>
          </a:custGeom>
          <a:solidFill>
            <a:srgbClr val="FE8D2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29">
            <a:extLst>
              <a:ext uri="{FF2B5EF4-FFF2-40B4-BE49-F238E27FC236}">
                <a16:creationId xmlns:a16="http://schemas.microsoft.com/office/drawing/2014/main" id="{FCB189E8-20B5-47C5-FCFA-9E9DEA5555B0}"/>
              </a:ext>
            </a:extLst>
          </p:cNvPr>
          <p:cNvSpPr/>
          <p:nvPr/>
        </p:nvSpPr>
        <p:spPr>
          <a:xfrm>
            <a:off x="523922" y="4530424"/>
            <a:ext cx="8976609" cy="1707997"/>
          </a:xfrm>
          <a:custGeom>
            <a:avLst/>
            <a:gdLst/>
            <a:ahLst/>
            <a:cxnLst/>
            <a:rect l="l" t="t" r="r" b="b"/>
            <a:pathLst>
              <a:path w="4229100" h="2192020">
                <a:moveTo>
                  <a:pt x="35052" y="269748"/>
                </a:moveTo>
                <a:lnTo>
                  <a:pt x="0" y="269748"/>
                </a:lnTo>
                <a:lnTo>
                  <a:pt x="0" y="2191512"/>
                </a:lnTo>
                <a:lnTo>
                  <a:pt x="35052" y="2191512"/>
                </a:lnTo>
                <a:lnTo>
                  <a:pt x="35052" y="269748"/>
                </a:lnTo>
                <a:close/>
              </a:path>
              <a:path w="4229100" h="2192020">
                <a:moveTo>
                  <a:pt x="4229100" y="0"/>
                </a:moveTo>
                <a:lnTo>
                  <a:pt x="4192524" y="0"/>
                </a:lnTo>
                <a:lnTo>
                  <a:pt x="4192524" y="2191512"/>
                </a:lnTo>
                <a:lnTo>
                  <a:pt x="4229100" y="2191512"/>
                </a:lnTo>
                <a:lnTo>
                  <a:pt x="4229100" y="0"/>
                </a:lnTo>
                <a:close/>
              </a:path>
            </a:pathLst>
          </a:custGeom>
          <a:solidFill>
            <a:srgbClr val="9644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1">
            <a:extLst>
              <a:ext uri="{FF2B5EF4-FFF2-40B4-BE49-F238E27FC236}">
                <a16:creationId xmlns:a16="http://schemas.microsoft.com/office/drawing/2014/main" id="{7DC5E120-17A2-27E7-F0B5-AC6314FCEBF8}"/>
              </a:ext>
            </a:extLst>
          </p:cNvPr>
          <p:cNvSpPr/>
          <p:nvPr/>
        </p:nvSpPr>
        <p:spPr>
          <a:xfrm>
            <a:off x="523924" y="4532356"/>
            <a:ext cx="1080770" cy="269875"/>
          </a:xfrm>
          <a:custGeom>
            <a:avLst/>
            <a:gdLst/>
            <a:ahLst/>
            <a:cxnLst/>
            <a:rect l="l" t="t" r="r" b="b"/>
            <a:pathLst>
              <a:path w="1080770" h="269875">
                <a:moveTo>
                  <a:pt x="1080516" y="0"/>
                </a:moveTo>
                <a:lnTo>
                  <a:pt x="714756" y="0"/>
                </a:lnTo>
                <a:lnTo>
                  <a:pt x="121259" y="0"/>
                </a:lnTo>
                <a:lnTo>
                  <a:pt x="0" y="0"/>
                </a:lnTo>
                <a:lnTo>
                  <a:pt x="0" y="269748"/>
                </a:lnTo>
                <a:lnTo>
                  <a:pt x="714756" y="269748"/>
                </a:lnTo>
                <a:lnTo>
                  <a:pt x="959231" y="269748"/>
                </a:lnTo>
                <a:lnTo>
                  <a:pt x="1080516" y="0"/>
                </a:lnTo>
                <a:close/>
              </a:path>
            </a:pathLst>
          </a:custGeom>
          <a:solidFill>
            <a:srgbClr val="96440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x-none" altLang="en-US" sz="14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맑은 고딕 Semilight" panose="020B0502040204020203" pitchFamily="50" charset="-127"/>
              </a:rPr>
              <a:t>보유기술</a:t>
            </a:r>
            <a:endParaRPr sz="14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  <a:cs typeface="맑은 고딕 Semilight" panose="020B0502040204020203" pitchFamily="50" charset="-127"/>
            </a:endParaRPr>
          </a:p>
        </p:txBody>
      </p:sp>
      <p:sp>
        <p:nvSpPr>
          <p:cNvPr id="51" name="object 33">
            <a:extLst>
              <a:ext uri="{FF2B5EF4-FFF2-40B4-BE49-F238E27FC236}">
                <a16:creationId xmlns:a16="http://schemas.microsoft.com/office/drawing/2014/main" id="{C4BC66AE-A19E-C841-F55A-5893B648D4F8}"/>
              </a:ext>
            </a:extLst>
          </p:cNvPr>
          <p:cNvSpPr/>
          <p:nvPr/>
        </p:nvSpPr>
        <p:spPr>
          <a:xfrm>
            <a:off x="1499284" y="4532356"/>
            <a:ext cx="178435" cy="269875"/>
          </a:xfrm>
          <a:custGeom>
            <a:avLst/>
            <a:gdLst/>
            <a:ahLst/>
            <a:cxnLst/>
            <a:rect l="l" t="t" r="r" b="b"/>
            <a:pathLst>
              <a:path w="178434" h="269875">
                <a:moveTo>
                  <a:pt x="178308" y="0"/>
                </a:moveTo>
                <a:lnTo>
                  <a:pt x="121665" y="0"/>
                </a:lnTo>
                <a:lnTo>
                  <a:pt x="0" y="269748"/>
                </a:lnTo>
                <a:lnTo>
                  <a:pt x="56642" y="269748"/>
                </a:lnTo>
                <a:lnTo>
                  <a:pt x="178308" y="0"/>
                </a:lnTo>
                <a:close/>
              </a:path>
            </a:pathLst>
          </a:custGeom>
          <a:solidFill>
            <a:schemeClr val="accent2">
              <a:lumMod val="75000"/>
              <a:alpha val="7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4">
            <a:extLst>
              <a:ext uri="{FF2B5EF4-FFF2-40B4-BE49-F238E27FC236}">
                <a16:creationId xmlns:a16="http://schemas.microsoft.com/office/drawing/2014/main" id="{EB331766-9149-DEC3-DFF3-18F433DD9EE9}"/>
              </a:ext>
            </a:extLst>
          </p:cNvPr>
          <p:cNvSpPr/>
          <p:nvPr/>
        </p:nvSpPr>
        <p:spPr>
          <a:xfrm>
            <a:off x="1572435" y="4532356"/>
            <a:ext cx="177165" cy="269875"/>
          </a:xfrm>
          <a:custGeom>
            <a:avLst/>
            <a:gdLst/>
            <a:ahLst/>
            <a:cxnLst/>
            <a:rect l="l" t="t" r="r" b="b"/>
            <a:pathLst>
              <a:path w="177164" h="269875">
                <a:moveTo>
                  <a:pt x="176784" y="0"/>
                </a:moveTo>
                <a:lnTo>
                  <a:pt x="120650" y="0"/>
                </a:lnTo>
                <a:lnTo>
                  <a:pt x="0" y="269748"/>
                </a:lnTo>
                <a:lnTo>
                  <a:pt x="56134" y="269748"/>
                </a:lnTo>
                <a:lnTo>
                  <a:pt x="176784" y="0"/>
                </a:lnTo>
                <a:close/>
              </a:path>
            </a:pathLst>
          </a:custGeom>
          <a:solidFill>
            <a:schemeClr val="accent2">
              <a:lumMod val="75000"/>
              <a:alpha val="5019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5">
            <a:extLst>
              <a:ext uri="{FF2B5EF4-FFF2-40B4-BE49-F238E27FC236}">
                <a16:creationId xmlns:a16="http://schemas.microsoft.com/office/drawing/2014/main" id="{8B0BA2D3-46AE-4276-0E51-E61A25A8C02D}"/>
              </a:ext>
            </a:extLst>
          </p:cNvPr>
          <p:cNvSpPr/>
          <p:nvPr/>
        </p:nvSpPr>
        <p:spPr>
          <a:xfrm>
            <a:off x="1644063" y="4532356"/>
            <a:ext cx="178435" cy="269875"/>
          </a:xfrm>
          <a:custGeom>
            <a:avLst/>
            <a:gdLst/>
            <a:ahLst/>
            <a:cxnLst/>
            <a:rect l="l" t="t" r="r" b="b"/>
            <a:pathLst>
              <a:path w="178435" h="269875">
                <a:moveTo>
                  <a:pt x="178307" y="0"/>
                </a:moveTo>
                <a:lnTo>
                  <a:pt x="121665" y="0"/>
                </a:lnTo>
                <a:lnTo>
                  <a:pt x="0" y="269748"/>
                </a:lnTo>
                <a:lnTo>
                  <a:pt x="56642" y="269748"/>
                </a:lnTo>
                <a:lnTo>
                  <a:pt x="178307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328884-3CB8-C180-92BD-AF9FAF924822}"/>
              </a:ext>
            </a:extLst>
          </p:cNvPr>
          <p:cNvSpPr txBox="1"/>
          <p:nvPr/>
        </p:nvSpPr>
        <p:spPr>
          <a:xfrm>
            <a:off x="711101" y="4926118"/>
            <a:ext cx="2618549" cy="11680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ko-KR" altLang="en-US" sz="1200" dirty="0" err="1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온・오프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통합교육 시스템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콘텐츠관리시스템</a:t>
            </a: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(LCMS)</a:t>
            </a:r>
          </a:p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협업기반 오픈형 </a:t>
            </a: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SNS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플랫폼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대용량 학습 데이터 수집</a:t>
            </a: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,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분석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E2C99A4C-A5E1-A9E2-EB22-78FFBE3957D2}"/>
              </a:ext>
            </a:extLst>
          </p:cNvPr>
          <p:cNvGrpSpPr/>
          <p:nvPr/>
        </p:nvGrpSpPr>
        <p:grpSpPr>
          <a:xfrm>
            <a:off x="6022936" y="4971543"/>
            <a:ext cx="1061222" cy="609628"/>
            <a:chOff x="593533" y="1585681"/>
            <a:chExt cx="3711391" cy="2437025"/>
          </a:xfrm>
        </p:grpSpPr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54661E4B-23F0-3740-E233-C84DBF80F78B}"/>
                </a:ext>
              </a:extLst>
            </p:cNvPr>
            <p:cNvGrpSpPr/>
            <p:nvPr/>
          </p:nvGrpSpPr>
          <p:grpSpPr>
            <a:xfrm>
              <a:off x="934375" y="1585681"/>
              <a:ext cx="3370549" cy="2403162"/>
              <a:chOff x="2875719" y="1655780"/>
              <a:chExt cx="2694093" cy="1486929"/>
            </a:xfrm>
          </p:grpSpPr>
          <p:pic>
            <p:nvPicPr>
              <p:cNvPr id="59" name="그림 58">
                <a:extLst>
                  <a:ext uri="{FF2B5EF4-FFF2-40B4-BE49-F238E27FC236}">
                    <a16:creationId xmlns:a16="http://schemas.microsoft.com/office/drawing/2014/main" id="{7081F064-3FF6-0202-E4BD-A56C9C4A7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75719" y="1655780"/>
                <a:ext cx="2694093" cy="1486929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762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  <a:softEdge rad="63500"/>
              </a:effectLst>
            </p:spPr>
          </p:pic>
          <p:pic>
            <p:nvPicPr>
              <p:cNvPr id="60" name="Picture 1" descr="http://www.activetutor.net/storage/image/member/2014/05/28/hJCpaa7jiETmrianpoqk.jpg.thumb.jpg">
                <a:extLst>
                  <a:ext uri="{FF2B5EF4-FFF2-40B4-BE49-F238E27FC236}">
                    <a16:creationId xmlns:a16="http://schemas.microsoft.com/office/drawing/2014/main" id="{DAA22D35-DFCF-2D10-47BF-771DC4E34B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2050" y="2485873"/>
                <a:ext cx="218064" cy="144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1" descr="http://www.activetutor.net/storage/image/member/2014/05/28/hJCpaa7jiETmrianpoqk.jpg.thumb.jpg">
                <a:extLst>
                  <a:ext uri="{FF2B5EF4-FFF2-40B4-BE49-F238E27FC236}">
                    <a16:creationId xmlns:a16="http://schemas.microsoft.com/office/drawing/2014/main" id="{E5D646BD-E927-40C5-F886-24DA73EE0A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5902" y="2239562"/>
                <a:ext cx="102004" cy="81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BFE63316-B084-59E5-6DC9-CA867494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1228" y="2489086"/>
                <a:ext cx="227918" cy="142647"/>
              </a:xfrm>
              <a:prstGeom prst="rect">
                <a:avLst/>
              </a:prstGeom>
            </p:spPr>
          </p:pic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BDCB82ED-03E6-942B-9A23-BBCC572A2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2828" y="2486785"/>
                <a:ext cx="234254" cy="134901"/>
              </a:xfrm>
              <a:prstGeom prst="rect">
                <a:avLst/>
              </a:prstGeom>
            </p:spPr>
          </p:pic>
          <p:pic>
            <p:nvPicPr>
              <p:cNvPr id="64" name="그림 63">
                <a:extLst>
                  <a:ext uri="{FF2B5EF4-FFF2-40B4-BE49-F238E27FC236}">
                    <a16:creationId xmlns:a16="http://schemas.microsoft.com/office/drawing/2014/main" id="{E4B28FBD-CF6F-7B6C-55A2-C18D35C02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1599" y="2486785"/>
                <a:ext cx="211859" cy="138647"/>
              </a:xfrm>
              <a:prstGeom prst="rect">
                <a:avLst/>
              </a:prstGeom>
            </p:spPr>
          </p:pic>
          <p:pic>
            <p:nvPicPr>
              <p:cNvPr id="65" name="그림 64">
                <a:extLst>
                  <a:ext uri="{FF2B5EF4-FFF2-40B4-BE49-F238E27FC236}">
                    <a16:creationId xmlns:a16="http://schemas.microsoft.com/office/drawing/2014/main" id="{69920628-2D98-6544-3D95-62C778CD0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1139" y="2367136"/>
                <a:ext cx="109099" cy="85825"/>
              </a:xfrm>
              <a:prstGeom prst="rect">
                <a:avLst/>
              </a:prstGeom>
            </p:spPr>
          </p:pic>
          <p:pic>
            <p:nvPicPr>
              <p:cNvPr id="66" name="그림 65">
                <a:extLst>
                  <a:ext uri="{FF2B5EF4-FFF2-40B4-BE49-F238E27FC236}">
                    <a16:creationId xmlns:a16="http://schemas.microsoft.com/office/drawing/2014/main" id="{ED534639-4AA8-F988-0C7D-F4CF6A418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4477" y="2507018"/>
                <a:ext cx="103428" cy="84267"/>
              </a:xfrm>
              <a:prstGeom prst="rect">
                <a:avLst/>
              </a:prstGeom>
            </p:spPr>
          </p:pic>
          <p:pic>
            <p:nvPicPr>
              <p:cNvPr id="67" name="그림 66">
                <a:extLst>
                  <a:ext uri="{FF2B5EF4-FFF2-40B4-BE49-F238E27FC236}">
                    <a16:creationId xmlns:a16="http://schemas.microsoft.com/office/drawing/2014/main" id="{4D724259-6E93-003B-6D18-3347E0B08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9642" y="2650485"/>
                <a:ext cx="110596" cy="90141"/>
              </a:xfrm>
              <a:prstGeom prst="rect">
                <a:avLst/>
              </a:prstGeom>
            </p:spPr>
          </p:pic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251065B6-4B55-CD7A-0794-F77BF2BE2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4994" y="2788169"/>
                <a:ext cx="113351" cy="77109"/>
              </a:xfrm>
              <a:prstGeom prst="rect">
                <a:avLst/>
              </a:prstGeom>
            </p:spPr>
          </p:pic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A00264D4-58C4-B858-6EF1-6B1F42B8B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0981" y="1732071"/>
                <a:ext cx="182844" cy="162171"/>
              </a:xfrm>
              <a:prstGeom prst="rect">
                <a:avLst/>
              </a:prstGeom>
            </p:spPr>
          </p:pic>
          <p:pic>
            <p:nvPicPr>
              <p:cNvPr id="70" name="그림 69">
                <a:extLst>
                  <a:ext uri="{FF2B5EF4-FFF2-40B4-BE49-F238E27FC236}">
                    <a16:creationId xmlns:a16="http://schemas.microsoft.com/office/drawing/2014/main" id="{1D465447-EF18-1747-EA5F-ED03C27EE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3291" y="2485872"/>
                <a:ext cx="218033" cy="148321"/>
              </a:xfrm>
              <a:prstGeom prst="rect">
                <a:avLst/>
              </a:prstGeom>
            </p:spPr>
          </p:pic>
        </p:grp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517DC037-8744-AA90-01DD-564F35CA7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20680773">
              <a:off x="1342947" y="3008146"/>
              <a:ext cx="641791" cy="100194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A0DCD430-85B1-74D9-F148-2693A964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3533" y="3009144"/>
              <a:ext cx="642363" cy="101356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75959E7D-B450-CB51-0CDB-91AAD3D089C1}"/>
              </a:ext>
            </a:extLst>
          </p:cNvPr>
          <p:cNvSpPr txBox="1"/>
          <p:nvPr/>
        </p:nvSpPr>
        <p:spPr>
          <a:xfrm>
            <a:off x="5709137" y="5774396"/>
            <a:ext cx="1789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8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전문가 실시간 추천 연계 기술 개발 </a:t>
            </a:r>
            <a:r>
              <a:rPr lang="en-US" altLang="ko-KR" sz="7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(</a:t>
            </a:r>
            <a:r>
              <a:rPr lang="ko-KR" altLang="en-US" sz="7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산업자원통상부</a:t>
            </a:r>
            <a:r>
              <a:rPr lang="en-US" altLang="ko-KR" sz="7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, 2012.06 ~ 2015.05)</a:t>
            </a:r>
            <a:endParaRPr lang="en-US" altLang="ko-KR" sz="800" dirty="0">
              <a:ln w="0"/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81263148-6D83-3343-3573-716B12734FC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7394297" y="4938650"/>
            <a:ext cx="860997" cy="6011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AC69AF2-5691-4554-6172-9764904F8335}"/>
              </a:ext>
            </a:extLst>
          </p:cNvPr>
          <p:cNvSpPr txBox="1"/>
          <p:nvPr/>
        </p:nvSpPr>
        <p:spPr>
          <a:xfrm>
            <a:off x="7638861" y="5716726"/>
            <a:ext cx="16507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8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동영상 자율학습 촉진 시스템 개발</a:t>
            </a:r>
            <a:br>
              <a:rPr lang="en-US" altLang="ko-KR" sz="8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en-US" altLang="ko-KR" sz="700" dirty="0">
                <a:ln w="0"/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(IITP, 2018.06 ~ 2019.08)</a:t>
            </a:r>
            <a:endParaRPr lang="en-US" altLang="ko-KR" sz="800" dirty="0">
              <a:ln w="0"/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40536677-D1B8-B1DF-2605-4D3F2007208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5382" r="13526" b="14715"/>
          <a:stretch/>
        </p:blipFill>
        <p:spPr>
          <a:xfrm>
            <a:off x="8323180" y="4942664"/>
            <a:ext cx="966238" cy="5971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CA4892E-BFF7-DC0A-6799-C4D58BC94A25}"/>
              </a:ext>
            </a:extLst>
          </p:cNvPr>
          <p:cNvSpPr txBox="1"/>
          <p:nvPr/>
        </p:nvSpPr>
        <p:spPr>
          <a:xfrm>
            <a:off x="3223127" y="4926118"/>
            <a:ext cx="2618549" cy="11680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B2B 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사업자 교육 플랫폼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실시간 데이터 분석 및 시각화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온라인 상담</a:t>
            </a: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/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포트폴리오</a:t>
            </a: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/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역량 관리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171450" indent="-171450" algn="l">
              <a:lnSpc>
                <a:spcPct val="150000"/>
              </a:lnSpc>
              <a:buClr>
                <a:srgbClr val="964401"/>
              </a:buClr>
              <a:buSzPct val="150000"/>
              <a:buFont typeface="Wingdings" pitchFamily="2" charset="2"/>
              <a:buChar char="§"/>
            </a:pPr>
            <a:r>
              <a:rPr lang="en-US" altLang="ko-KR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HTML5 </a:t>
            </a:r>
            <a:r>
              <a:rPr lang="ko-KR" altLang="en-US" sz="1200" dirty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콘텐츠 저작도구</a:t>
            </a:r>
            <a:endParaRPr lang="en-US" altLang="ko-KR" sz="1200" dirty="0">
              <a:solidFill>
                <a:schemeClr val="bg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cxnSp>
        <p:nvCxnSpPr>
          <p:cNvPr id="76" name="직선 연결선[R] 82">
            <a:extLst>
              <a:ext uri="{FF2B5EF4-FFF2-40B4-BE49-F238E27FC236}">
                <a16:creationId xmlns:a16="http://schemas.microsoft.com/office/drawing/2014/main" id="{7239D02C-89CD-EBC1-3E54-BFC6597E9CE3}"/>
              </a:ext>
            </a:extLst>
          </p:cNvPr>
          <p:cNvCxnSpPr>
            <a:cxnSpLocks/>
          </p:cNvCxnSpPr>
          <p:nvPr/>
        </p:nvCxnSpPr>
        <p:spPr>
          <a:xfrm>
            <a:off x="1837095" y="4797152"/>
            <a:ext cx="744976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378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029B870C-1855-3747-813A-FB103C03B112}"/>
              </a:ext>
            </a:extLst>
          </p:cNvPr>
          <p:cNvSpPr/>
          <p:nvPr/>
        </p:nvSpPr>
        <p:spPr>
          <a:xfrm>
            <a:off x="490054" y="2108891"/>
            <a:ext cx="4392001" cy="4272437"/>
          </a:xfrm>
          <a:prstGeom prst="rect">
            <a:avLst/>
          </a:prstGeom>
          <a:solidFill>
            <a:srgbClr val="F5F2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18000" bIns="10800" rtlCol="0" anchor="ctr"/>
          <a:lstStyle/>
          <a:p>
            <a:pPr algn="ctr"/>
            <a:endParaRPr lang="ko-KR" altLang="en-US" sz="12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5" name="슬라이드 번호 개체 틀 2">
            <a:extLst>
              <a:ext uri="{FF2B5EF4-FFF2-40B4-BE49-F238E27FC236}">
                <a16:creationId xmlns:a16="http://schemas.microsoft.com/office/drawing/2014/main" id="{CB99C224-77A7-7F68-5EF5-929CC11C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944" y="6582544"/>
            <a:ext cx="316112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31</a:t>
            </a:r>
            <a:endParaRPr lang="en-US" dirty="0"/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53319E38-6A12-D07E-52E4-54841D5A9FA0}"/>
              </a:ext>
            </a:extLst>
          </p:cNvPr>
          <p:cNvSpPr txBox="1">
            <a:spLocks/>
          </p:cNvSpPr>
          <p:nvPr/>
        </p:nvSpPr>
        <p:spPr>
          <a:xfrm>
            <a:off x="1928169" y="1053818"/>
            <a:ext cx="604973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혁신적 교육 기술과 개발력으로 검증된 국내외 수상 및 인증 현황</a:t>
            </a:r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99775F46-34A1-1F52-DEF3-2F2B2EC0806C}"/>
              </a:ext>
            </a:extLst>
          </p:cNvPr>
          <p:cNvSpPr/>
          <p:nvPr/>
        </p:nvSpPr>
        <p:spPr>
          <a:xfrm>
            <a:off x="5023944" y="1666312"/>
            <a:ext cx="4392000" cy="442579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108000" rtlCol="0" anchor="ctr">
            <a:noAutofit/>
          </a:bodyPr>
          <a:lstStyle/>
          <a:p>
            <a:pPr algn="ctr" defTabSz="1330325" eaLnBrk="0" hangingPunct="0"/>
            <a:r>
              <a:rPr lang="ko-KR" altLang="en-US" sz="16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국내외 인증 현황</a:t>
            </a:r>
          </a:p>
        </p:txBody>
      </p:sp>
      <p:sp>
        <p:nvSpPr>
          <p:cNvPr id="77" name="한쪽 모서리가 잘린 사각형 76">
            <a:extLst>
              <a:ext uri="{FF2B5EF4-FFF2-40B4-BE49-F238E27FC236}">
                <a16:creationId xmlns:a16="http://schemas.microsoft.com/office/drawing/2014/main" id="{3F077E67-624A-6166-304E-A5A5EF159EA3}"/>
              </a:ext>
            </a:extLst>
          </p:cNvPr>
          <p:cNvSpPr/>
          <p:nvPr/>
        </p:nvSpPr>
        <p:spPr>
          <a:xfrm flipH="1">
            <a:off x="490055" y="1666312"/>
            <a:ext cx="4392000" cy="442579"/>
          </a:xfrm>
          <a:prstGeom prst="snip1Rect">
            <a:avLst>
              <a:gd name="adj" fmla="val 36771"/>
            </a:avLst>
          </a:prstGeom>
          <a:solidFill>
            <a:srgbClr val="2E3384"/>
          </a:solidFill>
          <a:ln w="3175">
            <a:noFill/>
          </a:ln>
        </p:spPr>
        <p:txBody>
          <a:bodyPr wrap="none" lIns="0" tIns="0" rIns="0" bIns="108000" rtlCol="0" anchor="ctr">
            <a:noAutofit/>
          </a:bodyPr>
          <a:lstStyle/>
          <a:p>
            <a:pPr algn="ctr" defTabSz="1330325" eaLnBrk="0" hangingPunct="0"/>
            <a:r>
              <a:rPr lang="ko-KR" altLang="en-US" sz="160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국내외 수상 현황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D28EE9F-3D16-0510-AD11-5CE1B69EF3BB}"/>
              </a:ext>
            </a:extLst>
          </p:cNvPr>
          <p:cNvSpPr/>
          <p:nvPr/>
        </p:nvSpPr>
        <p:spPr>
          <a:xfrm>
            <a:off x="5034762" y="2108891"/>
            <a:ext cx="4373759" cy="4272437"/>
          </a:xfrm>
          <a:prstGeom prst="rect">
            <a:avLst/>
          </a:prstGeom>
          <a:solidFill>
            <a:srgbClr val="F5F2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" rIns="18000" bIns="10800" rtlCol="0" anchor="ctr"/>
          <a:lstStyle/>
          <a:p>
            <a:pPr algn="ctr"/>
            <a:endParaRPr lang="ko-KR" altLang="en-US" sz="12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9" name="모서리가 둥근 직사각형 169">
            <a:extLst>
              <a:ext uri="{FF2B5EF4-FFF2-40B4-BE49-F238E27FC236}">
                <a16:creationId xmlns:a16="http://schemas.microsoft.com/office/drawing/2014/main" id="{FF3D01D2-5901-BBDD-ADB8-8F6BC87DD258}"/>
              </a:ext>
            </a:extLst>
          </p:cNvPr>
          <p:cNvSpPr/>
          <p:nvPr/>
        </p:nvSpPr>
        <p:spPr bwMode="auto">
          <a:xfrm>
            <a:off x="5127125" y="2357757"/>
            <a:ext cx="4152027" cy="1541356"/>
          </a:xfrm>
          <a:prstGeom prst="roundRect">
            <a:avLst>
              <a:gd name="adj" fmla="val 804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 dirty="0">
              <a:solidFill>
                <a:sysClr val="window" lastClr="FFFFFF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0" name="AutoShape 192">
            <a:extLst>
              <a:ext uri="{FF2B5EF4-FFF2-40B4-BE49-F238E27FC236}">
                <a16:creationId xmlns:a16="http://schemas.microsoft.com/office/drawing/2014/main" id="{22140D45-0A19-F5EF-DD1C-E0C4350DF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495" y="2204864"/>
            <a:ext cx="3697287" cy="293687"/>
          </a:xfrm>
          <a:prstGeom prst="roundRect">
            <a:avLst>
              <a:gd name="adj" fmla="val 16667"/>
            </a:avLst>
          </a:prstGeom>
          <a:solidFill>
            <a:srgbClr val="0091C4"/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나눔고딕" panose="020B0600000101010101" charset="-127"/>
                <a:ea typeface="나눔고딕" panose="020B0600000101010101" charset="-127"/>
                <a:cs typeface="Tahoma" pitchFamily="34" charset="0"/>
              </a:rPr>
              <a:t>ADL (Advanced Distributed Learning)</a:t>
            </a:r>
            <a:endParaRPr lang="ko-KR" altLang="en-US" sz="1200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11" name="Picture 5" descr="ADL_Certified">
            <a:extLst>
              <a:ext uri="{FF2B5EF4-FFF2-40B4-BE49-F238E27FC236}">
                <a16:creationId xmlns:a16="http://schemas.microsoft.com/office/drawing/2014/main" id="{E988D760-FAE1-10D9-31C8-08992E89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13641" y="2652539"/>
            <a:ext cx="711200" cy="847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40CA1A52-DDF3-3B37-7AF9-6BF76DCF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915" y="3547889"/>
            <a:ext cx="3960813" cy="227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r>
              <a:rPr lang="en-US" altLang="ko-KR" sz="1000" b="1" dirty="0">
                <a:latin typeface="나눔고딕" panose="020B0600000101010101" charset="-127"/>
                <a:ea typeface="나눔고딕" panose="020B0600000101010101" charset="-127"/>
              </a:rPr>
              <a:t>Active ONE( ADL SCORM 1.2 Certified,  SCORM 2004 Adopter)</a:t>
            </a:r>
            <a:endParaRPr lang="ko-KR" altLang="ko-KR" sz="10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13" name="Picture 7" descr="그림1">
            <a:extLst>
              <a:ext uri="{FF2B5EF4-FFF2-40B4-BE49-F238E27FC236}">
                <a16:creationId xmlns:a16="http://schemas.microsoft.com/office/drawing/2014/main" id="{50A8C54C-74A2-B650-8D9A-4BAB3A9A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32239" y="2650951"/>
            <a:ext cx="1011237" cy="850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그림 13" descr="ActiveStudio_2004.jpg">
            <a:extLst>
              <a:ext uri="{FF2B5EF4-FFF2-40B4-BE49-F238E27FC236}">
                <a16:creationId xmlns:a16="http://schemas.microsoft.com/office/drawing/2014/main" id="{9AE92249-7CEA-42DD-EB0B-C77064AB6D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6354" y="4077072"/>
            <a:ext cx="1414462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그림 14" descr="ActiveTutor_1.2.jpg">
            <a:extLst>
              <a:ext uri="{FF2B5EF4-FFF2-40B4-BE49-F238E27FC236}">
                <a16:creationId xmlns:a16="http://schemas.microsoft.com/office/drawing/2014/main" id="{7843F71F-A3C9-0D79-8D49-5801486AD6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5976" y="4077072"/>
            <a:ext cx="1417638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그림 15" descr="ActiveZone_2004.jpg">
            <a:extLst>
              <a:ext uri="{FF2B5EF4-FFF2-40B4-BE49-F238E27FC236}">
                <a16:creationId xmlns:a16="http://schemas.microsoft.com/office/drawing/2014/main" id="{D64CA693-3A1A-B039-3609-446897F034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774" y="4077072"/>
            <a:ext cx="1417638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그림 16" descr="Maniwiz_1.2.jpg">
            <a:extLst>
              <a:ext uri="{FF2B5EF4-FFF2-40B4-BE49-F238E27FC236}">
                <a16:creationId xmlns:a16="http://schemas.microsoft.com/office/drawing/2014/main" id="{7977E878-B016-AF09-A840-C92E0865ED5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1572" y="4077072"/>
            <a:ext cx="1400481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그림 17" descr="Metawiz_1.2.jpg">
            <a:extLst>
              <a:ext uri="{FF2B5EF4-FFF2-40B4-BE49-F238E27FC236}">
                <a16:creationId xmlns:a16="http://schemas.microsoft.com/office/drawing/2014/main" id="{EB335FFD-3A2E-9186-F24F-A831D233B1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6354" y="4790975"/>
            <a:ext cx="1417637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그림 18" descr="Metawiz_2004.jpg">
            <a:extLst>
              <a:ext uri="{FF2B5EF4-FFF2-40B4-BE49-F238E27FC236}">
                <a16:creationId xmlns:a16="http://schemas.microsoft.com/office/drawing/2014/main" id="{A6EBCCD6-0B7D-A7B9-FA75-54264D80E08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29151" y="4790975"/>
            <a:ext cx="1417638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그림 19" descr="Maniwiz_2004.jpg">
            <a:extLst>
              <a:ext uri="{FF2B5EF4-FFF2-40B4-BE49-F238E27FC236}">
                <a16:creationId xmlns:a16="http://schemas.microsoft.com/office/drawing/2014/main" id="{F00BE89E-75CA-6667-C677-1159CC9AF7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71949" y="4790975"/>
            <a:ext cx="1416050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1" name="그림 20" descr="Tutor NX_2004.jpg">
            <a:extLst>
              <a:ext uri="{FF2B5EF4-FFF2-40B4-BE49-F238E27FC236}">
                <a16:creationId xmlns:a16="http://schemas.microsoft.com/office/drawing/2014/main" id="{63B9FC46-C4BA-4CD6-1D30-D9D0C755AF7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213160" y="4790975"/>
            <a:ext cx="1400481" cy="1439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67CAC9-D693-9C67-F8F8-B07C157909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435" y="2305235"/>
            <a:ext cx="4791871" cy="38286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CCA77A-2BC9-1134-D9DD-77E4487FE24E}"/>
              </a:ext>
            </a:extLst>
          </p:cNvPr>
          <p:cNvSpPr txBox="1"/>
          <p:nvPr/>
        </p:nvSpPr>
        <p:spPr>
          <a:xfrm>
            <a:off x="793111" y="4721757"/>
            <a:ext cx="847521" cy="129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55740C-8D17-8963-0995-B1238F768736}"/>
              </a:ext>
            </a:extLst>
          </p:cNvPr>
          <p:cNvSpPr txBox="1"/>
          <p:nvPr/>
        </p:nvSpPr>
        <p:spPr>
          <a:xfrm>
            <a:off x="767459" y="4880341"/>
            <a:ext cx="847521" cy="129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0C9DDC-9B92-132D-DE4F-0C5F0DF14FEC}"/>
              </a:ext>
            </a:extLst>
          </p:cNvPr>
          <p:cNvSpPr txBox="1"/>
          <p:nvPr/>
        </p:nvSpPr>
        <p:spPr>
          <a:xfrm>
            <a:off x="537175" y="5871823"/>
            <a:ext cx="1480219" cy="246221"/>
          </a:xfrm>
          <a:prstGeom prst="rect">
            <a:avLst/>
          </a:prstGeom>
          <a:solidFill>
            <a:srgbClr val="F5F2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2025</a:t>
            </a:r>
            <a:r>
              <a:rPr kumimoji="1" lang="ko-KR" altLang="en-US" sz="10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 신소프트웨어 대상</a:t>
            </a:r>
          </a:p>
        </p:txBody>
      </p:sp>
      <p:pic>
        <p:nvPicPr>
          <p:cNvPr id="28" name="Picture 2" descr="인증] GS인증의 모든 것 - 9. GS인증 취득을 위해 알아야 하는 것 (GS인증 기준 알아보기 - 사용성)">
            <a:extLst>
              <a:ext uri="{FF2B5EF4-FFF2-40B4-BE49-F238E27FC236}">
                <a16:creationId xmlns:a16="http://schemas.microsoft.com/office/drawing/2014/main" id="{BF0D38AC-A58E-0191-032E-D79FCBF8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422" y="4215850"/>
            <a:ext cx="1583034" cy="10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68E7A5-41BA-884E-19DA-B6734634064E}"/>
              </a:ext>
            </a:extLst>
          </p:cNvPr>
          <p:cNvSpPr txBox="1"/>
          <p:nvPr/>
        </p:nvSpPr>
        <p:spPr>
          <a:xfrm>
            <a:off x="7769383" y="5405154"/>
            <a:ext cx="1480219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1000" dirty="0">
                <a:latin typeface="KoPubDotum Medium" pitchFamily="2" charset="-127"/>
                <a:ea typeface="KoPubDotum Medium" pitchFamily="2" charset="-127"/>
              </a:rPr>
              <a:t>LX2</a:t>
            </a:r>
            <a:r>
              <a:rPr kumimoji="1" lang="ko-KR" altLang="en-US" sz="1000" dirty="0">
                <a:latin typeface="KoPubDotum Medium" pitchFamily="2" charset="-127"/>
                <a:ea typeface="KoPubDotum Medium" pitchFamily="2" charset="-127"/>
              </a:rPr>
              <a:t> 학습관리솔루션</a:t>
            </a:r>
            <a:r>
              <a:rPr kumimoji="1" lang="en-US" altLang="ko-KR" sz="1000" dirty="0">
                <a:latin typeface="KoPubDotum Medium" pitchFamily="2" charset="-127"/>
                <a:ea typeface="KoPubDotum Medium" pitchFamily="2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kumimoji="1" lang="en-US" altLang="ko-KR" sz="1000" dirty="0">
                <a:latin typeface="KoPubDotum Medium" pitchFamily="2" charset="-127"/>
                <a:ea typeface="KoPubDotum Medium" pitchFamily="2" charset="-127"/>
              </a:rPr>
              <a:t>GS </a:t>
            </a:r>
            <a:r>
              <a:rPr kumimoji="1" lang="ko-KR" altLang="en-US" sz="1000" dirty="0">
                <a:latin typeface="KoPubDotum Medium" pitchFamily="2" charset="-127"/>
                <a:ea typeface="KoPubDotum Medium" pitchFamily="2" charset="-127"/>
              </a:rPr>
              <a:t>인증 </a:t>
            </a:r>
            <a:r>
              <a:rPr kumimoji="1" lang="en-US" altLang="ko-KR" sz="1000" dirty="0">
                <a:latin typeface="KoPubDotum Medium" pitchFamily="2" charset="-127"/>
                <a:ea typeface="KoPubDotum Medium" pitchFamily="2" charset="-127"/>
              </a:rPr>
              <a:t>1</a:t>
            </a:r>
            <a:r>
              <a:rPr kumimoji="1" lang="ko-KR" altLang="en-US" sz="1000" dirty="0">
                <a:latin typeface="KoPubDotum Medium" pitchFamily="2" charset="-127"/>
                <a:ea typeface="KoPubDotum Medium" pitchFamily="2" charset="-127"/>
              </a:rPr>
              <a:t>등급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16B2F5F-3F5F-3540-D370-A8C4D1E8DD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528" y="4312764"/>
            <a:ext cx="1054677" cy="1492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5F3EA162-4F53-054A-029F-2B4255F1307B}"/>
              </a:ext>
            </a:extLst>
          </p:cNvPr>
          <p:cNvSpPr/>
          <p:nvPr/>
        </p:nvSpPr>
        <p:spPr>
          <a:xfrm>
            <a:off x="3584848" y="4312764"/>
            <a:ext cx="1134799" cy="1422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30" name="그림 29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D86A701-5802-E38C-7548-AB31011CB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93" y="4263539"/>
            <a:ext cx="1137054" cy="14925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01B4E0-AF20-380D-78C7-80AC17D753AB}"/>
              </a:ext>
            </a:extLst>
          </p:cNvPr>
          <p:cNvSpPr txBox="1"/>
          <p:nvPr/>
        </p:nvSpPr>
        <p:spPr>
          <a:xfrm>
            <a:off x="3582593" y="5876589"/>
            <a:ext cx="1137054" cy="246221"/>
          </a:xfrm>
          <a:prstGeom prst="rect">
            <a:avLst/>
          </a:prstGeom>
          <a:solidFill>
            <a:srgbClr val="F5F2E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00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벤처기업확인서</a:t>
            </a:r>
          </a:p>
        </p:txBody>
      </p:sp>
    </p:spTree>
    <p:extLst>
      <p:ext uri="{BB962C8B-B14F-4D97-AF65-F5344CB8AC3E}">
        <p14:creationId xmlns:p14="http://schemas.microsoft.com/office/powerpoint/2010/main" val="1185376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0799763" cy="6858000"/>
          </a:xfrm>
          <a:prstGeom prst="rect">
            <a:avLst/>
          </a:prstGeom>
          <a:gradFill>
            <a:gsLst>
              <a:gs pos="13000">
                <a:srgbClr val="1E236B"/>
              </a:gs>
              <a:gs pos="92000">
                <a:srgbClr val="393EA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52626" y="4924288"/>
            <a:ext cx="42235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spc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THANK YOU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0" y="2595776"/>
            <a:ext cx="4486275" cy="401002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2154FE7-0965-DFC2-2B9C-AEEF5FDE84B8}"/>
              </a:ext>
            </a:extLst>
          </p:cNvPr>
          <p:cNvSpPr/>
          <p:nvPr/>
        </p:nvSpPr>
        <p:spPr>
          <a:xfrm>
            <a:off x="959045" y="2576360"/>
            <a:ext cx="2853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통합 학습관리시스템 </a:t>
            </a:r>
            <a:r>
              <a: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LX2</a:t>
            </a:r>
            <a:endParaRPr lang="ko-KR" altLang="en-US" sz="2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5C9F6B1-65C3-60DD-1746-9BC6E74D41C9}"/>
              </a:ext>
            </a:extLst>
          </p:cNvPr>
          <p:cNvSpPr/>
          <p:nvPr/>
        </p:nvSpPr>
        <p:spPr>
          <a:xfrm>
            <a:off x="315042" y="3016933"/>
            <a:ext cx="34264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spc="-60" dirty="0">
                <a:ln>
                  <a:solidFill>
                    <a:schemeClr val="tx1">
                      <a:lumMod val="50000"/>
                      <a:lumOff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Learning Experience &amp; Transformation</a:t>
            </a:r>
            <a:endParaRPr lang="ko-KR" altLang="en-US" sz="1600" b="1" kern="1200" spc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pic>
        <p:nvPicPr>
          <p:cNvPr id="8" name="그림 7" descr="로고, 상징, 폰트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270A3FF-07A7-872A-C581-8155F6AB4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2656384"/>
            <a:ext cx="614557" cy="2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1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텍스트 개체 틀 3">
            <a:extLst>
              <a:ext uri="{FF2B5EF4-FFF2-40B4-BE49-F238E27FC236}">
                <a16:creationId xmlns:a16="http://schemas.microsoft.com/office/drawing/2014/main" id="{74024840-9AB8-A34B-AFB4-89BB164BCB3A}"/>
              </a:ext>
            </a:extLst>
          </p:cNvPr>
          <p:cNvSpPr txBox="1">
            <a:spLocks/>
          </p:cNvSpPr>
          <p:nvPr/>
        </p:nvSpPr>
        <p:spPr>
          <a:xfrm>
            <a:off x="1702147" y="1047928"/>
            <a:ext cx="6501781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혁신적 기능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•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압도적 가성비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•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검증된 기술의 맞춤형 학습관리 시스템</a:t>
            </a:r>
          </a:p>
        </p:txBody>
      </p:sp>
      <p:sp>
        <p:nvSpPr>
          <p:cNvPr id="4" name="슬라이드 번호 개체 틀 7">
            <a:extLst>
              <a:ext uri="{FF2B5EF4-FFF2-40B4-BE49-F238E27FC236}">
                <a16:creationId xmlns:a16="http://schemas.microsoft.com/office/drawing/2014/main" id="{FD0A525C-77B3-8E5B-4455-B6589C68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5" y="6582544"/>
            <a:ext cx="250389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1</a:t>
            </a:r>
            <a:endParaRPr lang="en-US" dirty="0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F8E8FF4D-2AA9-F9F0-33FD-753E8BEDC583}"/>
              </a:ext>
            </a:extLst>
          </p:cNvPr>
          <p:cNvSpPr/>
          <p:nvPr/>
        </p:nvSpPr>
        <p:spPr>
          <a:xfrm>
            <a:off x="837615" y="1663805"/>
            <a:ext cx="4083497" cy="4587580"/>
          </a:xfrm>
          <a:custGeom>
            <a:avLst/>
            <a:gdLst/>
            <a:ahLst/>
            <a:cxnLst/>
            <a:rect l="l" t="t" r="r" b="b"/>
            <a:pathLst>
              <a:path w="3382009" h="1728470">
                <a:moveTo>
                  <a:pt x="0" y="1728215"/>
                </a:moveTo>
                <a:lnTo>
                  <a:pt x="3381755" y="1728215"/>
                </a:lnTo>
                <a:lnTo>
                  <a:pt x="3381755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F5F2EF"/>
          </a:solidFill>
        </p:spPr>
        <p:txBody>
          <a:bodyPr wrap="square" lIns="0" tIns="0" rIns="0" bIns="0" rtlCol="0"/>
          <a:lstStyle/>
          <a:p>
            <a:endParaRPr lang="x-none" altLang="en-US" dirty="0">
              <a:latin typeface="KoPubDotum Medium" pitchFamily="2" charset="-127"/>
              <a:ea typeface="KoPubDotum Medium" pitchFamily="2" charset="-127"/>
            </a:endParaRPr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D5C94EA3-1367-C8AE-9ABB-F3F917BD8FA2}"/>
              </a:ext>
            </a:extLst>
          </p:cNvPr>
          <p:cNvCxnSpPr>
            <a:cxnSpLocks/>
          </p:cNvCxnSpPr>
          <p:nvPr/>
        </p:nvCxnSpPr>
        <p:spPr>
          <a:xfrm>
            <a:off x="871785" y="1777198"/>
            <a:ext cx="0" cy="4474187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A0EE7A-A5A9-206C-B616-7D4A537128E5}"/>
              </a:ext>
            </a:extLst>
          </p:cNvPr>
          <p:cNvSpPr txBox="1"/>
          <p:nvPr/>
        </p:nvSpPr>
        <p:spPr>
          <a:xfrm>
            <a:off x="1057656" y="5006299"/>
            <a:ext cx="3554308" cy="117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과정과 학습자료 검색이 가능한 통합 검색 엔진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수료증 및 인증서 문서 보안 및 원본대조 관리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부정행위 방지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CBT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시험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QR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코드 출결 관리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사이트 분석 도구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미디어 스트리밍 서버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</a:t>
            </a:r>
            <a:endParaRPr lang="ko-KR" altLang="en-US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7" name="그림 6" descr="스크린샷, 일렉트릭 블루, 디자인이(가) 표시된 사진&#10;&#10;자동 생성된 설명">
            <a:extLst>
              <a:ext uri="{FF2B5EF4-FFF2-40B4-BE49-F238E27FC236}">
                <a16:creationId xmlns:a16="http://schemas.microsoft.com/office/drawing/2014/main" id="{625EF07C-47C9-2DF4-A5F3-99F1273A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3" y="4603418"/>
            <a:ext cx="4363369" cy="351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2254C-26C7-2D73-8499-3BE7CDF647F3}"/>
              </a:ext>
            </a:extLst>
          </p:cNvPr>
          <p:cNvSpPr txBox="1"/>
          <p:nvPr/>
        </p:nvSpPr>
        <p:spPr>
          <a:xfrm>
            <a:off x="870546" y="4594706"/>
            <a:ext cx="51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002066"/>
                </a:solidFill>
                <a:latin typeface="KOPUBDOTUM MEDIUM" pitchFamily="2" charset="-127"/>
                <a:ea typeface="KOPUBDOTUM MEDIUM" pitchFamily="2" charset="-127"/>
              </a:rPr>
              <a:t>05</a:t>
            </a:r>
            <a:endParaRPr lang="ko-KR" altLang="en-US" b="1" i="1" dirty="0">
              <a:solidFill>
                <a:srgbClr val="002066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E9A13-F411-50F1-FCDA-FF1B1B0E6DF8}"/>
              </a:ext>
            </a:extLst>
          </p:cNvPr>
          <p:cNvSpPr txBox="1"/>
          <p:nvPr/>
        </p:nvSpPr>
        <p:spPr>
          <a:xfrm>
            <a:off x="1449298" y="4632775"/>
            <a:ext cx="3361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압도적 가성비의 부가 솔루션 기능 내장</a:t>
            </a:r>
          </a:p>
        </p:txBody>
      </p:sp>
      <p:pic>
        <p:nvPicPr>
          <p:cNvPr id="10" name="그림 9" descr="스크린샷, 일렉트릭 블루, 디자인이(가) 표시된 사진&#10;&#10;자동 생성된 설명">
            <a:extLst>
              <a:ext uri="{FF2B5EF4-FFF2-40B4-BE49-F238E27FC236}">
                <a16:creationId xmlns:a16="http://schemas.microsoft.com/office/drawing/2014/main" id="{7E0BA439-02E3-1E43-D390-80AA63820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755" y="1673744"/>
            <a:ext cx="4363368" cy="354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AAED75-D2D2-AE7B-E417-6BDF564D66AC}"/>
              </a:ext>
            </a:extLst>
          </p:cNvPr>
          <p:cNvSpPr txBox="1"/>
          <p:nvPr/>
        </p:nvSpPr>
        <p:spPr>
          <a:xfrm>
            <a:off x="873560" y="1666418"/>
            <a:ext cx="54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014DA1"/>
                </a:solidFill>
                <a:latin typeface="KOPUBDOTUM MEDIUM" pitchFamily="2" charset="-127"/>
                <a:ea typeface="KOPUBDOTUM MEDIUM" pitchFamily="2" charset="-127"/>
              </a:rPr>
              <a:t>01</a:t>
            </a:r>
            <a:endParaRPr lang="ko-KR" altLang="en-US" b="1" i="1" dirty="0">
              <a:solidFill>
                <a:srgbClr val="014DA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538C96-55B2-F190-D2C4-E8ED609D5F34}"/>
              </a:ext>
            </a:extLst>
          </p:cNvPr>
          <p:cNvSpPr txBox="1"/>
          <p:nvPr/>
        </p:nvSpPr>
        <p:spPr>
          <a:xfrm>
            <a:off x="1452310" y="1699439"/>
            <a:ext cx="3361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안정적이고 확장 가능한 학습관리 솔루션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F7FB4-B5FE-E21A-A4E3-4C8940A75D2A}"/>
              </a:ext>
            </a:extLst>
          </p:cNvPr>
          <p:cNvSpPr txBox="1"/>
          <p:nvPr/>
        </p:nvSpPr>
        <p:spPr>
          <a:xfrm>
            <a:off x="1057656" y="3526728"/>
            <a:ext cx="3554308" cy="89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효율적인 수강신청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학습 관리프로세스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UI/UX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대시보드형 마이페이지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통합 강의실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맞춤형 추천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2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블렌디드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러닝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마이크로 러닝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실시간 화상강의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•</a:t>
            </a:r>
            <a:endParaRPr lang="ko-KR" altLang="en-US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BB2BB-E23F-9292-6C72-3883C002938B}"/>
              </a:ext>
            </a:extLst>
          </p:cNvPr>
          <p:cNvSpPr txBox="1"/>
          <p:nvPr/>
        </p:nvSpPr>
        <p:spPr>
          <a:xfrm>
            <a:off x="1057655" y="2085915"/>
            <a:ext cx="3554309" cy="89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2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전자정부프레임워크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 기반 온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·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오프 통합교육 솔루션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Dotum Medium" pitchFamily="2" charset="-127"/>
                <a:ea typeface="KoPubDotum Medium" pitchFamily="2" charset="-127"/>
              </a:rPr>
              <a:t> •</a:t>
            </a:r>
          </a:p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웹 표준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웹 접근성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,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웹 취약점</a:t>
            </a:r>
            <a:r>
              <a:rPr lang="en-US" altLang="ko-KR" sz="12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  <a:cs typeface="Times New Roman" panose="02020603050405020304" pitchFamily="18" charset="0"/>
              </a:rPr>
              <a:t>,</a:t>
            </a:r>
            <a:r>
              <a:rPr lang="ko-KR" altLang="en-US" sz="12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  <a:cs typeface="Times New Roman" panose="02020603050405020304" pitchFamily="18" charset="0"/>
              </a:rPr>
              <a:t> </a:t>
            </a:r>
            <a:r>
              <a:rPr lang="ko-KR" altLang="en-US" sz="12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시큐어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 코딩 완벽 준수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Dotum Medium" pitchFamily="2" charset="-127"/>
                <a:ea typeface="KoPubDotum Medium" pitchFamily="2" charset="-127"/>
              </a:rPr>
              <a:t> •</a:t>
            </a:r>
            <a:endParaRPr lang="ko-KR" altLang="en-US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Dotum Medium" pitchFamily="2" charset="-127"/>
              <a:ea typeface="KoPubDotum Medium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개인정보 처리 지침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Dotum Medium" pitchFamily="2" charset="-127"/>
                <a:ea typeface="KoPubDotum Medium" pitchFamily="2" charset="-127"/>
              </a:rPr>
              <a:t> 동영상 보안 기능 기본 내장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Dotum Medium" pitchFamily="2" charset="-127"/>
                <a:ea typeface="KoPubDotum Medium" pitchFamily="2" charset="-127"/>
              </a:rPr>
              <a:t> •</a:t>
            </a:r>
            <a:endParaRPr lang="ko-KR" altLang="en-US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Dotum Medium" pitchFamily="2" charset="-127"/>
              <a:ea typeface="KoPubDotum Medium" pitchFamily="2" charset="-127"/>
            </a:endParaRPr>
          </a:p>
        </p:txBody>
      </p:sp>
      <p:pic>
        <p:nvPicPr>
          <p:cNvPr id="15" name="그림 14" descr="스크린샷, 일렉트릭 블루, 디자인이(가) 표시된 사진&#10;&#10;자동 생성된 설명">
            <a:extLst>
              <a:ext uri="{FF2B5EF4-FFF2-40B4-BE49-F238E27FC236}">
                <a16:creationId xmlns:a16="http://schemas.microsoft.com/office/drawing/2014/main" id="{B9E347BD-69A3-9FDD-5FCC-4D625DAEC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743" y="3090359"/>
            <a:ext cx="4363369" cy="3546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88D3F2-9F97-1114-7471-ED17D9ED0533}"/>
              </a:ext>
            </a:extLst>
          </p:cNvPr>
          <p:cNvSpPr txBox="1"/>
          <p:nvPr/>
        </p:nvSpPr>
        <p:spPr>
          <a:xfrm>
            <a:off x="870546" y="3083033"/>
            <a:ext cx="54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014DA1"/>
                </a:solidFill>
                <a:latin typeface="KOPUBDOTUM MEDIUM" pitchFamily="2" charset="-127"/>
                <a:ea typeface="KOPUBDOTUM MEDIUM" pitchFamily="2" charset="-127"/>
              </a:rPr>
              <a:t>03</a:t>
            </a:r>
            <a:endParaRPr lang="ko-KR" altLang="en-US" b="1" i="1" dirty="0">
              <a:solidFill>
                <a:srgbClr val="014DA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33303D-BA74-80D5-ECE1-4C796CDC75C8}"/>
              </a:ext>
            </a:extLst>
          </p:cNvPr>
          <p:cNvSpPr txBox="1"/>
          <p:nvPr/>
        </p:nvSpPr>
        <p:spPr>
          <a:xfrm>
            <a:off x="1449297" y="3116054"/>
            <a:ext cx="3364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최신 트렌드의 에듀테크 기술 적용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69E9C18D-84CD-916C-2C8F-ADFE147938C3}"/>
              </a:ext>
            </a:extLst>
          </p:cNvPr>
          <p:cNvSpPr/>
          <p:nvPr/>
        </p:nvSpPr>
        <p:spPr>
          <a:xfrm flipH="1">
            <a:off x="4986548" y="1649546"/>
            <a:ext cx="4141034" cy="4587580"/>
          </a:xfrm>
          <a:custGeom>
            <a:avLst/>
            <a:gdLst/>
            <a:ahLst/>
            <a:cxnLst/>
            <a:rect l="l" t="t" r="r" b="b"/>
            <a:pathLst>
              <a:path w="3382009" h="1728470">
                <a:moveTo>
                  <a:pt x="0" y="1728215"/>
                </a:moveTo>
                <a:lnTo>
                  <a:pt x="3381755" y="1728215"/>
                </a:lnTo>
                <a:lnTo>
                  <a:pt x="3381755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F5F2EF"/>
          </a:solidFill>
        </p:spPr>
        <p:txBody>
          <a:bodyPr wrap="square" lIns="0" tIns="0" rIns="0" bIns="0" rtlCol="0"/>
          <a:lstStyle/>
          <a:p>
            <a:endParaRPr lang="x-none" altLang="en-US" dirty="0">
              <a:latin typeface="KoPubDotum Medium" pitchFamily="2" charset="-127"/>
              <a:ea typeface="KoPubDotum Medium" pitchFamily="2" charset="-127"/>
            </a:endParaRPr>
          </a:p>
        </p:txBody>
      </p:sp>
      <p:cxnSp>
        <p:nvCxnSpPr>
          <p:cNvPr id="19" name="직선 연결선[R] 6">
            <a:extLst>
              <a:ext uri="{FF2B5EF4-FFF2-40B4-BE49-F238E27FC236}">
                <a16:creationId xmlns:a16="http://schemas.microsoft.com/office/drawing/2014/main" id="{FB4838E2-DD05-A6AA-B968-E35E1AB98D0C}"/>
              </a:ext>
            </a:extLst>
          </p:cNvPr>
          <p:cNvCxnSpPr>
            <a:cxnSpLocks/>
          </p:cNvCxnSpPr>
          <p:nvPr/>
        </p:nvCxnSpPr>
        <p:spPr>
          <a:xfrm>
            <a:off x="9127582" y="1741564"/>
            <a:ext cx="0" cy="4474187"/>
          </a:xfrm>
          <a:prstGeom prst="line">
            <a:avLst/>
          </a:prstGeom>
          <a:ln w="381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26909A-8D9A-CEC1-8AE9-3B7413FC3F54}"/>
              </a:ext>
            </a:extLst>
          </p:cNvPr>
          <p:cNvSpPr txBox="1"/>
          <p:nvPr/>
        </p:nvSpPr>
        <p:spPr>
          <a:xfrm flipH="1">
            <a:off x="5107800" y="5006299"/>
            <a:ext cx="3775013" cy="117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오프라인 교육을 위한 강사관리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분반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출결 관리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강의실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스튜디오 예약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결제환불 관리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학습자 확대를 위한 커뮤니티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마일리지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이벤트 관리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수십가지 상황에 대응 가능한 학습진도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수료 관리</a:t>
            </a:r>
          </a:p>
        </p:txBody>
      </p:sp>
      <p:pic>
        <p:nvPicPr>
          <p:cNvPr id="21" name="그림 20" descr="스크린샷, 일렉트릭 블루, 디자인이(가) 표시된 사진&#10;&#10;자동 생성된 설명">
            <a:extLst>
              <a:ext uri="{FF2B5EF4-FFF2-40B4-BE49-F238E27FC236}">
                <a16:creationId xmlns:a16="http://schemas.microsoft.com/office/drawing/2014/main" id="{62537F6E-1F84-197F-146E-26E2CDB8D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594" y="4603418"/>
            <a:ext cx="4424849" cy="3519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2A62F2-7356-74A6-393A-F16823687D18}"/>
              </a:ext>
            </a:extLst>
          </p:cNvPr>
          <p:cNvSpPr txBox="1"/>
          <p:nvPr/>
        </p:nvSpPr>
        <p:spPr>
          <a:xfrm flipH="1">
            <a:off x="8664048" y="4594706"/>
            <a:ext cx="52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002066"/>
                </a:solidFill>
                <a:latin typeface="KOPUBDOTUM MEDIUM" pitchFamily="2" charset="-127"/>
                <a:ea typeface="KOPUBDOTUM MEDIUM" pitchFamily="2" charset="-127"/>
              </a:rPr>
              <a:t>06</a:t>
            </a:r>
            <a:endParaRPr lang="ko-KR" altLang="en-US" b="1" i="1" dirty="0">
              <a:solidFill>
                <a:srgbClr val="002066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35DFB-2A1F-E759-B3F4-05548E57F52B}"/>
              </a:ext>
            </a:extLst>
          </p:cNvPr>
          <p:cNvSpPr txBox="1"/>
          <p:nvPr/>
        </p:nvSpPr>
        <p:spPr>
          <a:xfrm flipH="1">
            <a:off x="5005631" y="4632775"/>
            <a:ext cx="3409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모든 교육 방식 대응하는 운영 편의 기능</a:t>
            </a:r>
          </a:p>
        </p:txBody>
      </p:sp>
      <p:pic>
        <p:nvPicPr>
          <p:cNvPr id="24" name="그림 23" descr="스크린샷, 일렉트릭 블루, 디자인이(가) 표시된 사진&#10;&#10;자동 생성된 설명">
            <a:extLst>
              <a:ext uri="{FF2B5EF4-FFF2-40B4-BE49-F238E27FC236}">
                <a16:creationId xmlns:a16="http://schemas.microsoft.com/office/drawing/2014/main" id="{11B8C5AA-3C09-4623-3F9E-564EC7A28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48" y="1673744"/>
            <a:ext cx="4424848" cy="3546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49ACB8-467E-BC2B-C214-6A9BD6E6AE9E}"/>
              </a:ext>
            </a:extLst>
          </p:cNvPr>
          <p:cNvSpPr txBox="1"/>
          <p:nvPr/>
        </p:nvSpPr>
        <p:spPr>
          <a:xfrm flipH="1">
            <a:off x="8667105" y="1666418"/>
            <a:ext cx="54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014DA1"/>
                </a:solidFill>
                <a:latin typeface="KOPUBDOTUM MEDIUM" pitchFamily="2" charset="-127"/>
                <a:ea typeface="KOPUBDOTUM MEDIUM" pitchFamily="2" charset="-127"/>
              </a:rPr>
              <a:t>02</a:t>
            </a:r>
            <a:endParaRPr lang="ko-KR" altLang="en-US" b="1" i="1" dirty="0">
              <a:solidFill>
                <a:srgbClr val="014DA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EB02D9-F7AE-C34E-A8F0-2CADF29876C7}"/>
              </a:ext>
            </a:extLst>
          </p:cNvPr>
          <p:cNvSpPr txBox="1"/>
          <p:nvPr/>
        </p:nvSpPr>
        <p:spPr>
          <a:xfrm flipH="1">
            <a:off x="5008685" y="1699439"/>
            <a:ext cx="3409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압도적 성능으로 검증된 통합교육 시스템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B4AC4A-6ACC-BE33-1C45-8C0D89278AAD}"/>
              </a:ext>
            </a:extLst>
          </p:cNvPr>
          <p:cNvSpPr txBox="1"/>
          <p:nvPr/>
        </p:nvSpPr>
        <p:spPr>
          <a:xfrm flipH="1">
            <a:off x="5107799" y="3526728"/>
            <a:ext cx="3934897" cy="89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동영상 콘텐츠 등록 시 자동 자막 생성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다국어 변환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학습 주제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키워드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내용 요약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평가 문항 자동 생성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RAG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기반의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AI </a:t>
            </a:r>
            <a:r>
              <a:rPr lang="ko-KR" altLang="en-US" sz="1200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티칭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에이전트 지원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국내 유일 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MCP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서버 지원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D23F83-AF4C-FA87-14FB-32609A5C0D0E}"/>
              </a:ext>
            </a:extLst>
          </p:cNvPr>
          <p:cNvSpPr txBox="1"/>
          <p:nvPr/>
        </p:nvSpPr>
        <p:spPr>
          <a:xfrm flipH="1">
            <a:off x="5107800" y="2085915"/>
            <a:ext cx="3931840" cy="89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가급 보안 기관 적용으로 검증된 학습관리 시스템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국내 최대 사용자 공공기관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평생교육원 레퍼런스 보유</a:t>
            </a:r>
            <a:endParaRPr lang="en-US" altLang="ko-KR" sz="12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93F8A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• 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다양한 교육 운영 프로세스</a:t>
            </a:r>
            <a:r>
              <a:rPr lang="en-US" altLang="ko-KR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2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서비스 유형 지원</a:t>
            </a:r>
          </a:p>
        </p:txBody>
      </p:sp>
      <p:pic>
        <p:nvPicPr>
          <p:cNvPr id="29" name="그림 28" descr="스크린샷, 일렉트릭 블루, 디자인이(가) 표시된 사진&#10;&#10;자동 생성된 설명">
            <a:extLst>
              <a:ext uri="{FF2B5EF4-FFF2-40B4-BE49-F238E27FC236}">
                <a16:creationId xmlns:a16="http://schemas.microsoft.com/office/drawing/2014/main" id="{693F925C-4B41-5C6A-B6BB-9314D7A4B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94" y="3090359"/>
            <a:ext cx="4424849" cy="3546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61D7FAB-E1D1-3342-6246-F1553ED04F17}"/>
              </a:ext>
            </a:extLst>
          </p:cNvPr>
          <p:cNvSpPr txBox="1"/>
          <p:nvPr/>
        </p:nvSpPr>
        <p:spPr>
          <a:xfrm flipH="1">
            <a:off x="8664048" y="3083033"/>
            <a:ext cx="54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i="1" dirty="0">
                <a:solidFill>
                  <a:srgbClr val="014DA1"/>
                </a:solidFill>
                <a:latin typeface="KOPUBDOTUM MEDIUM" pitchFamily="2" charset="-127"/>
                <a:ea typeface="KOPUBDOTUM MEDIUM" pitchFamily="2" charset="-127"/>
              </a:rPr>
              <a:t>04</a:t>
            </a:r>
            <a:endParaRPr lang="ko-KR" altLang="en-US" b="1" i="1" dirty="0">
              <a:solidFill>
                <a:srgbClr val="014DA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561F0E-11E8-1EEE-25AF-E0A4D0D93B67}"/>
              </a:ext>
            </a:extLst>
          </p:cNvPr>
          <p:cNvSpPr txBox="1"/>
          <p:nvPr/>
        </p:nvSpPr>
        <p:spPr>
          <a:xfrm flipH="1">
            <a:off x="5005629" y="3116054"/>
            <a:ext cx="341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강력한 생성형 </a:t>
            </a:r>
            <a:r>
              <a:rPr lang="en-US" altLang="ko-KR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AI </a:t>
            </a:r>
            <a:r>
              <a:rPr lang="ko-KR" altLang="en-US" sz="14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기술 적용</a:t>
            </a:r>
          </a:p>
        </p:txBody>
      </p:sp>
    </p:spTree>
    <p:extLst>
      <p:ext uri="{BB962C8B-B14F-4D97-AF65-F5344CB8AC3E}">
        <p14:creationId xmlns:p14="http://schemas.microsoft.com/office/powerpoint/2010/main" val="21429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4827805" y="6582544"/>
            <a:ext cx="250389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2</a:t>
            </a:r>
            <a:endParaRPr lang="en-US" dirty="0"/>
          </a:p>
        </p:txBody>
      </p:sp>
      <p:sp>
        <p:nvSpPr>
          <p:cNvPr id="323" name="텍스트 개체 틀 3">
            <a:extLst>
              <a:ext uri="{FF2B5EF4-FFF2-40B4-BE49-F238E27FC236}">
                <a16:creationId xmlns:a16="http://schemas.microsoft.com/office/drawing/2014/main" id="{B0C654B8-B9B3-FF41-D81E-37DE016EC910}"/>
              </a:ext>
            </a:extLst>
          </p:cNvPr>
          <p:cNvSpPr txBox="1">
            <a:spLocks/>
          </p:cNvSpPr>
          <p:nvPr/>
        </p:nvSpPr>
        <p:spPr>
          <a:xfrm>
            <a:off x="1790298" y="1053818"/>
            <a:ext cx="6325450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검증된 통합교육관리시스템 개발 ・ 고도화 ・ 유지보수  경험 활용</a:t>
            </a:r>
          </a:p>
        </p:txBody>
      </p:sp>
      <p:sp>
        <p:nvSpPr>
          <p:cNvPr id="324" name="Text Box 448">
            <a:extLst>
              <a:ext uri="{FF2B5EF4-FFF2-40B4-BE49-F238E27FC236}">
                <a16:creationId xmlns:a16="http://schemas.microsoft.com/office/drawing/2014/main" id="{DEA768A4-F467-05AA-E3B9-3A2D7AB0C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68" y="1763419"/>
            <a:ext cx="1598756" cy="1665280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 prst="artDeco"/>
              <a:bevelB w="1270" h="1270"/>
            </a:sp3d>
          </a:bodyPr>
          <a:lstStyle>
            <a:defPPr>
              <a:defRPr kern="0"/>
            </a:defPPr>
            <a:lvl2pPr marL="0" lvl="1" algn="l" defTabSz="1330157" eaLnBrk="0" latinLnBrk="0" hangingPunct="0">
              <a:buClr>
                <a:schemeClr val="tx2">
                  <a:lumMod val="75000"/>
                </a:schemeClr>
              </a:buClr>
              <a:buSzPct val="120000"/>
              <a:tabLst>
                <a:tab pos="5647611" algn="l"/>
              </a:tabLst>
              <a:defRPr sz="800" b="1" kern="0" spc="-7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defRPr>
            </a:lvl2pPr>
          </a:lstStyle>
          <a:p>
            <a:pPr lvl="1"/>
            <a:r>
              <a:rPr lang="ko-KR" altLang="en-US" sz="700" dirty="0">
                <a:sym typeface="Wingdings" pitchFamily="2" charset="2"/>
              </a:rPr>
              <a:t>한국계량측정협회</a:t>
            </a:r>
            <a:br>
              <a:rPr lang="en-US" altLang="ko-KR" sz="36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교육관리 시스템</a:t>
            </a:r>
            <a:endParaRPr lang="en-US" altLang="ko-KR" sz="11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r>
              <a:rPr lang="ko-KR" altLang="en-US" dirty="0" err="1">
                <a:sym typeface="Wingdings" pitchFamily="2" charset="2"/>
              </a:rPr>
              <a:t>한국생명존중희망재단</a:t>
            </a:r>
            <a:r>
              <a:rPr lang="en-US" altLang="ko-KR" dirty="0">
                <a:sym typeface="Wingdings" pitchFamily="2" charset="2"/>
              </a:rPr>
              <a:t> </a:t>
            </a:r>
            <a:br>
              <a:rPr lang="en-US" altLang="ko-KR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자살예방교육 시스템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 err="1">
                <a:sym typeface="Wingdings" pitchFamily="2" charset="2"/>
              </a:rPr>
              <a:t>한국공정거래조정원</a:t>
            </a:r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1200" dirty="0">
                <a:sym typeface="Wingdings" pitchFamily="2" charset="2"/>
              </a:rPr>
              <a:t>공정거래교육센터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아동권리보장원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사이버교육센터</a:t>
            </a:r>
            <a:endParaRPr lang="en-US" altLang="ko-KR" sz="1200" dirty="0">
              <a:sym typeface="Wingdings" pitchFamily="2" charset="2"/>
            </a:endParaRPr>
          </a:p>
        </p:txBody>
      </p:sp>
      <p:pic>
        <p:nvPicPr>
          <p:cNvPr id="325" name="Picture 2" descr="NIDS 한국의료기기안전정보원">
            <a:extLst>
              <a:ext uri="{FF2B5EF4-FFF2-40B4-BE49-F238E27FC236}">
                <a16:creationId xmlns:a16="http://schemas.microsoft.com/office/drawing/2014/main" id="{457F2B7B-6E14-1EF0-A197-A7B218FE4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71" r="60269"/>
          <a:stretch/>
        </p:blipFill>
        <p:spPr bwMode="auto">
          <a:xfrm>
            <a:off x="790740" y="2845042"/>
            <a:ext cx="447526" cy="15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" name="Text Box 448">
            <a:extLst>
              <a:ext uri="{FF2B5EF4-FFF2-40B4-BE49-F238E27FC236}">
                <a16:creationId xmlns:a16="http://schemas.microsoft.com/office/drawing/2014/main" id="{5668AE76-6DDA-C054-59E3-5FAEB03B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120" y="1745962"/>
            <a:ext cx="1598400" cy="1605600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 prst="artDeco"/>
              <a:bevelB w="1270" h="1270"/>
            </a:sp3d>
          </a:bodyPr>
          <a:lstStyle>
            <a:defPPr>
              <a:defRPr kern="0"/>
            </a:defPPr>
            <a:lvl2pPr marL="0" lvl="1" algn="l" defTabSz="1330157" eaLnBrk="0" latinLnBrk="0" hangingPunct="0">
              <a:buClr>
                <a:schemeClr val="tx2">
                  <a:lumMod val="75000"/>
                </a:schemeClr>
              </a:buClr>
              <a:buSzPct val="120000"/>
              <a:tabLst>
                <a:tab pos="5647611" algn="l"/>
              </a:tabLst>
              <a:defRPr sz="800" b="1" kern="0" spc="-7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defRPr>
            </a:lvl2pPr>
          </a:lstStyle>
          <a:p>
            <a:pPr lvl="1"/>
            <a:r>
              <a:rPr lang="ko-KR" altLang="en-US" sz="700" dirty="0" err="1">
                <a:sym typeface="Wingdings" pitchFamily="2" charset="2"/>
              </a:rPr>
              <a:t>한국한의약진흥원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한</a:t>
            </a:r>
            <a:r>
              <a:rPr lang="en-US" altLang="ko-KR" sz="1200" dirty="0">
                <a:sym typeface="Wingdings" pitchFamily="2" charset="2"/>
              </a:rPr>
              <a:t>e</a:t>
            </a:r>
            <a:r>
              <a:rPr lang="ko-KR" altLang="en-US" sz="1200" dirty="0">
                <a:sym typeface="Wingdings" pitchFamily="2" charset="2"/>
              </a:rPr>
              <a:t>캠퍼스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국립국악원</a:t>
            </a:r>
            <a:br>
              <a:rPr lang="en-US" altLang="ko-KR" sz="700" dirty="0">
                <a:sym typeface="Wingdings" pitchFamily="2" charset="2"/>
              </a:rPr>
            </a:br>
            <a:r>
              <a:rPr lang="en-US" altLang="ko-KR" sz="1200" dirty="0">
                <a:sym typeface="Wingdings" pitchFamily="2" charset="2"/>
              </a:rPr>
              <a:t>e-</a:t>
            </a:r>
            <a:r>
              <a:rPr lang="ko-KR" altLang="en-US" sz="1200" dirty="0">
                <a:sym typeface="Wingdings" pitchFamily="2" charset="2"/>
              </a:rPr>
              <a:t>국악아카데미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경찰청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 err="1">
                <a:sym typeface="Wingdings" pitchFamily="2" charset="2"/>
              </a:rPr>
              <a:t>교육포털시스템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해양경찰교육원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 err="1">
                <a:sym typeface="Wingdings" pitchFamily="2" charset="2"/>
              </a:rPr>
              <a:t>에듀오션</a:t>
            </a:r>
            <a:endParaRPr lang="en-US" altLang="ko-KR" sz="700" dirty="0">
              <a:sym typeface="Wingdings" pitchFamily="2" charset="2"/>
            </a:endParaRPr>
          </a:p>
        </p:txBody>
      </p:sp>
      <p:pic>
        <p:nvPicPr>
          <p:cNvPr id="327" name="그림 326">
            <a:extLst>
              <a:ext uri="{FF2B5EF4-FFF2-40B4-BE49-F238E27FC236}">
                <a16:creationId xmlns:a16="http://schemas.microsoft.com/office/drawing/2014/main" id="{53A33D0A-DF1A-4B86-5CDF-6E22BB55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530" y="3242327"/>
            <a:ext cx="444085" cy="367758"/>
          </a:xfrm>
          <a:prstGeom prst="rect">
            <a:avLst/>
          </a:prstGeom>
        </p:spPr>
      </p:pic>
      <p:pic>
        <p:nvPicPr>
          <p:cNvPr id="328" name="Picture 4" descr="한국스마트헬스케어협회">
            <a:extLst>
              <a:ext uri="{FF2B5EF4-FFF2-40B4-BE49-F238E27FC236}">
                <a16:creationId xmlns:a16="http://schemas.microsoft.com/office/drawing/2014/main" id="{18978C8B-61E6-DED1-0305-4475FADD6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1337" b="-8154"/>
          <a:stretch/>
        </p:blipFill>
        <p:spPr bwMode="auto">
          <a:xfrm>
            <a:off x="5268316" y="1655658"/>
            <a:ext cx="393635" cy="3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object 53">
            <a:extLst>
              <a:ext uri="{FF2B5EF4-FFF2-40B4-BE49-F238E27FC236}">
                <a16:creationId xmlns:a16="http://schemas.microsoft.com/office/drawing/2014/main" id="{4821C917-F3AD-5080-E1EE-9D8233A492A9}"/>
              </a:ext>
            </a:extLst>
          </p:cNvPr>
          <p:cNvSpPr/>
          <p:nvPr/>
        </p:nvSpPr>
        <p:spPr>
          <a:xfrm>
            <a:off x="588421" y="3999479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59">
            <a:extLst>
              <a:ext uri="{FF2B5EF4-FFF2-40B4-BE49-F238E27FC236}">
                <a16:creationId xmlns:a16="http://schemas.microsoft.com/office/drawing/2014/main" id="{72ECD8A0-0178-D4B5-CFEA-E77D3295B1BC}"/>
              </a:ext>
            </a:extLst>
          </p:cNvPr>
          <p:cNvSpPr/>
          <p:nvPr/>
        </p:nvSpPr>
        <p:spPr>
          <a:xfrm>
            <a:off x="2027423" y="3999479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B7E3B181-A5C0-006B-DCC9-3A5C2AB1B11C}"/>
              </a:ext>
            </a:extLst>
          </p:cNvPr>
          <p:cNvSpPr txBox="1"/>
          <p:nvPr/>
        </p:nvSpPr>
        <p:spPr>
          <a:xfrm>
            <a:off x="1932428" y="4076889"/>
            <a:ext cx="16212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서울시</a:t>
            </a:r>
            <a:br>
              <a:rPr lang="en-US" altLang="ko-KR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지능형 학습관리시스템</a:t>
            </a:r>
            <a:endParaRPr lang="ko-KR" altLang="en-US" sz="1400" b="1" kern="0" spc="-70" dirty="0">
              <a:solidFill>
                <a:prstClr val="black">
                  <a:lumMod val="75000"/>
                  <a:lumOff val="25000"/>
                </a:prstClr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C786D9A8-56EF-AAC8-8D4B-1D84E86A4183}"/>
              </a:ext>
            </a:extLst>
          </p:cNvPr>
          <p:cNvSpPr txBox="1"/>
          <p:nvPr/>
        </p:nvSpPr>
        <p:spPr>
          <a:xfrm>
            <a:off x="1932428" y="4584238"/>
            <a:ext cx="141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 err="1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온〮오프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통합교육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지능형 학습추천</a:t>
            </a:r>
          </a:p>
        </p:txBody>
      </p:sp>
      <p:pic>
        <p:nvPicPr>
          <p:cNvPr id="333" name="그림 332">
            <a:extLst>
              <a:ext uri="{FF2B5EF4-FFF2-40B4-BE49-F238E27FC236}">
                <a16:creationId xmlns:a16="http://schemas.microsoft.com/office/drawing/2014/main" id="{69C6A779-8477-43DB-CD7D-9422152FB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30620" y="4044946"/>
            <a:ext cx="1234228" cy="8404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4" name="object 53">
            <a:extLst>
              <a:ext uri="{FF2B5EF4-FFF2-40B4-BE49-F238E27FC236}">
                <a16:creationId xmlns:a16="http://schemas.microsoft.com/office/drawing/2014/main" id="{A8D0C23B-B37B-2070-EB7B-D861F198E2EB}"/>
              </a:ext>
            </a:extLst>
          </p:cNvPr>
          <p:cNvSpPr/>
          <p:nvPr/>
        </p:nvSpPr>
        <p:spPr>
          <a:xfrm>
            <a:off x="3709430" y="3999479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59">
            <a:extLst>
              <a:ext uri="{FF2B5EF4-FFF2-40B4-BE49-F238E27FC236}">
                <a16:creationId xmlns:a16="http://schemas.microsoft.com/office/drawing/2014/main" id="{FB13EB72-099C-C80A-854A-D131A0F8E5B1}"/>
              </a:ext>
            </a:extLst>
          </p:cNvPr>
          <p:cNvSpPr/>
          <p:nvPr/>
        </p:nvSpPr>
        <p:spPr>
          <a:xfrm>
            <a:off x="696539" y="4014852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E3F68E25-5A87-EC7A-704C-0B4FDB850E91}"/>
              </a:ext>
            </a:extLst>
          </p:cNvPr>
          <p:cNvSpPr txBox="1"/>
          <p:nvPr/>
        </p:nvSpPr>
        <p:spPr>
          <a:xfrm>
            <a:off x="5053438" y="4076889"/>
            <a:ext cx="139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경기도</a:t>
            </a:r>
            <a:br>
              <a:rPr lang="en-US" altLang="ko-KR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en-US" altLang="ko-KR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GSEEK </a:t>
            </a:r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캠퍼스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D2274ABC-9AFE-0B81-736E-1C22989FD47C}"/>
              </a:ext>
            </a:extLst>
          </p:cNvPr>
          <p:cNvSpPr txBox="1"/>
          <p:nvPr/>
        </p:nvSpPr>
        <p:spPr>
          <a:xfrm>
            <a:off x="5034584" y="4584238"/>
            <a:ext cx="132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국내 최대  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MOOC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형 오픈 플랫폼</a:t>
            </a:r>
          </a:p>
        </p:txBody>
      </p:sp>
      <p:pic>
        <p:nvPicPr>
          <p:cNvPr id="338" name="그림 337">
            <a:extLst>
              <a:ext uri="{FF2B5EF4-FFF2-40B4-BE49-F238E27FC236}">
                <a16:creationId xmlns:a16="http://schemas.microsoft.com/office/drawing/2014/main" id="{622D350A-ED64-E449-20D5-311B18BE5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1006" y="4044946"/>
            <a:ext cx="1258929" cy="8127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9" name="object 53">
            <a:extLst>
              <a:ext uri="{FF2B5EF4-FFF2-40B4-BE49-F238E27FC236}">
                <a16:creationId xmlns:a16="http://schemas.microsoft.com/office/drawing/2014/main" id="{89DC0426-A0E0-7E63-E844-674273865AA0}"/>
              </a:ext>
            </a:extLst>
          </p:cNvPr>
          <p:cNvSpPr/>
          <p:nvPr/>
        </p:nvSpPr>
        <p:spPr>
          <a:xfrm>
            <a:off x="6850500" y="3999479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59">
            <a:extLst>
              <a:ext uri="{FF2B5EF4-FFF2-40B4-BE49-F238E27FC236}">
                <a16:creationId xmlns:a16="http://schemas.microsoft.com/office/drawing/2014/main" id="{7EA798B5-30EF-84E6-E9B2-D48FA0319695}"/>
              </a:ext>
            </a:extLst>
          </p:cNvPr>
          <p:cNvSpPr/>
          <p:nvPr/>
        </p:nvSpPr>
        <p:spPr>
          <a:xfrm>
            <a:off x="8159393" y="3999479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8D4A3E5B-FB93-BF41-CDB7-3DDCFD81CB41}"/>
              </a:ext>
            </a:extLst>
          </p:cNvPr>
          <p:cNvSpPr txBox="1"/>
          <p:nvPr/>
        </p:nvSpPr>
        <p:spPr>
          <a:xfrm>
            <a:off x="8062533" y="4076889"/>
            <a:ext cx="139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인사혁신처</a:t>
            </a:r>
            <a:br>
              <a:rPr lang="en-US" altLang="ko-KR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ko-KR" altLang="en-US" sz="1200" b="1" kern="0" spc="-70" dirty="0" err="1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나라배움터</a:t>
            </a:r>
            <a:endParaRPr lang="ko-KR" altLang="en-US" sz="1200" b="1" kern="0" spc="-70" dirty="0">
              <a:solidFill>
                <a:prstClr val="black">
                  <a:lumMod val="75000"/>
                  <a:lumOff val="25000"/>
                </a:prstClr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EFA6E882-53A2-CAEC-1D4C-59955BAAB7DB}"/>
              </a:ext>
            </a:extLst>
          </p:cNvPr>
          <p:cNvSpPr txBox="1"/>
          <p:nvPr/>
        </p:nvSpPr>
        <p:spPr>
          <a:xfrm>
            <a:off x="8062533" y="4507294"/>
            <a:ext cx="13205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lnSpc>
                <a:spcPct val="150000"/>
              </a:lnSpc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국내 최대  공무원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교육 플랫폼</a:t>
            </a:r>
          </a:p>
        </p:txBody>
      </p:sp>
      <p:pic>
        <p:nvPicPr>
          <p:cNvPr id="343" name="그림 342">
            <a:extLst>
              <a:ext uri="{FF2B5EF4-FFF2-40B4-BE49-F238E27FC236}">
                <a16:creationId xmlns:a16="http://schemas.microsoft.com/office/drawing/2014/main" id="{50B5FCCA-2E03-6342-FEB6-B44C0880A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55" y="4044317"/>
            <a:ext cx="1082432" cy="74376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44" name="object 53">
            <a:extLst>
              <a:ext uri="{FF2B5EF4-FFF2-40B4-BE49-F238E27FC236}">
                <a16:creationId xmlns:a16="http://schemas.microsoft.com/office/drawing/2014/main" id="{6C48FF5A-3995-85F3-17F2-BC41A8B3393C}"/>
              </a:ext>
            </a:extLst>
          </p:cNvPr>
          <p:cNvSpPr/>
          <p:nvPr/>
        </p:nvSpPr>
        <p:spPr>
          <a:xfrm>
            <a:off x="625894" y="5201496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59">
            <a:extLst>
              <a:ext uri="{FF2B5EF4-FFF2-40B4-BE49-F238E27FC236}">
                <a16:creationId xmlns:a16="http://schemas.microsoft.com/office/drawing/2014/main" id="{24682B18-938B-BDFF-EECF-5419FFA67F78}"/>
              </a:ext>
            </a:extLst>
          </p:cNvPr>
          <p:cNvSpPr/>
          <p:nvPr/>
        </p:nvSpPr>
        <p:spPr>
          <a:xfrm>
            <a:off x="2075950" y="5215614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27664B22-9718-68D8-EBED-549B7A4DD65E}"/>
              </a:ext>
            </a:extLst>
          </p:cNvPr>
          <p:cNvSpPr txBox="1"/>
          <p:nvPr/>
        </p:nvSpPr>
        <p:spPr>
          <a:xfrm>
            <a:off x="1979090" y="5282140"/>
            <a:ext cx="139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 err="1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휴넷</a:t>
            </a:r>
            <a:br>
              <a:rPr lang="en-US" altLang="ko-KR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ko-KR" altLang="en-US" sz="1200" b="1" kern="0" spc="-70" dirty="0" err="1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휴넷</a:t>
            </a:r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 평생교육원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D930600B-DAF2-A9A7-4BB3-62B3795C17E6}"/>
              </a:ext>
            </a:extLst>
          </p:cNvPr>
          <p:cNvSpPr txBox="1"/>
          <p:nvPr/>
        </p:nvSpPr>
        <p:spPr>
          <a:xfrm>
            <a:off x="1979090" y="5871481"/>
            <a:ext cx="132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국내 최대 </a:t>
            </a:r>
            <a:b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온라인 평생교육원</a:t>
            </a:r>
          </a:p>
        </p:txBody>
      </p:sp>
      <p:sp>
        <p:nvSpPr>
          <p:cNvPr id="348" name="object 53">
            <a:extLst>
              <a:ext uri="{FF2B5EF4-FFF2-40B4-BE49-F238E27FC236}">
                <a16:creationId xmlns:a16="http://schemas.microsoft.com/office/drawing/2014/main" id="{FB540B6A-6D3E-F9DC-8185-FE3DD8170EFF}"/>
              </a:ext>
            </a:extLst>
          </p:cNvPr>
          <p:cNvSpPr/>
          <p:nvPr/>
        </p:nvSpPr>
        <p:spPr>
          <a:xfrm>
            <a:off x="3709430" y="521561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59">
            <a:extLst>
              <a:ext uri="{FF2B5EF4-FFF2-40B4-BE49-F238E27FC236}">
                <a16:creationId xmlns:a16="http://schemas.microsoft.com/office/drawing/2014/main" id="{D5EBF762-BC79-9609-0E14-00F8C2F9B3DE}"/>
              </a:ext>
            </a:extLst>
          </p:cNvPr>
          <p:cNvSpPr/>
          <p:nvPr/>
        </p:nvSpPr>
        <p:spPr>
          <a:xfrm>
            <a:off x="5131444" y="5215614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79C55DF1-7A23-C69E-4B7D-864D4DD40C37}"/>
              </a:ext>
            </a:extLst>
          </p:cNvPr>
          <p:cNvSpPr txBox="1"/>
          <p:nvPr/>
        </p:nvSpPr>
        <p:spPr>
          <a:xfrm>
            <a:off x="5053438" y="5292165"/>
            <a:ext cx="139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한국수력원자력</a:t>
            </a:r>
            <a:br>
              <a:rPr lang="en-US" altLang="ko-KR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차세대교육시스템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2AAE8DFF-BFC6-2321-BCD3-A243AD1C159F}"/>
              </a:ext>
            </a:extLst>
          </p:cNvPr>
          <p:cNvSpPr txBox="1"/>
          <p:nvPr/>
        </p:nvSpPr>
        <p:spPr>
          <a:xfrm>
            <a:off x="5034584" y="5881506"/>
            <a:ext cx="132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학습자 맞춤형교육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권한 별 운영관리</a:t>
            </a:r>
          </a:p>
        </p:txBody>
      </p:sp>
      <p:sp>
        <p:nvSpPr>
          <p:cNvPr id="352" name="object 53">
            <a:extLst>
              <a:ext uri="{FF2B5EF4-FFF2-40B4-BE49-F238E27FC236}">
                <a16:creationId xmlns:a16="http://schemas.microsoft.com/office/drawing/2014/main" id="{B42EE7BF-A19C-8BF9-12F4-E1C12627CD01}"/>
              </a:ext>
            </a:extLst>
          </p:cNvPr>
          <p:cNvSpPr/>
          <p:nvPr/>
        </p:nvSpPr>
        <p:spPr>
          <a:xfrm>
            <a:off x="6850500" y="521561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59">
            <a:extLst>
              <a:ext uri="{FF2B5EF4-FFF2-40B4-BE49-F238E27FC236}">
                <a16:creationId xmlns:a16="http://schemas.microsoft.com/office/drawing/2014/main" id="{15E9E4F9-51A0-D2F7-AB7C-9F4A80831AD1}"/>
              </a:ext>
            </a:extLst>
          </p:cNvPr>
          <p:cNvSpPr/>
          <p:nvPr/>
        </p:nvSpPr>
        <p:spPr>
          <a:xfrm>
            <a:off x="8159393" y="5215614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66E9A3C6-77DA-2134-EB52-20CBA598660C}"/>
              </a:ext>
            </a:extLst>
          </p:cNvPr>
          <p:cNvSpPr txBox="1"/>
          <p:nvPr/>
        </p:nvSpPr>
        <p:spPr>
          <a:xfrm>
            <a:off x="8062533" y="5292165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한국철도공사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통합 학습관리시스템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1E5C2A91-C1B5-FA74-0E62-66C69E8EBC90}"/>
              </a:ext>
            </a:extLst>
          </p:cNvPr>
          <p:cNvSpPr txBox="1"/>
          <p:nvPr/>
        </p:nvSpPr>
        <p:spPr>
          <a:xfrm>
            <a:off x="8062533" y="5881506"/>
            <a:ext cx="132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최신 교육기술적용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학습분석 추천</a:t>
            </a:r>
          </a:p>
        </p:txBody>
      </p:sp>
      <p:pic>
        <p:nvPicPr>
          <p:cNvPr id="356" name="그림 355">
            <a:extLst>
              <a:ext uri="{FF2B5EF4-FFF2-40B4-BE49-F238E27FC236}">
                <a16:creationId xmlns:a16="http://schemas.microsoft.com/office/drawing/2014/main" id="{B9C51E51-80E6-1283-11BD-F1C32BD4EE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7682" y="5257213"/>
            <a:ext cx="1188807" cy="790173"/>
          </a:xfrm>
          <a:prstGeom prst="rect">
            <a:avLst/>
          </a:prstGeom>
        </p:spPr>
      </p:pic>
      <p:pic>
        <p:nvPicPr>
          <p:cNvPr id="357" name="그림 356">
            <a:extLst>
              <a:ext uri="{FF2B5EF4-FFF2-40B4-BE49-F238E27FC236}">
                <a16:creationId xmlns:a16="http://schemas.microsoft.com/office/drawing/2014/main" id="{33D647A8-5313-EB66-76DD-043A4561D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8115" y="5251974"/>
            <a:ext cx="1215213" cy="8130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358" name="그룹 357">
            <a:extLst>
              <a:ext uri="{FF2B5EF4-FFF2-40B4-BE49-F238E27FC236}">
                <a16:creationId xmlns:a16="http://schemas.microsoft.com/office/drawing/2014/main" id="{4083A853-B5DA-00D9-6B64-A4BCBF3F2251}"/>
              </a:ext>
            </a:extLst>
          </p:cNvPr>
          <p:cNvGrpSpPr/>
          <p:nvPr/>
        </p:nvGrpSpPr>
        <p:grpSpPr>
          <a:xfrm>
            <a:off x="6757268" y="5944690"/>
            <a:ext cx="734703" cy="363950"/>
            <a:chOff x="6677930" y="4453609"/>
            <a:chExt cx="803560" cy="363950"/>
          </a:xfrm>
          <a:solidFill>
            <a:srgbClr val="FFC000"/>
          </a:solidFill>
        </p:grpSpPr>
        <p:sp>
          <p:nvSpPr>
            <p:cNvPr id="359" name="사각형: 둥근 모서리 120">
              <a:extLst>
                <a:ext uri="{FF2B5EF4-FFF2-40B4-BE49-F238E27FC236}">
                  <a16:creationId xmlns:a16="http://schemas.microsoft.com/office/drawing/2014/main" id="{B1E639EC-6358-2997-8D08-677A41C8AB2F}"/>
                </a:ext>
              </a:extLst>
            </p:cNvPr>
            <p:cNvSpPr/>
            <p:nvPr/>
          </p:nvSpPr>
          <p:spPr>
            <a:xfrm>
              <a:off x="6677930" y="4453609"/>
              <a:ext cx="803560" cy="3639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0" name="직사각형 359">
              <a:extLst>
                <a:ext uri="{FF2B5EF4-FFF2-40B4-BE49-F238E27FC236}">
                  <a16:creationId xmlns:a16="http://schemas.microsoft.com/office/drawing/2014/main" id="{39684C05-A919-E7CB-403B-5A74890C2F2B}"/>
                </a:ext>
              </a:extLst>
            </p:cNvPr>
            <p:cNvSpPr/>
            <p:nvPr/>
          </p:nvSpPr>
          <p:spPr>
            <a:xfrm>
              <a:off x="6831770" y="4531445"/>
              <a:ext cx="649720" cy="2154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b="1" kern="0" spc="-92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클라우드</a:t>
              </a:r>
              <a:endParaRPr lang="ko-KR" altLang="en-US" sz="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  <p:pic>
          <p:nvPicPr>
            <p:cNvPr id="361" name="Picture 10" descr="Public Welfare Institution Icons, Download 4417 Free PNG and ...">
              <a:extLst>
                <a:ext uri="{FF2B5EF4-FFF2-40B4-BE49-F238E27FC236}">
                  <a16:creationId xmlns:a16="http://schemas.microsoft.com/office/drawing/2014/main" id="{949874A9-160E-71C1-F2F1-0CBC4C598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366" y="4498651"/>
              <a:ext cx="246296" cy="246296"/>
            </a:xfrm>
            <a:prstGeom prst="rect">
              <a:avLst/>
            </a:prstGeom>
            <a:grpFill/>
          </p:spPr>
        </p:pic>
      </p:grpSp>
      <p:pic>
        <p:nvPicPr>
          <p:cNvPr id="362" name="그림 361">
            <a:extLst>
              <a:ext uri="{FF2B5EF4-FFF2-40B4-BE49-F238E27FC236}">
                <a16:creationId xmlns:a16="http://schemas.microsoft.com/office/drawing/2014/main" id="{9ABAD0C3-34DA-63BE-2E89-951A939022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9371" y="2771853"/>
            <a:ext cx="536622" cy="342467"/>
          </a:xfrm>
          <a:prstGeom prst="rect">
            <a:avLst/>
          </a:prstGeom>
        </p:spPr>
      </p:pic>
      <p:pic>
        <p:nvPicPr>
          <p:cNvPr id="363" name="그림 362">
            <a:extLst>
              <a:ext uri="{FF2B5EF4-FFF2-40B4-BE49-F238E27FC236}">
                <a16:creationId xmlns:a16="http://schemas.microsoft.com/office/drawing/2014/main" id="{93B7C544-4963-C9EB-B7EF-794A7DB75C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648" y="5237605"/>
            <a:ext cx="1215213" cy="90335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364" name="그룹 363">
            <a:extLst>
              <a:ext uri="{FF2B5EF4-FFF2-40B4-BE49-F238E27FC236}">
                <a16:creationId xmlns:a16="http://schemas.microsoft.com/office/drawing/2014/main" id="{1B4F9B5E-2B7C-8EE7-1290-B400F9EBEAB4}"/>
              </a:ext>
            </a:extLst>
          </p:cNvPr>
          <p:cNvGrpSpPr/>
          <p:nvPr/>
        </p:nvGrpSpPr>
        <p:grpSpPr>
          <a:xfrm>
            <a:off x="513031" y="5938721"/>
            <a:ext cx="734703" cy="363950"/>
            <a:chOff x="6677930" y="4453609"/>
            <a:chExt cx="803560" cy="363950"/>
          </a:xfrm>
          <a:solidFill>
            <a:srgbClr val="FFC000"/>
          </a:solidFill>
        </p:grpSpPr>
        <p:sp>
          <p:nvSpPr>
            <p:cNvPr id="365" name="사각형: 둥근 모서리 120">
              <a:extLst>
                <a:ext uri="{FF2B5EF4-FFF2-40B4-BE49-F238E27FC236}">
                  <a16:creationId xmlns:a16="http://schemas.microsoft.com/office/drawing/2014/main" id="{0F4224D9-6921-39F0-27D2-75AA3FF98B8B}"/>
                </a:ext>
              </a:extLst>
            </p:cNvPr>
            <p:cNvSpPr/>
            <p:nvPr/>
          </p:nvSpPr>
          <p:spPr>
            <a:xfrm>
              <a:off x="6677930" y="4453609"/>
              <a:ext cx="803560" cy="3639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66" name="직사각형 365">
              <a:extLst>
                <a:ext uri="{FF2B5EF4-FFF2-40B4-BE49-F238E27FC236}">
                  <a16:creationId xmlns:a16="http://schemas.microsoft.com/office/drawing/2014/main" id="{88655043-3372-756C-F003-97B50221247D}"/>
                </a:ext>
              </a:extLst>
            </p:cNvPr>
            <p:cNvSpPr/>
            <p:nvPr/>
          </p:nvSpPr>
          <p:spPr>
            <a:xfrm>
              <a:off x="6831770" y="4531445"/>
              <a:ext cx="649720" cy="2154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800" b="1" kern="0" spc="-92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클라우드</a:t>
              </a:r>
              <a:endParaRPr lang="ko-KR" altLang="en-US" sz="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  <p:pic>
          <p:nvPicPr>
            <p:cNvPr id="367" name="Picture 10" descr="Public Welfare Institution Icons, Download 4417 Free PNG and ...">
              <a:extLst>
                <a:ext uri="{FF2B5EF4-FFF2-40B4-BE49-F238E27FC236}">
                  <a16:creationId xmlns:a16="http://schemas.microsoft.com/office/drawing/2014/main" id="{4C1C81D8-2DC2-E515-2B16-097D3C588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366" y="4498651"/>
              <a:ext cx="246296" cy="246296"/>
            </a:xfrm>
            <a:prstGeom prst="rect">
              <a:avLst/>
            </a:prstGeom>
            <a:grpFill/>
          </p:spPr>
        </p:pic>
      </p:grpSp>
      <p:pic>
        <p:nvPicPr>
          <p:cNvPr id="368" name="그림 367">
            <a:extLst>
              <a:ext uri="{FF2B5EF4-FFF2-40B4-BE49-F238E27FC236}">
                <a16:creationId xmlns:a16="http://schemas.microsoft.com/office/drawing/2014/main" id="{796A0B74-DE40-6395-D9CD-06970880DA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6877" y="2294441"/>
            <a:ext cx="391391" cy="342467"/>
          </a:xfrm>
          <a:prstGeom prst="rect">
            <a:avLst/>
          </a:prstGeom>
        </p:spPr>
      </p:pic>
      <p:grpSp>
        <p:nvGrpSpPr>
          <p:cNvPr id="369" name="그룹 368">
            <a:extLst>
              <a:ext uri="{FF2B5EF4-FFF2-40B4-BE49-F238E27FC236}">
                <a16:creationId xmlns:a16="http://schemas.microsoft.com/office/drawing/2014/main" id="{FDDC4EF6-C734-C420-DED6-4C73DCDC6B95}"/>
              </a:ext>
            </a:extLst>
          </p:cNvPr>
          <p:cNvGrpSpPr/>
          <p:nvPr/>
        </p:nvGrpSpPr>
        <p:grpSpPr>
          <a:xfrm>
            <a:off x="8877979" y="3016699"/>
            <a:ext cx="633532" cy="259486"/>
            <a:chOff x="8988453" y="2427436"/>
            <a:chExt cx="633532" cy="284812"/>
          </a:xfrm>
        </p:grpSpPr>
        <p:grpSp>
          <p:nvGrpSpPr>
            <p:cNvPr id="370" name="그룹 369">
              <a:extLst>
                <a:ext uri="{FF2B5EF4-FFF2-40B4-BE49-F238E27FC236}">
                  <a16:creationId xmlns:a16="http://schemas.microsoft.com/office/drawing/2014/main" id="{C7404AD1-B309-889E-D510-120F88513D4F}"/>
                </a:ext>
              </a:extLst>
            </p:cNvPr>
            <p:cNvGrpSpPr/>
            <p:nvPr/>
          </p:nvGrpSpPr>
          <p:grpSpPr>
            <a:xfrm>
              <a:off x="8988453" y="2427436"/>
              <a:ext cx="633532" cy="284812"/>
              <a:chOff x="5447976" y="4587769"/>
              <a:chExt cx="683928" cy="307469"/>
            </a:xfrm>
          </p:grpSpPr>
          <p:sp>
            <p:nvSpPr>
              <p:cNvPr id="372" name="사각형: 둥근 모서리 9">
                <a:extLst>
                  <a:ext uri="{FF2B5EF4-FFF2-40B4-BE49-F238E27FC236}">
                    <a16:creationId xmlns:a16="http://schemas.microsoft.com/office/drawing/2014/main" id="{5AE01FEE-F334-F74B-7B85-6F2C36E01952}"/>
                  </a:ext>
                </a:extLst>
              </p:cNvPr>
              <p:cNvSpPr/>
              <p:nvPr/>
            </p:nvSpPr>
            <p:spPr>
              <a:xfrm>
                <a:off x="5447976" y="4590409"/>
                <a:ext cx="675242" cy="30482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373" name="직사각형 372">
                <a:extLst>
                  <a:ext uri="{FF2B5EF4-FFF2-40B4-BE49-F238E27FC236}">
                    <a16:creationId xmlns:a16="http://schemas.microsoft.com/office/drawing/2014/main" id="{9F16C12F-36E6-1B78-0000-5249BE752D04}"/>
                  </a:ext>
                </a:extLst>
              </p:cNvPr>
              <p:cNvSpPr/>
              <p:nvPr/>
            </p:nvSpPr>
            <p:spPr>
              <a:xfrm>
                <a:off x="5525712" y="4587769"/>
                <a:ext cx="606192" cy="265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‘</a:t>
                </a:r>
                <a:r>
                  <a:rPr lang="ko-KR" altLang="en-US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가</a:t>
                </a:r>
                <a:r>
                  <a:rPr lang="en-US" altLang="ko-KR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’ </a:t>
                </a:r>
                <a:r>
                  <a:rPr lang="ko-KR" altLang="en-US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급  </a:t>
                </a:r>
                <a:br>
                  <a:rPr lang="en-US" altLang="ko-KR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</a:br>
                <a:r>
                  <a:rPr lang="ko-KR" altLang="en-US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보안기관</a:t>
                </a:r>
                <a:endParaRPr lang="ko-KR" altLang="en-US" sz="500" dirty="0">
                  <a:solidFill>
                    <a:schemeClr val="bg1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endParaRPr>
              </a:p>
            </p:txBody>
          </p:sp>
        </p:grpSp>
        <p:pic>
          <p:nvPicPr>
            <p:cNvPr id="371" name="그래픽 370" descr="방패 선택 표시 단색으로 채워진">
              <a:extLst>
                <a:ext uri="{FF2B5EF4-FFF2-40B4-BE49-F238E27FC236}">
                  <a16:creationId xmlns:a16="http://schemas.microsoft.com/office/drawing/2014/main" id="{3DC4B61C-C9D1-38BB-4AC3-170ABAC2E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89520" y="2446255"/>
              <a:ext cx="241923" cy="241923"/>
            </a:xfrm>
            <a:prstGeom prst="rect">
              <a:avLst/>
            </a:prstGeom>
          </p:spPr>
        </p:pic>
      </p:grpSp>
      <p:grpSp>
        <p:nvGrpSpPr>
          <p:cNvPr id="374" name="그룹 373">
            <a:extLst>
              <a:ext uri="{FF2B5EF4-FFF2-40B4-BE49-F238E27FC236}">
                <a16:creationId xmlns:a16="http://schemas.microsoft.com/office/drawing/2014/main" id="{35A8491D-B451-1A1B-24AB-C06EDFF909C6}"/>
              </a:ext>
            </a:extLst>
          </p:cNvPr>
          <p:cNvGrpSpPr/>
          <p:nvPr/>
        </p:nvGrpSpPr>
        <p:grpSpPr>
          <a:xfrm>
            <a:off x="3412758" y="6016557"/>
            <a:ext cx="633532" cy="284812"/>
            <a:chOff x="8988453" y="2427436"/>
            <a:chExt cx="633532" cy="284812"/>
          </a:xfrm>
        </p:grpSpPr>
        <p:grpSp>
          <p:nvGrpSpPr>
            <p:cNvPr id="375" name="그룹 374">
              <a:extLst>
                <a:ext uri="{FF2B5EF4-FFF2-40B4-BE49-F238E27FC236}">
                  <a16:creationId xmlns:a16="http://schemas.microsoft.com/office/drawing/2014/main" id="{68720A8C-AA1E-8D96-023D-CED961C71407}"/>
                </a:ext>
              </a:extLst>
            </p:cNvPr>
            <p:cNvGrpSpPr/>
            <p:nvPr/>
          </p:nvGrpSpPr>
          <p:grpSpPr>
            <a:xfrm>
              <a:off x="8988453" y="2427436"/>
              <a:ext cx="633532" cy="284812"/>
              <a:chOff x="5447976" y="4587769"/>
              <a:chExt cx="683928" cy="307469"/>
            </a:xfrm>
          </p:grpSpPr>
          <p:sp>
            <p:nvSpPr>
              <p:cNvPr id="377" name="사각형: 둥근 모서리 9">
                <a:extLst>
                  <a:ext uri="{FF2B5EF4-FFF2-40B4-BE49-F238E27FC236}">
                    <a16:creationId xmlns:a16="http://schemas.microsoft.com/office/drawing/2014/main" id="{FCA6B242-868A-06DD-E595-04744403511C}"/>
                  </a:ext>
                </a:extLst>
              </p:cNvPr>
              <p:cNvSpPr/>
              <p:nvPr/>
            </p:nvSpPr>
            <p:spPr>
              <a:xfrm>
                <a:off x="5447976" y="4590409"/>
                <a:ext cx="675242" cy="30482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378" name="직사각형 377">
                <a:extLst>
                  <a:ext uri="{FF2B5EF4-FFF2-40B4-BE49-F238E27FC236}">
                    <a16:creationId xmlns:a16="http://schemas.microsoft.com/office/drawing/2014/main" id="{D123D0E9-D484-44C7-B9FB-9BD4A0410986}"/>
                  </a:ext>
                </a:extLst>
              </p:cNvPr>
              <p:cNvSpPr/>
              <p:nvPr/>
            </p:nvSpPr>
            <p:spPr>
              <a:xfrm>
                <a:off x="5525712" y="4587769"/>
                <a:ext cx="606192" cy="299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6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‘</a:t>
                </a:r>
                <a:r>
                  <a:rPr lang="ko-KR" altLang="en-US" sz="6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가</a:t>
                </a:r>
                <a:r>
                  <a:rPr lang="en-US" altLang="ko-KR" sz="6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’ </a:t>
                </a:r>
                <a:r>
                  <a:rPr lang="ko-KR" altLang="en-US" sz="6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급  </a:t>
                </a:r>
                <a:br>
                  <a:rPr lang="en-US" altLang="ko-KR" sz="6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</a:br>
                <a:r>
                  <a:rPr lang="ko-KR" altLang="en-US" sz="6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보안기관</a:t>
                </a:r>
                <a:endParaRPr lang="ko-KR" altLang="en-US" sz="600" dirty="0">
                  <a:solidFill>
                    <a:schemeClr val="bg1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endParaRPr>
              </a:p>
            </p:txBody>
          </p:sp>
        </p:grpSp>
        <p:pic>
          <p:nvPicPr>
            <p:cNvPr id="376" name="그래픽 375" descr="방패 선택 표시 단색으로 채워진">
              <a:extLst>
                <a:ext uri="{FF2B5EF4-FFF2-40B4-BE49-F238E27FC236}">
                  <a16:creationId xmlns:a16="http://schemas.microsoft.com/office/drawing/2014/main" id="{1D9D5AAC-9F59-CFAF-3EB9-543542F60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89520" y="2446255"/>
              <a:ext cx="241923" cy="241923"/>
            </a:xfrm>
            <a:prstGeom prst="rect">
              <a:avLst/>
            </a:prstGeom>
          </p:spPr>
        </p:pic>
      </p:grpSp>
      <p:pic>
        <p:nvPicPr>
          <p:cNvPr id="379" name="그림 378">
            <a:extLst>
              <a:ext uri="{FF2B5EF4-FFF2-40B4-BE49-F238E27FC236}">
                <a16:creationId xmlns:a16="http://schemas.microsoft.com/office/drawing/2014/main" id="{391AFCB0-3065-A1B8-C508-768331BB3A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2032" y="1811645"/>
            <a:ext cx="564487" cy="167582"/>
          </a:xfrm>
          <a:prstGeom prst="rect">
            <a:avLst/>
          </a:prstGeom>
        </p:spPr>
      </p:pic>
      <p:pic>
        <p:nvPicPr>
          <p:cNvPr id="380" name="그림 379">
            <a:extLst>
              <a:ext uri="{FF2B5EF4-FFF2-40B4-BE49-F238E27FC236}">
                <a16:creationId xmlns:a16="http://schemas.microsoft.com/office/drawing/2014/main" id="{94522E12-8496-0FE6-2C6A-D7FD31B57F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5594" y="1755003"/>
            <a:ext cx="480312" cy="356723"/>
          </a:xfrm>
          <a:prstGeom prst="rect">
            <a:avLst/>
          </a:prstGeom>
        </p:spPr>
      </p:pic>
      <p:grpSp>
        <p:nvGrpSpPr>
          <p:cNvPr id="381" name="그룹 380">
            <a:extLst>
              <a:ext uri="{FF2B5EF4-FFF2-40B4-BE49-F238E27FC236}">
                <a16:creationId xmlns:a16="http://schemas.microsoft.com/office/drawing/2014/main" id="{1EE68776-8F1E-6A41-7647-368AE9213C5B}"/>
              </a:ext>
            </a:extLst>
          </p:cNvPr>
          <p:cNvGrpSpPr/>
          <p:nvPr/>
        </p:nvGrpSpPr>
        <p:grpSpPr>
          <a:xfrm>
            <a:off x="8871376" y="1939957"/>
            <a:ext cx="647677" cy="240610"/>
            <a:chOff x="1666347" y="2239778"/>
            <a:chExt cx="647677" cy="240610"/>
          </a:xfrm>
        </p:grpSpPr>
        <p:sp>
          <p:nvSpPr>
            <p:cNvPr id="382" name="사각형: 둥근 모서리 9">
              <a:extLst>
                <a:ext uri="{FF2B5EF4-FFF2-40B4-BE49-F238E27FC236}">
                  <a16:creationId xmlns:a16="http://schemas.microsoft.com/office/drawing/2014/main" id="{02D8F75E-63FC-3967-DC75-49D5E5866739}"/>
                </a:ext>
              </a:extLst>
            </p:cNvPr>
            <p:cNvSpPr/>
            <p:nvPr/>
          </p:nvSpPr>
          <p:spPr>
            <a:xfrm>
              <a:off x="1666347" y="2239778"/>
              <a:ext cx="647677" cy="240610"/>
            </a:xfrm>
            <a:prstGeom prst="roundRect">
              <a:avLst/>
            </a:prstGeom>
            <a:solidFill>
              <a:srgbClr val="103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900" dirty="0">
                  <a:latin typeface="NanumGothic" panose="020D0604000000000000" pitchFamily="34" charset="-127"/>
                  <a:ea typeface="NanumGothic" panose="020D0604000000000000" pitchFamily="34" charset="-127"/>
                </a:rPr>
                <a:t>  다국어</a:t>
              </a:r>
              <a:endPara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pic>
          <p:nvPicPr>
            <p:cNvPr id="383" name="그래픽 382" descr="세계 단색으로 채워진">
              <a:extLst>
                <a:ext uri="{FF2B5EF4-FFF2-40B4-BE49-F238E27FC236}">
                  <a16:creationId xmlns:a16="http://schemas.microsoft.com/office/drawing/2014/main" id="{DD4BC43C-0D93-E4CA-3952-5E9918C40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697805" y="2274073"/>
              <a:ext cx="174214" cy="174214"/>
            </a:xfrm>
            <a:prstGeom prst="rect">
              <a:avLst/>
            </a:prstGeom>
          </p:spPr>
        </p:pic>
      </p:grpSp>
      <p:grpSp>
        <p:nvGrpSpPr>
          <p:cNvPr id="384" name="그룹 383">
            <a:extLst>
              <a:ext uri="{FF2B5EF4-FFF2-40B4-BE49-F238E27FC236}">
                <a16:creationId xmlns:a16="http://schemas.microsoft.com/office/drawing/2014/main" id="{4FF811C4-522F-A31A-41B2-B34B73468EE8}"/>
              </a:ext>
            </a:extLst>
          </p:cNvPr>
          <p:cNvGrpSpPr/>
          <p:nvPr/>
        </p:nvGrpSpPr>
        <p:grpSpPr>
          <a:xfrm>
            <a:off x="8866365" y="2531243"/>
            <a:ext cx="647677" cy="240610"/>
            <a:chOff x="1666347" y="2239778"/>
            <a:chExt cx="647677" cy="240610"/>
          </a:xfrm>
        </p:grpSpPr>
        <p:sp>
          <p:nvSpPr>
            <p:cNvPr id="385" name="사각형: 둥근 모서리 9">
              <a:extLst>
                <a:ext uri="{FF2B5EF4-FFF2-40B4-BE49-F238E27FC236}">
                  <a16:creationId xmlns:a16="http://schemas.microsoft.com/office/drawing/2014/main" id="{A2716775-A38E-9659-8939-173EC2DA55DB}"/>
                </a:ext>
              </a:extLst>
            </p:cNvPr>
            <p:cNvSpPr/>
            <p:nvPr/>
          </p:nvSpPr>
          <p:spPr>
            <a:xfrm>
              <a:off x="1666347" y="2239778"/>
              <a:ext cx="647677" cy="240610"/>
            </a:xfrm>
            <a:prstGeom prst="roundRect">
              <a:avLst/>
            </a:prstGeom>
            <a:solidFill>
              <a:srgbClr val="103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900" dirty="0">
                  <a:latin typeface="NanumGothic" panose="020D0604000000000000" pitchFamily="34" charset="-127"/>
                  <a:ea typeface="NanumGothic" panose="020D0604000000000000" pitchFamily="34" charset="-127"/>
                </a:rPr>
                <a:t>  다국어</a:t>
              </a:r>
              <a:endPara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pic>
          <p:nvPicPr>
            <p:cNvPr id="386" name="그래픽 385" descr="세계 단색으로 채워진">
              <a:extLst>
                <a:ext uri="{FF2B5EF4-FFF2-40B4-BE49-F238E27FC236}">
                  <a16:creationId xmlns:a16="http://schemas.microsoft.com/office/drawing/2014/main" id="{83F1D67A-AA27-6D30-BCA7-0994A26C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697805" y="2274073"/>
              <a:ext cx="174214" cy="174214"/>
            </a:xfrm>
            <a:prstGeom prst="rect">
              <a:avLst/>
            </a:prstGeom>
          </p:spPr>
        </p:pic>
      </p:grpSp>
      <p:grpSp>
        <p:nvGrpSpPr>
          <p:cNvPr id="387" name="그룹 386">
            <a:extLst>
              <a:ext uri="{FF2B5EF4-FFF2-40B4-BE49-F238E27FC236}">
                <a16:creationId xmlns:a16="http://schemas.microsoft.com/office/drawing/2014/main" id="{B79FF75C-4E81-5849-B0A9-00CF5B30AE88}"/>
              </a:ext>
            </a:extLst>
          </p:cNvPr>
          <p:cNvGrpSpPr/>
          <p:nvPr/>
        </p:nvGrpSpPr>
        <p:grpSpPr>
          <a:xfrm>
            <a:off x="8885521" y="3418458"/>
            <a:ext cx="633532" cy="259486"/>
            <a:chOff x="8988453" y="2427436"/>
            <a:chExt cx="633532" cy="284812"/>
          </a:xfrm>
        </p:grpSpPr>
        <p:grpSp>
          <p:nvGrpSpPr>
            <p:cNvPr id="388" name="그룹 387">
              <a:extLst>
                <a:ext uri="{FF2B5EF4-FFF2-40B4-BE49-F238E27FC236}">
                  <a16:creationId xmlns:a16="http://schemas.microsoft.com/office/drawing/2014/main" id="{E73F62CD-06B0-A8CF-89DA-6DBC31E5B0B4}"/>
                </a:ext>
              </a:extLst>
            </p:cNvPr>
            <p:cNvGrpSpPr/>
            <p:nvPr/>
          </p:nvGrpSpPr>
          <p:grpSpPr>
            <a:xfrm>
              <a:off x="8988453" y="2427436"/>
              <a:ext cx="633532" cy="284812"/>
              <a:chOff x="5447976" y="4587769"/>
              <a:chExt cx="683928" cy="307469"/>
            </a:xfrm>
          </p:grpSpPr>
          <p:sp>
            <p:nvSpPr>
              <p:cNvPr id="390" name="사각형: 둥근 모서리 9">
                <a:extLst>
                  <a:ext uri="{FF2B5EF4-FFF2-40B4-BE49-F238E27FC236}">
                    <a16:creationId xmlns:a16="http://schemas.microsoft.com/office/drawing/2014/main" id="{5CF08754-36A4-028A-5726-88D7B6C03B41}"/>
                  </a:ext>
                </a:extLst>
              </p:cNvPr>
              <p:cNvSpPr/>
              <p:nvPr/>
            </p:nvSpPr>
            <p:spPr>
              <a:xfrm>
                <a:off x="5447976" y="4590409"/>
                <a:ext cx="675242" cy="30482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391" name="직사각형 390">
                <a:extLst>
                  <a:ext uri="{FF2B5EF4-FFF2-40B4-BE49-F238E27FC236}">
                    <a16:creationId xmlns:a16="http://schemas.microsoft.com/office/drawing/2014/main" id="{CA230E4E-2267-6D5E-F838-0EBE415FB06D}"/>
                  </a:ext>
                </a:extLst>
              </p:cNvPr>
              <p:cNvSpPr/>
              <p:nvPr/>
            </p:nvSpPr>
            <p:spPr>
              <a:xfrm>
                <a:off x="5525712" y="4587769"/>
                <a:ext cx="606192" cy="265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‘</a:t>
                </a:r>
                <a:r>
                  <a:rPr lang="ko-KR" altLang="en-US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가</a:t>
                </a:r>
                <a:r>
                  <a:rPr lang="en-US" altLang="ko-KR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’ </a:t>
                </a:r>
                <a:r>
                  <a:rPr lang="ko-KR" altLang="en-US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급  </a:t>
                </a:r>
                <a:br>
                  <a:rPr lang="en-US" altLang="ko-KR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</a:br>
                <a:r>
                  <a:rPr lang="ko-KR" altLang="en-US" sz="500" b="1" kern="0" spc="-92" dirty="0">
                    <a:solidFill>
                      <a:schemeClr val="bg1"/>
                    </a:solidFill>
                    <a:latin typeface="나눔스퀘어라운드 Bold" panose="020B0600000101010101" pitchFamily="50" charset="-127"/>
                    <a:ea typeface="나눔스퀘어라운드 Bold" panose="020B0600000101010101" pitchFamily="50" charset="-127"/>
                  </a:rPr>
                  <a:t>보안기관</a:t>
                </a:r>
                <a:endParaRPr lang="ko-KR" altLang="en-US" sz="500" dirty="0">
                  <a:solidFill>
                    <a:schemeClr val="bg1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endParaRPr>
              </a:p>
            </p:txBody>
          </p:sp>
        </p:grpSp>
        <p:pic>
          <p:nvPicPr>
            <p:cNvPr id="389" name="그래픽 388" descr="방패 선택 표시 단색으로 채워진">
              <a:extLst>
                <a:ext uri="{FF2B5EF4-FFF2-40B4-BE49-F238E27FC236}">
                  <a16:creationId xmlns:a16="http://schemas.microsoft.com/office/drawing/2014/main" id="{7B8C55D6-176A-F119-A0A1-2F14EBC4D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989520" y="2446255"/>
              <a:ext cx="241923" cy="241923"/>
            </a:xfrm>
            <a:prstGeom prst="rect">
              <a:avLst/>
            </a:prstGeom>
          </p:spPr>
        </p:pic>
      </p:grpSp>
      <p:pic>
        <p:nvPicPr>
          <p:cNvPr id="392" name="Picture 6" descr="교통안전 교육센터">
            <a:extLst>
              <a:ext uri="{FF2B5EF4-FFF2-40B4-BE49-F238E27FC236}">
                <a16:creationId xmlns:a16="http://schemas.microsoft.com/office/drawing/2014/main" id="{33E19ACC-E77F-D343-D4B9-96A925EB3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17" b="-4389"/>
          <a:stretch/>
        </p:blipFill>
        <p:spPr bwMode="auto">
          <a:xfrm>
            <a:off x="5237766" y="2642303"/>
            <a:ext cx="380713" cy="34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" name="Text Box 448">
            <a:extLst>
              <a:ext uri="{FF2B5EF4-FFF2-40B4-BE49-F238E27FC236}">
                <a16:creationId xmlns:a16="http://schemas.microsoft.com/office/drawing/2014/main" id="{1A2A0788-7702-801D-F587-E5022E42E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731" y="1675237"/>
            <a:ext cx="1598400" cy="1666800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 prst="artDeco"/>
              <a:bevelB w="1270" h="1270"/>
            </a:sp3d>
          </a:bodyPr>
          <a:lstStyle>
            <a:defPPr>
              <a:defRPr kern="0"/>
            </a:defPPr>
            <a:lvl2pPr marL="0" lvl="1" algn="l" defTabSz="1330157" eaLnBrk="0" latinLnBrk="0" hangingPunct="0">
              <a:buClr>
                <a:schemeClr val="tx2">
                  <a:lumMod val="75000"/>
                </a:schemeClr>
              </a:buClr>
              <a:buSzPct val="120000"/>
              <a:tabLst>
                <a:tab pos="5647611" algn="l"/>
              </a:tabLst>
              <a:defRPr sz="800" b="1" kern="0" spc="-7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defRPr>
            </a:lvl2pPr>
          </a:lstStyle>
          <a:p>
            <a:pPr lvl="1"/>
            <a:r>
              <a:rPr lang="ko-KR" altLang="en-US" sz="700" dirty="0" err="1">
                <a:sym typeface="Wingdings" pitchFamily="2" charset="2"/>
              </a:rPr>
              <a:t>한국스마트헬스케어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통합 교육시스템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한국공항공사</a:t>
            </a:r>
            <a:r>
              <a:rPr lang="en-US" altLang="ko-KR" sz="700" dirty="0">
                <a:sym typeface="Wingdings" pitchFamily="2" charset="2"/>
              </a:rPr>
              <a:t> </a:t>
            </a:r>
            <a:br>
              <a:rPr lang="en-US" altLang="ko-KR" sz="700" dirty="0">
                <a:sym typeface="Wingdings" pitchFamily="2" charset="2"/>
              </a:rPr>
            </a:br>
            <a:r>
              <a:rPr lang="en-US" altLang="ko-KR" sz="1200" dirty="0">
                <a:sym typeface="Wingdings" pitchFamily="2" charset="2"/>
              </a:rPr>
              <a:t>SKY CAMPUS+</a:t>
            </a: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도로교통공단</a:t>
            </a:r>
            <a:br>
              <a:rPr lang="en-US" altLang="ko-KR" sz="3600" dirty="0">
                <a:sym typeface="Wingdings" pitchFamily="2" charset="2"/>
              </a:rPr>
            </a:br>
            <a:r>
              <a:rPr lang="ko-KR" altLang="en-US" sz="1050" dirty="0" err="1">
                <a:sym typeface="Wingdings" pitchFamily="2" charset="2"/>
              </a:rPr>
              <a:t>이러닝센터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한국사회보장정보원</a:t>
            </a:r>
            <a:r>
              <a:rPr lang="en-US" altLang="ko-KR" sz="700" dirty="0">
                <a:sym typeface="Wingdings" pitchFamily="2" charset="2"/>
              </a:rPr>
              <a:t> 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통합교육시스템</a:t>
            </a:r>
            <a:endParaRPr lang="en-US" altLang="ko-KR" sz="1200" dirty="0">
              <a:sym typeface="Wingdings" pitchFamily="2" charset="2"/>
            </a:endParaRPr>
          </a:p>
        </p:txBody>
      </p:sp>
      <p:pic>
        <p:nvPicPr>
          <p:cNvPr id="394" name="그림 393">
            <a:extLst>
              <a:ext uri="{FF2B5EF4-FFF2-40B4-BE49-F238E27FC236}">
                <a16:creationId xmlns:a16="http://schemas.microsoft.com/office/drawing/2014/main" id="{93536E5B-3DDB-ED2A-6055-DDF6AC9772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87394" y="2186355"/>
            <a:ext cx="648398" cy="245510"/>
          </a:xfrm>
          <a:prstGeom prst="rect">
            <a:avLst/>
          </a:prstGeom>
        </p:spPr>
      </p:pic>
      <p:pic>
        <p:nvPicPr>
          <p:cNvPr id="395" name="그림 394">
            <a:extLst>
              <a:ext uri="{FF2B5EF4-FFF2-40B4-BE49-F238E27FC236}">
                <a16:creationId xmlns:a16="http://schemas.microsoft.com/office/drawing/2014/main" id="{50FDB003-DF47-76ED-9F92-54D4540A77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22157" y="2783685"/>
            <a:ext cx="585706" cy="225622"/>
          </a:xfrm>
          <a:prstGeom prst="rect">
            <a:avLst/>
          </a:prstGeom>
        </p:spPr>
      </p:pic>
      <p:grpSp>
        <p:nvGrpSpPr>
          <p:cNvPr id="396" name="그룹 395">
            <a:extLst>
              <a:ext uri="{FF2B5EF4-FFF2-40B4-BE49-F238E27FC236}">
                <a16:creationId xmlns:a16="http://schemas.microsoft.com/office/drawing/2014/main" id="{D9CB3558-642E-9FBD-D1E9-DB9EB1EEEA16}"/>
              </a:ext>
            </a:extLst>
          </p:cNvPr>
          <p:cNvGrpSpPr/>
          <p:nvPr/>
        </p:nvGrpSpPr>
        <p:grpSpPr>
          <a:xfrm>
            <a:off x="6498580" y="2458790"/>
            <a:ext cx="647677" cy="240610"/>
            <a:chOff x="1666347" y="2239778"/>
            <a:chExt cx="647677" cy="240610"/>
          </a:xfrm>
        </p:grpSpPr>
        <p:sp>
          <p:nvSpPr>
            <p:cNvPr id="397" name="사각형: 둥근 모서리 9">
              <a:extLst>
                <a:ext uri="{FF2B5EF4-FFF2-40B4-BE49-F238E27FC236}">
                  <a16:creationId xmlns:a16="http://schemas.microsoft.com/office/drawing/2014/main" id="{19A9A658-8DA9-234B-8255-500B9E7BFC28}"/>
                </a:ext>
              </a:extLst>
            </p:cNvPr>
            <p:cNvSpPr/>
            <p:nvPr/>
          </p:nvSpPr>
          <p:spPr>
            <a:xfrm>
              <a:off x="1666347" y="2239778"/>
              <a:ext cx="647677" cy="240610"/>
            </a:xfrm>
            <a:prstGeom prst="roundRect">
              <a:avLst/>
            </a:prstGeom>
            <a:solidFill>
              <a:srgbClr val="103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900" dirty="0">
                  <a:latin typeface="NanumGothic" panose="020D0604000000000000" pitchFamily="34" charset="-127"/>
                  <a:ea typeface="NanumGothic" panose="020D0604000000000000" pitchFamily="34" charset="-127"/>
                </a:rPr>
                <a:t>  다국어</a:t>
              </a:r>
              <a:endParaRPr lang="ko-KR" altLang="en-US" sz="1000" dirty="0">
                <a:latin typeface="NanumGothic" panose="020D0604000000000000" pitchFamily="34" charset="-127"/>
                <a:ea typeface="NanumGothic" panose="020D0604000000000000" pitchFamily="34" charset="-127"/>
              </a:endParaRPr>
            </a:p>
          </p:txBody>
        </p:sp>
        <p:pic>
          <p:nvPicPr>
            <p:cNvPr id="398" name="그래픽 397" descr="세계 단색으로 채워진">
              <a:extLst>
                <a:ext uri="{FF2B5EF4-FFF2-40B4-BE49-F238E27FC236}">
                  <a16:creationId xmlns:a16="http://schemas.microsoft.com/office/drawing/2014/main" id="{532314EC-8142-5685-A562-80805AA65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697805" y="2274073"/>
              <a:ext cx="174214" cy="174214"/>
            </a:xfrm>
            <a:prstGeom prst="rect">
              <a:avLst/>
            </a:prstGeom>
          </p:spPr>
        </p:pic>
      </p:grpSp>
      <p:sp>
        <p:nvSpPr>
          <p:cNvPr id="399" name="Text Box 448">
            <a:extLst>
              <a:ext uri="{FF2B5EF4-FFF2-40B4-BE49-F238E27FC236}">
                <a16:creationId xmlns:a16="http://schemas.microsoft.com/office/drawing/2014/main" id="{7E28C15D-4107-226C-FE32-B8CE8EBB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368" y="1697843"/>
            <a:ext cx="1598400" cy="1666800"/>
          </a:xfrm>
          <a:prstGeom prst="rect">
            <a:avLst/>
          </a:prstGeom>
          <a:noFill/>
          <a:ln w="127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 prst="artDeco"/>
              <a:bevelB w="1270" h="1270"/>
            </a:sp3d>
          </a:bodyPr>
          <a:lstStyle>
            <a:defPPr>
              <a:defRPr kern="0"/>
            </a:defPPr>
            <a:lvl2pPr marL="0" lvl="1" algn="l" defTabSz="1330157" eaLnBrk="0" latinLnBrk="0" hangingPunct="0">
              <a:buClr>
                <a:schemeClr val="tx2">
                  <a:lumMod val="75000"/>
                </a:schemeClr>
              </a:buClr>
              <a:buSzPct val="120000"/>
              <a:tabLst>
                <a:tab pos="5647611" algn="l"/>
              </a:tabLst>
              <a:defRPr sz="800" b="1" kern="0" spc="-7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defRPr>
            </a:lvl2pPr>
          </a:lstStyle>
          <a:p>
            <a:pPr lvl="1"/>
            <a:r>
              <a:rPr lang="en-US" altLang="ko-KR" sz="700" dirty="0">
                <a:sym typeface="Wingdings" pitchFamily="2" charset="2"/>
              </a:rPr>
              <a:t>HD</a:t>
            </a:r>
            <a:r>
              <a:rPr lang="ko-KR" altLang="en-US" sz="700" dirty="0">
                <a:sym typeface="Wingdings" pitchFamily="2" charset="2"/>
              </a:rPr>
              <a:t>현대건설기계</a:t>
            </a:r>
            <a:r>
              <a:rPr lang="en-US" altLang="ko-KR" sz="700" dirty="0">
                <a:sym typeface="Wingdings" pitchFamily="2" charset="2"/>
              </a:rPr>
              <a:t> 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글로벌교육시스템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중앙의료원</a:t>
            </a:r>
            <a:br>
              <a:rPr lang="en-US" altLang="ko-KR" sz="3600" dirty="0">
                <a:sym typeface="Wingdings" pitchFamily="2" charset="2"/>
              </a:rPr>
            </a:br>
            <a:r>
              <a:rPr lang="ko-KR" altLang="en-US" sz="1200" dirty="0" err="1">
                <a:sym typeface="Wingdings" pitchFamily="2" charset="2"/>
              </a:rPr>
              <a:t>국가치매교육시스템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sz="700" dirty="0">
                <a:sym typeface="Wingdings" pitchFamily="2" charset="2"/>
              </a:rPr>
              <a:t>한국의약품수출협회</a:t>
            </a:r>
            <a:br>
              <a:rPr lang="en-US" altLang="ko-KR" sz="700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온라인 교육 시스템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r>
              <a:rPr lang="ko-KR" altLang="en-US" dirty="0">
                <a:sym typeface="Wingdings" pitchFamily="2" charset="2"/>
              </a:rPr>
              <a:t>인천국제공항공사</a:t>
            </a:r>
            <a:br>
              <a:rPr lang="en-US" altLang="ko-KR" dirty="0">
                <a:sym typeface="Wingdings" pitchFamily="2" charset="2"/>
              </a:rPr>
            </a:br>
            <a:r>
              <a:rPr lang="ko-KR" altLang="en-US" sz="1200" dirty="0">
                <a:sym typeface="Wingdings" pitchFamily="2" charset="2"/>
              </a:rPr>
              <a:t>한국공항아카데미</a:t>
            </a:r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1200" dirty="0">
              <a:sym typeface="Wingdings" pitchFamily="2" charset="2"/>
            </a:endParaRPr>
          </a:p>
          <a:p>
            <a:pPr lvl="1"/>
            <a:endParaRPr lang="en-US" altLang="ko-KR" sz="700" dirty="0">
              <a:sym typeface="Wingdings" pitchFamily="2" charset="2"/>
            </a:endParaRPr>
          </a:p>
        </p:txBody>
      </p:sp>
      <p:pic>
        <p:nvPicPr>
          <p:cNvPr id="400" name="그림 399">
            <a:extLst>
              <a:ext uri="{FF2B5EF4-FFF2-40B4-BE49-F238E27FC236}">
                <a16:creationId xmlns:a16="http://schemas.microsoft.com/office/drawing/2014/main" id="{235EAF1C-FA1F-AD77-E40A-145C319858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413" y="1674769"/>
            <a:ext cx="412237" cy="400112"/>
          </a:xfrm>
          <a:prstGeom prst="rect">
            <a:avLst/>
          </a:prstGeom>
        </p:spPr>
      </p:pic>
      <p:pic>
        <p:nvPicPr>
          <p:cNvPr id="401" name="Picture 4" descr="한국사회보장정보원 교육홈페이지">
            <a:extLst>
              <a:ext uri="{FF2B5EF4-FFF2-40B4-BE49-F238E27FC236}">
                <a16:creationId xmlns:a16="http://schemas.microsoft.com/office/drawing/2014/main" id="{60D7FDFE-3D64-422C-0CB7-F4EB61145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84"/>
          <a:stretch/>
        </p:blipFill>
        <p:spPr bwMode="auto">
          <a:xfrm>
            <a:off x="5190239" y="3133318"/>
            <a:ext cx="485979" cy="2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그림 401">
            <a:extLst>
              <a:ext uri="{FF2B5EF4-FFF2-40B4-BE49-F238E27FC236}">
                <a16:creationId xmlns:a16="http://schemas.microsoft.com/office/drawing/2014/main" id="{5F29B677-D157-2495-CD6C-5E43022D512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67770" y="3234288"/>
            <a:ext cx="533046" cy="322633"/>
          </a:xfrm>
          <a:prstGeom prst="rect">
            <a:avLst/>
          </a:prstGeom>
        </p:spPr>
      </p:pic>
      <p:pic>
        <p:nvPicPr>
          <p:cNvPr id="403" name="그림 402">
            <a:extLst>
              <a:ext uri="{FF2B5EF4-FFF2-40B4-BE49-F238E27FC236}">
                <a16:creationId xmlns:a16="http://schemas.microsoft.com/office/drawing/2014/main" id="{C389CA8A-766F-0C8E-4A17-C61A50BBB50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0796" y="2164016"/>
            <a:ext cx="418949" cy="398474"/>
          </a:xfrm>
          <a:prstGeom prst="rect">
            <a:avLst/>
          </a:prstGeom>
        </p:spPr>
      </p:pic>
      <p:pic>
        <p:nvPicPr>
          <p:cNvPr id="404" name="그림 403">
            <a:extLst>
              <a:ext uri="{FF2B5EF4-FFF2-40B4-BE49-F238E27FC236}">
                <a16:creationId xmlns:a16="http://schemas.microsoft.com/office/drawing/2014/main" id="{8F5CE5E9-8423-66F0-1426-924D2CB84F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2225" y="2158049"/>
            <a:ext cx="506359" cy="445596"/>
          </a:xfrm>
          <a:prstGeom prst="rect">
            <a:avLst/>
          </a:prstGeom>
        </p:spPr>
      </p:pic>
      <p:pic>
        <p:nvPicPr>
          <p:cNvPr id="405" name="그림 404" descr="그래픽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5D2206-209C-4D9C-0F93-5F43C8562F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7" r="34959"/>
          <a:stretch>
            <a:fillRect/>
          </a:stretch>
        </p:blipFill>
        <p:spPr>
          <a:xfrm>
            <a:off x="581707" y="3189756"/>
            <a:ext cx="685866" cy="4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6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C71CCCE-6356-7899-35C0-1702A8C9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5" y="6582544"/>
            <a:ext cx="250390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3</a:t>
            </a:r>
            <a:endParaRPr lang="en-US" dirty="0"/>
          </a:p>
        </p:txBody>
      </p:sp>
      <p:sp>
        <p:nvSpPr>
          <p:cNvPr id="115" name="텍스트 개체 틀 3">
            <a:extLst>
              <a:ext uri="{FF2B5EF4-FFF2-40B4-BE49-F238E27FC236}">
                <a16:creationId xmlns:a16="http://schemas.microsoft.com/office/drawing/2014/main" id="{2760C9B4-0406-E103-FB05-076D926E7769}"/>
              </a:ext>
            </a:extLst>
          </p:cNvPr>
          <p:cNvSpPr txBox="1">
            <a:spLocks/>
          </p:cNvSpPr>
          <p:nvPr/>
        </p:nvSpPr>
        <p:spPr>
          <a:xfrm>
            <a:off x="2609447" y="1053818"/>
            <a:ext cx="468718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공공기관 법정의무교육에 특화된 통합 교육시스템</a:t>
            </a:r>
          </a:p>
        </p:txBody>
      </p:sp>
      <p:pic>
        <p:nvPicPr>
          <p:cNvPr id="183" name="Picture 2" descr="NIDS 한국의료기기안전정보원">
            <a:extLst>
              <a:ext uri="{FF2B5EF4-FFF2-40B4-BE49-F238E27FC236}">
                <a16:creationId xmlns:a16="http://schemas.microsoft.com/office/drawing/2014/main" id="{CDC0DDAB-FC6C-C230-386B-BE999C17C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71" r="60269"/>
          <a:stretch/>
        </p:blipFill>
        <p:spPr bwMode="auto">
          <a:xfrm>
            <a:off x="3694952" y="3197327"/>
            <a:ext cx="447526" cy="15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 descr="한국의약품수출입협회 로고">
            <a:extLst>
              <a:ext uri="{FF2B5EF4-FFF2-40B4-BE49-F238E27FC236}">
                <a16:creationId xmlns:a16="http://schemas.microsoft.com/office/drawing/2014/main" id="{BA0B07D3-8E5F-6EB5-7C3D-0E47E1407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48" b="-25200"/>
          <a:stretch/>
        </p:blipFill>
        <p:spPr bwMode="auto">
          <a:xfrm>
            <a:off x="3737218" y="4622845"/>
            <a:ext cx="423694" cy="57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그림 184">
            <a:extLst>
              <a:ext uri="{FF2B5EF4-FFF2-40B4-BE49-F238E27FC236}">
                <a16:creationId xmlns:a16="http://schemas.microsoft.com/office/drawing/2014/main" id="{D65B9C9A-3DB2-354E-4F16-8D2D899AA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850" y="1570759"/>
            <a:ext cx="506428" cy="306522"/>
          </a:xfrm>
          <a:prstGeom prst="rect">
            <a:avLst/>
          </a:prstGeom>
        </p:spPr>
      </p:pic>
      <p:sp>
        <p:nvSpPr>
          <p:cNvPr id="186" name="object 53">
            <a:extLst>
              <a:ext uri="{FF2B5EF4-FFF2-40B4-BE49-F238E27FC236}">
                <a16:creationId xmlns:a16="http://schemas.microsoft.com/office/drawing/2014/main" id="{A746FBEF-F835-CA01-ED41-DC816F146A99}"/>
              </a:ext>
            </a:extLst>
          </p:cNvPr>
          <p:cNvSpPr/>
          <p:nvPr/>
        </p:nvSpPr>
        <p:spPr>
          <a:xfrm>
            <a:off x="591942" y="190474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59">
            <a:extLst>
              <a:ext uri="{FF2B5EF4-FFF2-40B4-BE49-F238E27FC236}">
                <a16:creationId xmlns:a16="http://schemas.microsoft.com/office/drawing/2014/main" id="{AC4C8116-A34C-2E0A-D341-DA503254E5B4}"/>
              </a:ext>
            </a:extLst>
          </p:cNvPr>
          <p:cNvSpPr/>
          <p:nvPr/>
        </p:nvSpPr>
        <p:spPr>
          <a:xfrm>
            <a:off x="1941280" y="1887564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98DF5262-8F65-9BCF-941C-B509BA3C2401}"/>
              </a:ext>
            </a:extLst>
          </p:cNvPr>
          <p:cNvSpPr txBox="1"/>
          <p:nvPr/>
        </p:nvSpPr>
        <p:spPr>
          <a:xfrm>
            <a:off x="1879066" y="1912284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한국철도공사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코레일아카데미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5BF4E90-E552-99C3-EE6E-58A1EFAC37A5}"/>
              </a:ext>
            </a:extLst>
          </p:cNvPr>
          <p:cNvSpPr txBox="1"/>
          <p:nvPr/>
        </p:nvSpPr>
        <p:spPr>
          <a:xfrm>
            <a:off x="1881505" y="2343171"/>
            <a:ext cx="1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철도안전법 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24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철도종사자 교육훈련</a:t>
            </a:r>
          </a:p>
        </p:txBody>
      </p:sp>
      <p:pic>
        <p:nvPicPr>
          <p:cNvPr id="190" name="Picture 6" descr="교통안전 교육센터">
            <a:extLst>
              <a:ext uri="{FF2B5EF4-FFF2-40B4-BE49-F238E27FC236}">
                <a16:creationId xmlns:a16="http://schemas.microsoft.com/office/drawing/2014/main" id="{DE50B3D9-4DAE-FC37-CC53-037D317AE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17" b="-4389"/>
          <a:stretch/>
        </p:blipFill>
        <p:spPr bwMode="auto">
          <a:xfrm>
            <a:off x="6753716" y="1556686"/>
            <a:ext cx="351710" cy="32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그림 190">
            <a:extLst>
              <a:ext uri="{FF2B5EF4-FFF2-40B4-BE49-F238E27FC236}">
                <a16:creationId xmlns:a16="http://schemas.microsoft.com/office/drawing/2014/main" id="{34D0D18A-BF14-8AC7-49A8-820742B78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00" y="3205870"/>
            <a:ext cx="648398" cy="245510"/>
          </a:xfrm>
          <a:prstGeom prst="rect">
            <a:avLst/>
          </a:prstGeom>
        </p:spPr>
      </p:pic>
      <p:pic>
        <p:nvPicPr>
          <p:cNvPr id="192" name="그림 191">
            <a:extLst>
              <a:ext uri="{FF2B5EF4-FFF2-40B4-BE49-F238E27FC236}">
                <a16:creationId xmlns:a16="http://schemas.microsoft.com/office/drawing/2014/main" id="{5243C7CD-2FB2-ACCA-92E7-1B1D49188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763" y="2998090"/>
            <a:ext cx="418949" cy="398474"/>
          </a:xfrm>
          <a:prstGeom prst="rect">
            <a:avLst/>
          </a:prstGeom>
        </p:spPr>
      </p:pic>
      <p:pic>
        <p:nvPicPr>
          <p:cNvPr id="193" name="Picture 2" descr="KORAIL 인재개발원">
            <a:extLst>
              <a:ext uri="{FF2B5EF4-FFF2-40B4-BE49-F238E27FC236}">
                <a16:creationId xmlns:a16="http://schemas.microsoft.com/office/drawing/2014/main" id="{A7EF23D9-992F-C76C-81AA-D99A0E3C8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99" b="11627"/>
          <a:stretch>
            <a:fillRect/>
          </a:stretch>
        </p:blipFill>
        <p:spPr bwMode="auto">
          <a:xfrm>
            <a:off x="588280" y="1649616"/>
            <a:ext cx="766784" cy="1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object 53">
            <a:extLst>
              <a:ext uri="{FF2B5EF4-FFF2-40B4-BE49-F238E27FC236}">
                <a16:creationId xmlns:a16="http://schemas.microsoft.com/office/drawing/2014/main" id="{90E51526-4FF1-DD6B-43D1-DB4BC4246FD4}"/>
              </a:ext>
            </a:extLst>
          </p:cNvPr>
          <p:cNvSpPr/>
          <p:nvPr/>
        </p:nvSpPr>
        <p:spPr>
          <a:xfrm>
            <a:off x="619965" y="3448479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59">
            <a:extLst>
              <a:ext uri="{FF2B5EF4-FFF2-40B4-BE49-F238E27FC236}">
                <a16:creationId xmlns:a16="http://schemas.microsoft.com/office/drawing/2014/main" id="{E6366527-A6CA-305C-00F0-E0C3FF5A7704}"/>
              </a:ext>
            </a:extLst>
          </p:cNvPr>
          <p:cNvSpPr/>
          <p:nvPr/>
        </p:nvSpPr>
        <p:spPr>
          <a:xfrm>
            <a:off x="1928858" y="3448479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EA5973C-294B-2C92-778B-EB9E3D1DCDDA}"/>
              </a:ext>
            </a:extLst>
          </p:cNvPr>
          <p:cNvSpPr txBox="1"/>
          <p:nvPr/>
        </p:nvSpPr>
        <p:spPr>
          <a:xfrm>
            <a:off x="1875934" y="3484045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 err="1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한국생명존중희망재단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자살예방교육시스템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C50A045F-9751-0486-9320-30B2049C197B}"/>
              </a:ext>
            </a:extLst>
          </p:cNvPr>
          <p:cNvSpPr txBox="1"/>
          <p:nvPr/>
        </p:nvSpPr>
        <p:spPr>
          <a:xfrm>
            <a:off x="1875934" y="3875786"/>
            <a:ext cx="1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자살예방법 제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17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자살예방의무교육</a:t>
            </a:r>
          </a:p>
        </p:txBody>
      </p:sp>
      <p:sp>
        <p:nvSpPr>
          <p:cNvPr id="198" name="object 53">
            <a:extLst>
              <a:ext uri="{FF2B5EF4-FFF2-40B4-BE49-F238E27FC236}">
                <a16:creationId xmlns:a16="http://schemas.microsoft.com/office/drawing/2014/main" id="{72CF70C1-C8CC-DED0-9C98-59FD63EE75F2}"/>
              </a:ext>
            </a:extLst>
          </p:cNvPr>
          <p:cNvSpPr/>
          <p:nvPr/>
        </p:nvSpPr>
        <p:spPr>
          <a:xfrm>
            <a:off x="640894" y="508518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59">
            <a:extLst>
              <a:ext uri="{FF2B5EF4-FFF2-40B4-BE49-F238E27FC236}">
                <a16:creationId xmlns:a16="http://schemas.microsoft.com/office/drawing/2014/main" id="{AE219847-C4C2-A0DE-1873-D203C809C309}"/>
              </a:ext>
            </a:extLst>
          </p:cNvPr>
          <p:cNvSpPr/>
          <p:nvPr/>
        </p:nvSpPr>
        <p:spPr>
          <a:xfrm>
            <a:off x="1928858" y="5096462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32D182B-E075-C30C-7847-C0DE51A9232E}"/>
              </a:ext>
            </a:extLst>
          </p:cNvPr>
          <p:cNvSpPr txBox="1"/>
          <p:nvPr/>
        </p:nvSpPr>
        <p:spPr>
          <a:xfrm>
            <a:off x="1859683" y="5130421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스포츠윤리센터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 err="1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스포츠윤리런</a:t>
            </a:r>
            <a:endParaRPr lang="ko-KR" altLang="en-US" sz="1200" b="1" kern="0" spc="-70" dirty="0">
              <a:solidFill>
                <a:prstClr val="black">
                  <a:lumMod val="75000"/>
                  <a:lumOff val="25000"/>
                </a:prstClr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296E943-7DE7-4526-6BB0-251F58EB54A0}"/>
              </a:ext>
            </a:extLst>
          </p:cNvPr>
          <p:cNvSpPr txBox="1"/>
          <p:nvPr/>
        </p:nvSpPr>
        <p:spPr>
          <a:xfrm>
            <a:off x="1875934" y="5543757"/>
            <a:ext cx="1731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국민체육진흥법 제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18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체육인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/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체육지도자 의무교육</a:t>
            </a:r>
          </a:p>
        </p:txBody>
      </p:sp>
      <p:sp>
        <p:nvSpPr>
          <p:cNvPr id="202" name="object 53">
            <a:extLst>
              <a:ext uri="{FF2B5EF4-FFF2-40B4-BE49-F238E27FC236}">
                <a16:creationId xmlns:a16="http://schemas.microsoft.com/office/drawing/2014/main" id="{2537FC9F-DC45-54CA-86F3-A7188E300FA2}"/>
              </a:ext>
            </a:extLst>
          </p:cNvPr>
          <p:cNvSpPr/>
          <p:nvPr/>
        </p:nvSpPr>
        <p:spPr>
          <a:xfrm>
            <a:off x="3746615" y="1904002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59">
            <a:extLst>
              <a:ext uri="{FF2B5EF4-FFF2-40B4-BE49-F238E27FC236}">
                <a16:creationId xmlns:a16="http://schemas.microsoft.com/office/drawing/2014/main" id="{BC8C2DFC-7B7E-BF49-E4E2-B6E1C3210276}"/>
              </a:ext>
            </a:extLst>
          </p:cNvPr>
          <p:cNvSpPr/>
          <p:nvPr/>
        </p:nvSpPr>
        <p:spPr>
          <a:xfrm>
            <a:off x="5168900" y="1923649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6649E640-CE62-2752-69D3-160C1B41DA98}"/>
              </a:ext>
            </a:extLst>
          </p:cNvPr>
          <p:cNvSpPr txBox="1"/>
          <p:nvPr/>
        </p:nvSpPr>
        <p:spPr>
          <a:xfrm>
            <a:off x="5099326" y="1951072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아동권리보장원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사이버교육센터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41636629-0AE3-8BDD-61D4-859F6120CDF2}"/>
              </a:ext>
            </a:extLst>
          </p:cNvPr>
          <p:cNvSpPr txBox="1"/>
          <p:nvPr/>
        </p:nvSpPr>
        <p:spPr>
          <a:xfrm>
            <a:off x="5100330" y="2345501"/>
            <a:ext cx="155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아동복지법 제 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26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아동학대 신고의무자교육</a:t>
            </a:r>
          </a:p>
        </p:txBody>
      </p:sp>
      <p:sp>
        <p:nvSpPr>
          <p:cNvPr id="206" name="object 53">
            <a:extLst>
              <a:ext uri="{FF2B5EF4-FFF2-40B4-BE49-F238E27FC236}">
                <a16:creationId xmlns:a16="http://schemas.microsoft.com/office/drawing/2014/main" id="{116327D3-FBD1-D93D-49FD-2FC3D815BCCE}"/>
              </a:ext>
            </a:extLst>
          </p:cNvPr>
          <p:cNvSpPr/>
          <p:nvPr/>
        </p:nvSpPr>
        <p:spPr>
          <a:xfrm>
            <a:off x="3746615" y="3484045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59">
            <a:extLst>
              <a:ext uri="{FF2B5EF4-FFF2-40B4-BE49-F238E27FC236}">
                <a16:creationId xmlns:a16="http://schemas.microsoft.com/office/drawing/2014/main" id="{715553F9-A9CC-807A-A056-1679BB66188E}"/>
              </a:ext>
            </a:extLst>
          </p:cNvPr>
          <p:cNvSpPr/>
          <p:nvPr/>
        </p:nvSpPr>
        <p:spPr>
          <a:xfrm>
            <a:off x="5168900" y="3445282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B3FEDEF-2F90-8033-91E9-2BAD7C586F46}"/>
              </a:ext>
            </a:extLst>
          </p:cNvPr>
          <p:cNvSpPr txBox="1"/>
          <p:nvPr/>
        </p:nvSpPr>
        <p:spPr>
          <a:xfrm>
            <a:off x="5113281" y="3476419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 err="1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한국의료기기안전정보원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교육관리시스템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3F351293-2047-0D44-73A2-3877DB0EBC85}"/>
              </a:ext>
            </a:extLst>
          </p:cNvPr>
          <p:cNvSpPr txBox="1"/>
          <p:nvPr/>
        </p:nvSpPr>
        <p:spPr>
          <a:xfrm>
            <a:off x="5113281" y="3881360"/>
            <a:ext cx="1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의료기기법 제 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6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품질책임자 교육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210" name="object 53">
            <a:extLst>
              <a:ext uri="{FF2B5EF4-FFF2-40B4-BE49-F238E27FC236}">
                <a16:creationId xmlns:a16="http://schemas.microsoft.com/office/drawing/2014/main" id="{5F4B999B-EACF-B2B1-F04B-52AF88721C17}"/>
              </a:ext>
            </a:extLst>
          </p:cNvPr>
          <p:cNvSpPr/>
          <p:nvPr/>
        </p:nvSpPr>
        <p:spPr>
          <a:xfrm>
            <a:off x="3728850" y="508518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59">
            <a:extLst>
              <a:ext uri="{FF2B5EF4-FFF2-40B4-BE49-F238E27FC236}">
                <a16:creationId xmlns:a16="http://schemas.microsoft.com/office/drawing/2014/main" id="{52820065-1910-8551-B89F-EF7A6890368E}"/>
              </a:ext>
            </a:extLst>
          </p:cNvPr>
          <p:cNvSpPr/>
          <p:nvPr/>
        </p:nvSpPr>
        <p:spPr>
          <a:xfrm>
            <a:off x="5174052" y="5089203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2CCE768-79EA-C018-9E5E-4102C0A4C680}"/>
              </a:ext>
            </a:extLst>
          </p:cNvPr>
          <p:cNvSpPr txBox="1"/>
          <p:nvPr/>
        </p:nvSpPr>
        <p:spPr>
          <a:xfrm>
            <a:off x="5115342" y="5116105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 err="1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한국의약품수출입협회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온라인교육시스템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8814D7CC-C4FB-73B2-87F6-F0F882715D8F}"/>
              </a:ext>
            </a:extLst>
          </p:cNvPr>
          <p:cNvSpPr txBox="1"/>
          <p:nvPr/>
        </p:nvSpPr>
        <p:spPr>
          <a:xfrm>
            <a:off x="5115342" y="5537646"/>
            <a:ext cx="1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화장품법 제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5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화장품 책임판매자 교육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214" name="object 53">
            <a:extLst>
              <a:ext uri="{FF2B5EF4-FFF2-40B4-BE49-F238E27FC236}">
                <a16:creationId xmlns:a16="http://schemas.microsoft.com/office/drawing/2014/main" id="{3AC03508-EFB2-B523-E84F-B926D759FFE1}"/>
              </a:ext>
            </a:extLst>
          </p:cNvPr>
          <p:cNvSpPr/>
          <p:nvPr/>
        </p:nvSpPr>
        <p:spPr>
          <a:xfrm>
            <a:off x="6767472" y="1901534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59">
            <a:extLst>
              <a:ext uri="{FF2B5EF4-FFF2-40B4-BE49-F238E27FC236}">
                <a16:creationId xmlns:a16="http://schemas.microsoft.com/office/drawing/2014/main" id="{10198F71-C223-A3B4-C0B5-7FE1CE32B472}"/>
              </a:ext>
            </a:extLst>
          </p:cNvPr>
          <p:cNvSpPr/>
          <p:nvPr/>
        </p:nvSpPr>
        <p:spPr>
          <a:xfrm>
            <a:off x="8100123" y="1901534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C1ED5BE-A7C3-8AA6-EDBF-CFDAE1C56C88}"/>
              </a:ext>
            </a:extLst>
          </p:cNvPr>
          <p:cNvSpPr txBox="1"/>
          <p:nvPr/>
        </p:nvSpPr>
        <p:spPr>
          <a:xfrm>
            <a:off x="8029834" y="1951589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도로교통공단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교통안전교육센터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38885C11-E8A5-EDD1-2A51-A051E3BE79B8}"/>
              </a:ext>
            </a:extLst>
          </p:cNvPr>
          <p:cNvSpPr txBox="1"/>
          <p:nvPr/>
        </p:nvSpPr>
        <p:spPr>
          <a:xfrm>
            <a:off x="8033255" y="2354567"/>
            <a:ext cx="1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도로교통법 제 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73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교통안전교육</a:t>
            </a:r>
          </a:p>
        </p:txBody>
      </p:sp>
      <p:sp>
        <p:nvSpPr>
          <p:cNvPr id="218" name="object 53">
            <a:extLst>
              <a:ext uri="{FF2B5EF4-FFF2-40B4-BE49-F238E27FC236}">
                <a16:creationId xmlns:a16="http://schemas.microsoft.com/office/drawing/2014/main" id="{B8B28D27-CB32-CE52-168D-8CBC73982521}"/>
              </a:ext>
            </a:extLst>
          </p:cNvPr>
          <p:cNvSpPr/>
          <p:nvPr/>
        </p:nvSpPr>
        <p:spPr>
          <a:xfrm>
            <a:off x="6780028" y="3509840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59">
            <a:extLst>
              <a:ext uri="{FF2B5EF4-FFF2-40B4-BE49-F238E27FC236}">
                <a16:creationId xmlns:a16="http://schemas.microsoft.com/office/drawing/2014/main" id="{3D727B63-7AC6-ACC3-D9D2-FD685BEB392D}"/>
              </a:ext>
            </a:extLst>
          </p:cNvPr>
          <p:cNvSpPr/>
          <p:nvPr/>
        </p:nvSpPr>
        <p:spPr>
          <a:xfrm>
            <a:off x="8100123" y="3439134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B7C49CD-40C1-1161-9CBA-3C34AE618069}"/>
              </a:ext>
            </a:extLst>
          </p:cNvPr>
          <p:cNvSpPr txBox="1"/>
          <p:nvPr/>
        </p:nvSpPr>
        <p:spPr>
          <a:xfrm>
            <a:off x="8029834" y="3469036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한국공항공사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en-US" altLang="ko-KR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SKY CAMPUS+</a:t>
            </a:r>
            <a:endParaRPr lang="ko-KR" altLang="en-US" sz="1200" b="1" kern="0" spc="-70" dirty="0">
              <a:solidFill>
                <a:prstClr val="black">
                  <a:lumMod val="75000"/>
                  <a:lumOff val="25000"/>
                </a:prstClr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C7604B3D-52E4-36E4-8217-6F2570621E89}"/>
              </a:ext>
            </a:extLst>
          </p:cNvPr>
          <p:cNvSpPr txBox="1"/>
          <p:nvPr/>
        </p:nvSpPr>
        <p:spPr>
          <a:xfrm>
            <a:off x="8029834" y="3877048"/>
            <a:ext cx="169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항공안전법 제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77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항공업무종사자 교육훈련</a:t>
            </a:r>
          </a:p>
        </p:txBody>
      </p:sp>
      <p:sp>
        <p:nvSpPr>
          <p:cNvPr id="222" name="object 53">
            <a:extLst>
              <a:ext uri="{FF2B5EF4-FFF2-40B4-BE49-F238E27FC236}">
                <a16:creationId xmlns:a16="http://schemas.microsoft.com/office/drawing/2014/main" id="{6B73958C-896B-B36C-A187-7EE4705BB678}"/>
              </a:ext>
            </a:extLst>
          </p:cNvPr>
          <p:cNvSpPr/>
          <p:nvPr/>
        </p:nvSpPr>
        <p:spPr>
          <a:xfrm>
            <a:off x="6803845" y="5075233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379730" h="379730">
                <a:moveTo>
                  <a:pt x="379476" y="0"/>
                </a:moveTo>
                <a:lnTo>
                  <a:pt x="0" y="0"/>
                </a:lnTo>
                <a:lnTo>
                  <a:pt x="0" y="379475"/>
                </a:lnTo>
                <a:lnTo>
                  <a:pt x="126492" y="252984"/>
                </a:lnTo>
                <a:lnTo>
                  <a:pt x="126492" y="126491"/>
                </a:lnTo>
                <a:lnTo>
                  <a:pt x="252983" y="126491"/>
                </a:lnTo>
                <a:lnTo>
                  <a:pt x="379476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59">
            <a:extLst>
              <a:ext uri="{FF2B5EF4-FFF2-40B4-BE49-F238E27FC236}">
                <a16:creationId xmlns:a16="http://schemas.microsoft.com/office/drawing/2014/main" id="{70355FE6-DD9A-551F-0D28-D720127E69FB}"/>
              </a:ext>
            </a:extLst>
          </p:cNvPr>
          <p:cNvSpPr/>
          <p:nvPr/>
        </p:nvSpPr>
        <p:spPr>
          <a:xfrm>
            <a:off x="8100122" y="5096462"/>
            <a:ext cx="253365" cy="27940"/>
          </a:xfrm>
          <a:custGeom>
            <a:avLst/>
            <a:gdLst/>
            <a:ahLst/>
            <a:cxnLst/>
            <a:rect l="l" t="t" r="r" b="b"/>
            <a:pathLst>
              <a:path w="253364" h="27939">
                <a:moveTo>
                  <a:pt x="252984" y="0"/>
                </a:moveTo>
                <a:lnTo>
                  <a:pt x="0" y="0"/>
                </a:lnTo>
                <a:lnTo>
                  <a:pt x="0" y="27432"/>
                </a:lnTo>
                <a:lnTo>
                  <a:pt x="252984" y="27432"/>
                </a:lnTo>
                <a:lnTo>
                  <a:pt x="252984" y="0"/>
                </a:lnTo>
                <a:close/>
              </a:path>
            </a:pathLst>
          </a:custGeom>
          <a:solidFill>
            <a:srgbClr val="002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430758D4-5136-A411-AB39-95979129DACA}"/>
              </a:ext>
            </a:extLst>
          </p:cNvPr>
          <p:cNvSpPr txBox="1"/>
          <p:nvPr/>
        </p:nvSpPr>
        <p:spPr>
          <a:xfrm>
            <a:off x="8029834" y="5136566"/>
            <a:ext cx="1499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00" dirty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인천국제공항공사</a:t>
            </a:r>
            <a:endParaRPr lang="en-US" altLang="ko-KR" sz="1000" dirty="0">
              <a:solidFill>
                <a:schemeClr val="tx1"/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l"/>
            <a:r>
              <a:rPr lang="ko-KR" altLang="en-US" sz="1200" b="1" kern="0" spc="-70" dirty="0">
                <a:solidFill>
                  <a:prstClr val="black">
                    <a:lumMod val="75000"/>
                    <a:lumOff val="25000"/>
                  </a:prstClr>
                </a:solidFill>
                <a:latin typeface="나눔고딕" panose="020B0600000101010101" charset="-127"/>
                <a:ea typeface="나눔고딕" panose="020B0600000101010101" charset="-127"/>
              </a:rPr>
              <a:t>한국항공아카데미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FB491329-93EA-EF46-866B-BB71971B6233}"/>
              </a:ext>
            </a:extLst>
          </p:cNvPr>
          <p:cNvSpPr txBox="1"/>
          <p:nvPr/>
        </p:nvSpPr>
        <p:spPr>
          <a:xfrm>
            <a:off x="8032136" y="5534000"/>
            <a:ext cx="1499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항공안전법 제</a:t>
            </a:r>
            <a:r>
              <a:rPr lang="en-US" altLang="ko-KR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77</a:t>
            </a: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조</a:t>
            </a:r>
            <a:endParaRPr lang="en-US" altLang="ko-KR" sz="1000" dirty="0">
              <a:solidFill>
                <a:schemeClr val="accent6">
                  <a:lumMod val="75000"/>
                </a:schemeClr>
              </a:solidFill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marL="0" lvl="2" fontAlgn="ctr">
              <a:spcBef>
                <a:spcPct val="0"/>
              </a:spcBef>
              <a:buClr>
                <a:srgbClr val="000000">
                  <a:lumMod val="65000"/>
                  <a:lumOff val="35000"/>
                </a:srgbClr>
              </a:buClr>
              <a:buSzPct val="90000"/>
              <a:defRPr/>
            </a:pPr>
            <a:r>
              <a:rPr lang="ko-KR" altLang="en-US" sz="1000" dirty="0">
                <a:solidFill>
                  <a:schemeClr val="accent6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항공전문인력 교육</a:t>
            </a:r>
          </a:p>
        </p:txBody>
      </p:sp>
      <p:pic>
        <p:nvPicPr>
          <p:cNvPr id="226" name="그림 225">
            <a:extLst>
              <a:ext uri="{FF2B5EF4-FFF2-40B4-BE49-F238E27FC236}">
                <a16:creationId xmlns:a16="http://schemas.microsoft.com/office/drawing/2014/main" id="{CCF7AC05-1F2F-049B-E350-08F7533E7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702" y="4621496"/>
            <a:ext cx="461697" cy="453737"/>
          </a:xfrm>
          <a:prstGeom prst="rect">
            <a:avLst/>
          </a:prstGeom>
        </p:spPr>
      </p:pic>
      <p:pic>
        <p:nvPicPr>
          <p:cNvPr id="227" name="그림 226">
            <a:extLst>
              <a:ext uri="{FF2B5EF4-FFF2-40B4-BE49-F238E27FC236}">
                <a16:creationId xmlns:a16="http://schemas.microsoft.com/office/drawing/2014/main" id="{95B2232A-10DF-0820-A042-28B8B1E61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878" y="4621496"/>
            <a:ext cx="435761" cy="412826"/>
          </a:xfrm>
          <a:prstGeom prst="rect">
            <a:avLst/>
          </a:prstGeom>
        </p:spPr>
      </p:pic>
      <p:pic>
        <p:nvPicPr>
          <p:cNvPr id="228" name="그림 227">
            <a:extLst>
              <a:ext uri="{FF2B5EF4-FFF2-40B4-BE49-F238E27FC236}">
                <a16:creationId xmlns:a16="http://schemas.microsoft.com/office/drawing/2014/main" id="{1B0C9D82-93A8-228F-BDA7-B5FF01B55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7374" y="5117143"/>
            <a:ext cx="1141029" cy="6469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9" name="그림 228">
            <a:extLst>
              <a:ext uri="{FF2B5EF4-FFF2-40B4-BE49-F238E27FC236}">
                <a16:creationId xmlns:a16="http://schemas.microsoft.com/office/drawing/2014/main" id="{BAE1BB0E-AF96-F4B3-FBD4-66ED143F2F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7321" y="3544540"/>
            <a:ext cx="1029443" cy="985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1" name="그림 230" descr="텍스트, 스크린샷, 소프트웨어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1E754F-47E1-1909-981C-D2264553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80" y="1936044"/>
            <a:ext cx="1270849" cy="8690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2" name="그림 231" descr="텍스트, 스크린샷, 온라인 광고, 웹 페이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147D4A-6CD1-C76F-07ED-25CAA59745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36" y="1943864"/>
            <a:ext cx="1180924" cy="7688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3" name="그림 232" descr="텍스트, 스크린샷, 웹사이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60EDE9-5F23-B29B-5AD2-D169C782B5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4" y="3484045"/>
            <a:ext cx="1155317" cy="7945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4" name="그림 233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E4F918-CF82-940A-6731-A6C688EB71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03" y="3531246"/>
            <a:ext cx="1232308" cy="86484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5" name="그림 234" descr="텍스트, 스크린샷, 소프트웨어, 멀티미디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38C16F-9D8E-7145-1F50-C7EE27F332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3" y="5109000"/>
            <a:ext cx="1155317" cy="8695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6" name="그림 235" descr="텍스트, 스크린샷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646BB7-B431-3F20-54E8-03A4CF9C5A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32" y="5124402"/>
            <a:ext cx="1270849" cy="9476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3" name="그림 242">
            <a:extLst>
              <a:ext uri="{FF2B5EF4-FFF2-40B4-BE49-F238E27FC236}">
                <a16:creationId xmlns:a16="http://schemas.microsoft.com/office/drawing/2014/main" id="{DCA8B2BC-C92A-1A08-DFE2-6924491979E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2026" t="11747" r="12128" b="8056"/>
          <a:stretch>
            <a:fillRect/>
          </a:stretch>
        </p:blipFill>
        <p:spPr>
          <a:xfrm>
            <a:off x="627096" y="1940110"/>
            <a:ext cx="1155370" cy="70162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466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7F0781A-76B3-EA75-EF6E-6FB07407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5" y="6582544"/>
            <a:ext cx="250389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4</a:t>
            </a:r>
            <a:endParaRPr 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582CD8D-62F1-F77F-FA88-9054875C630A}"/>
              </a:ext>
            </a:extLst>
          </p:cNvPr>
          <p:cNvSpPr txBox="1">
            <a:spLocks/>
          </p:cNvSpPr>
          <p:nvPr/>
        </p:nvSpPr>
        <p:spPr>
          <a:xfrm>
            <a:off x="1714963" y="1053818"/>
            <a:ext cx="647613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전자정부 프레임워크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,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자체 기술 기반 대학 학습관리시스템 구축 실적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360146F-B761-2ACD-06CB-7672DEBC61A7}"/>
              </a:ext>
            </a:extLst>
          </p:cNvPr>
          <p:cNvSpPr/>
          <p:nvPr/>
        </p:nvSpPr>
        <p:spPr>
          <a:xfrm>
            <a:off x="906352" y="1850834"/>
            <a:ext cx="2776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ko-KR" altLang="en-US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DOTUM MEDIUM" pitchFamily="2" charset="-127"/>
                <a:ea typeface="KOPUBDOTUM MEDIUM" pitchFamily="2" charset="-127"/>
                <a:sym typeface="Wingdings" pitchFamily="2" charset="2"/>
              </a:rPr>
              <a:t>고려사이버대학교 </a:t>
            </a:r>
            <a:b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DOTUM MEDIUM" pitchFamily="2" charset="-127"/>
                <a:ea typeface="KOPUBDOTUM MEDIUM" pitchFamily="2" charset="-127"/>
                <a:sym typeface="Wingdings" pitchFamily="2" charset="2"/>
              </a:rPr>
            </a:br>
            <a: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DOTUM MEDIUM" pitchFamily="2" charset="-127"/>
                <a:ea typeface="KOPUBDOTUM MEDIUM" pitchFamily="2" charset="-127"/>
                <a:sym typeface="Wingdings" pitchFamily="2" charset="2"/>
              </a:rPr>
              <a:t>‘</a:t>
            </a:r>
            <a:r>
              <a:rPr lang="ko-KR" altLang="en-US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KOPUBDOTUM MEDIUM" pitchFamily="2" charset="-127"/>
                <a:ea typeface="KOPUBDOTUM MEDIUM" pitchFamily="2" charset="-127"/>
                <a:sym typeface="Wingdings" pitchFamily="2" charset="2"/>
              </a:rPr>
              <a:t>지능형 학습관리 시스템＇</a:t>
            </a:r>
            <a:endParaRPr lang="en-US" altLang="ko-KR" sz="1600" b="1" spc="-75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KOPUBDOTUM MEDIUM" pitchFamily="2" charset="-127"/>
              <a:ea typeface="KOPUBDOTUM MEDIUM" pitchFamily="2" charset="-127"/>
              <a:sym typeface="Wingdings" pitchFamily="2" charset="2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1C1084D-7C20-D716-8318-3EBD211F7AB5}"/>
              </a:ext>
            </a:extLst>
          </p:cNvPr>
          <p:cNvSpPr/>
          <p:nvPr/>
        </p:nvSpPr>
        <p:spPr>
          <a:xfrm>
            <a:off x="5653393" y="1937620"/>
            <a:ext cx="3776770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개인별 학습자 과정 추천 및 학습목표 기반의 맞춤형 교육</a:t>
            </a:r>
            <a:endParaRPr lang="en-US" altLang="ko-KR" sz="11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 algn="just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데이터 활용을 통한 정보 자동화 시스템</a:t>
            </a:r>
            <a:endParaRPr lang="en-US" altLang="ko-KR" sz="11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 algn="just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교육과 연구를 위한 학습관리</a:t>
            </a:r>
            <a:r>
              <a: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시스템</a:t>
            </a:r>
          </a:p>
        </p:txBody>
      </p:sp>
      <p:cxnSp>
        <p:nvCxnSpPr>
          <p:cNvPr id="6" name="직선 연결선 30">
            <a:extLst>
              <a:ext uri="{FF2B5EF4-FFF2-40B4-BE49-F238E27FC236}">
                <a16:creationId xmlns:a16="http://schemas.microsoft.com/office/drawing/2014/main" id="{D1895634-2BB8-4EBB-36EE-6F1A0AF9FD5B}"/>
              </a:ext>
            </a:extLst>
          </p:cNvPr>
          <p:cNvCxnSpPr/>
          <p:nvPr/>
        </p:nvCxnSpPr>
        <p:spPr>
          <a:xfrm>
            <a:off x="992561" y="1772816"/>
            <a:ext cx="799429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31">
            <a:extLst>
              <a:ext uri="{FF2B5EF4-FFF2-40B4-BE49-F238E27FC236}">
                <a16:creationId xmlns:a16="http://schemas.microsoft.com/office/drawing/2014/main" id="{6A868BE2-B736-BA58-77F2-C5C2F0F81DF0}"/>
              </a:ext>
            </a:extLst>
          </p:cNvPr>
          <p:cNvCxnSpPr/>
          <p:nvPr/>
        </p:nvCxnSpPr>
        <p:spPr>
          <a:xfrm>
            <a:off x="992560" y="1772816"/>
            <a:ext cx="1728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34">
            <a:extLst>
              <a:ext uri="{FF2B5EF4-FFF2-40B4-BE49-F238E27FC236}">
                <a16:creationId xmlns:a16="http://schemas.microsoft.com/office/drawing/2014/main" id="{F0B1C056-0EE6-BBA9-E5CB-F47B84336AB9}"/>
              </a:ext>
            </a:extLst>
          </p:cNvPr>
          <p:cNvCxnSpPr/>
          <p:nvPr/>
        </p:nvCxnSpPr>
        <p:spPr>
          <a:xfrm>
            <a:off x="8965665" y="1772816"/>
            <a:ext cx="160144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77D57831-DC37-ADCD-74F8-2EC4ED5C05AB}"/>
              </a:ext>
            </a:extLst>
          </p:cNvPr>
          <p:cNvSpPr/>
          <p:nvPr/>
        </p:nvSpPr>
        <p:spPr>
          <a:xfrm>
            <a:off x="906349" y="3038192"/>
            <a:ext cx="3023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ko-KR" altLang="en-US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4ADC1"/>
                </a:solidFill>
                <a:latin typeface="KOPUBDOTUM MEDIUM" pitchFamily="2" charset="-127"/>
                <a:ea typeface="KOPUBDOTUM MEDIUM" pitchFamily="2" charset="-127"/>
              </a:rPr>
              <a:t>한국기술교육대학교</a:t>
            </a:r>
            <a:b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4ADC1"/>
                </a:solidFill>
                <a:latin typeface="KOPUBDOTUM MEDIUM" pitchFamily="2" charset="-127"/>
                <a:ea typeface="KOPUBDOTUM MEDIUM" pitchFamily="2" charset="-127"/>
              </a:rPr>
            </a:br>
            <a: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4ADC1"/>
                </a:solidFill>
                <a:latin typeface="KOPUBDOTUM MEDIUM" pitchFamily="2" charset="-127"/>
                <a:ea typeface="KOPUBDOTUM MEDIUM" pitchFamily="2" charset="-127"/>
              </a:rPr>
              <a:t>‘</a:t>
            </a:r>
            <a:r>
              <a:rPr lang="ko-KR" altLang="en-US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4ADC1"/>
                </a:solidFill>
                <a:latin typeface="KOPUBDOTUM MEDIUM" pitchFamily="2" charset="-127"/>
                <a:ea typeface="KOPUBDOTUM MEDIUM" pitchFamily="2" charset="-127"/>
              </a:rPr>
              <a:t>온라인 통합 평생교육 시스템</a:t>
            </a:r>
            <a: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4ADC1"/>
                </a:solidFill>
                <a:latin typeface="KOPUBDOTUM MEDIUM" pitchFamily="2" charset="-127"/>
                <a:ea typeface="KOPUBDOTUM MEDIUM" pitchFamily="2" charset="-127"/>
              </a:rPr>
              <a:t>’</a:t>
            </a:r>
            <a:endParaRPr lang="ko-KR" altLang="en-US" sz="1600" b="1" spc="-75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24ADC1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007C382-44B9-43C6-69DD-DE0573E085F9}"/>
              </a:ext>
            </a:extLst>
          </p:cNvPr>
          <p:cNvSpPr/>
          <p:nvPr/>
        </p:nvSpPr>
        <p:spPr>
          <a:xfrm>
            <a:off x="5653392" y="3161756"/>
            <a:ext cx="3776769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국내 최초 </a:t>
            </a:r>
            <a:r>
              <a: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NCS </a:t>
            </a: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국가직무능력표준 기반 학습관리체제 도입</a:t>
            </a:r>
            <a:endParaRPr lang="en-US" altLang="ko-KR" sz="11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 algn="just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교육 콘텐츠 오픈마켓 플랫폼</a:t>
            </a:r>
            <a:endParaRPr lang="en-US" altLang="ko-KR" sz="11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indent="-171450" algn="just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자기주도 학습형 나만의 맞춤 과정 기능</a:t>
            </a:r>
          </a:p>
        </p:txBody>
      </p:sp>
      <p:cxnSp>
        <p:nvCxnSpPr>
          <p:cNvPr id="11" name="직선 연결선 37">
            <a:extLst>
              <a:ext uri="{FF2B5EF4-FFF2-40B4-BE49-F238E27FC236}">
                <a16:creationId xmlns:a16="http://schemas.microsoft.com/office/drawing/2014/main" id="{F39FCE88-33B4-1AD2-DC09-C294134521EE}"/>
              </a:ext>
            </a:extLst>
          </p:cNvPr>
          <p:cNvCxnSpPr/>
          <p:nvPr/>
        </p:nvCxnSpPr>
        <p:spPr>
          <a:xfrm>
            <a:off x="992561" y="2961777"/>
            <a:ext cx="799429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38">
            <a:extLst>
              <a:ext uri="{FF2B5EF4-FFF2-40B4-BE49-F238E27FC236}">
                <a16:creationId xmlns:a16="http://schemas.microsoft.com/office/drawing/2014/main" id="{59156496-F0FE-8C7E-D583-F82B1DD7F618}"/>
              </a:ext>
            </a:extLst>
          </p:cNvPr>
          <p:cNvCxnSpPr/>
          <p:nvPr/>
        </p:nvCxnSpPr>
        <p:spPr>
          <a:xfrm>
            <a:off x="992560" y="2961777"/>
            <a:ext cx="1728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41">
            <a:extLst>
              <a:ext uri="{FF2B5EF4-FFF2-40B4-BE49-F238E27FC236}">
                <a16:creationId xmlns:a16="http://schemas.microsoft.com/office/drawing/2014/main" id="{A46FAEBA-0165-1BDB-6B25-94CCD7CB9D56}"/>
              </a:ext>
            </a:extLst>
          </p:cNvPr>
          <p:cNvCxnSpPr/>
          <p:nvPr/>
        </p:nvCxnSpPr>
        <p:spPr>
          <a:xfrm>
            <a:off x="8965665" y="2961777"/>
            <a:ext cx="160144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A0C1178-6D48-C986-6B90-8B32593B20DC}"/>
              </a:ext>
            </a:extLst>
          </p:cNvPr>
          <p:cNvSpPr/>
          <p:nvPr/>
        </p:nvSpPr>
        <p:spPr>
          <a:xfrm>
            <a:off x="906351" y="4422746"/>
            <a:ext cx="2902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ko-KR" altLang="en-US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B0F0"/>
                </a:solidFill>
                <a:latin typeface="KOPUBDOTUM MEDIUM" pitchFamily="2" charset="-127"/>
                <a:ea typeface="KOPUBDOTUM MEDIUM" pitchFamily="2" charset="-127"/>
              </a:rPr>
              <a:t>청주대학교</a:t>
            </a:r>
            <a:b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B0F0"/>
                </a:solidFill>
                <a:latin typeface="KOPUBDOTUM MEDIUM" pitchFamily="2" charset="-127"/>
                <a:ea typeface="KOPUBDOTUM MEDIUM" pitchFamily="2" charset="-127"/>
              </a:rPr>
            </a:br>
            <a: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B0F0"/>
                </a:solidFill>
                <a:latin typeface="KOPUBDOTUM MEDIUM" pitchFamily="2" charset="-127"/>
                <a:ea typeface="KOPUBDOTUM MEDIUM" pitchFamily="2" charset="-127"/>
              </a:rPr>
              <a:t>‘</a:t>
            </a:r>
            <a:r>
              <a:rPr lang="ko-KR" altLang="en-US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B0F0"/>
                </a:solidFill>
                <a:latin typeface="KOPUBDOTUM MEDIUM" pitchFamily="2" charset="-127"/>
                <a:ea typeface="KOPUBDOTUM MEDIUM" pitchFamily="2" charset="-127"/>
              </a:rPr>
              <a:t>첨단교육 혁신지원 시스템</a:t>
            </a:r>
            <a:r>
              <a:rPr lang="en-US" altLang="ko-KR" sz="1600" b="1" spc="-75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B0F0"/>
                </a:solidFill>
                <a:latin typeface="KOPUBDOTUM MEDIUM" pitchFamily="2" charset="-127"/>
                <a:ea typeface="KOPUBDOTUM MEDIUM" pitchFamily="2" charset="-127"/>
              </a:rPr>
              <a:t>’</a:t>
            </a:r>
            <a:endParaRPr lang="ko-KR" altLang="en-US" sz="1600" b="1" spc="-75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00B0F0"/>
              </a:solidFill>
              <a:latin typeface="KOPUBDOTUM MEDIUM" pitchFamily="2" charset="-127"/>
              <a:ea typeface="KOPUBDOTUM MEDIUM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AE6303-8C16-5C0B-7A4A-F0C1E0FD624B}"/>
              </a:ext>
            </a:extLst>
          </p:cNvPr>
          <p:cNvSpPr/>
          <p:nvPr/>
        </p:nvSpPr>
        <p:spPr>
          <a:xfrm>
            <a:off x="5720505" y="4509642"/>
            <a:ext cx="3776769" cy="57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 algn="just" font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국내 최초 </a:t>
            </a:r>
            <a:r>
              <a:rPr lang="en-US" altLang="ko-KR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CQI </a:t>
            </a: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역량기반 학습지원 시스템</a:t>
            </a:r>
            <a:endParaRPr lang="en-US" altLang="ko-KR" sz="11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171450" lvl="2" indent="-171450" algn="just" font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1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역량기반 생애주기형 학습 및 진로 서비스 제공</a:t>
            </a:r>
            <a:endParaRPr lang="en-US" altLang="ko-KR" sz="1100" spc="-50" dirty="0">
              <a:ln>
                <a:solidFill>
                  <a:schemeClr val="bg1">
                    <a:alpha val="0"/>
                  </a:schemeClr>
                </a:solidFill>
              </a:ln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cxnSp>
        <p:nvCxnSpPr>
          <p:cNvPr id="16" name="직선 연결선 44">
            <a:extLst>
              <a:ext uri="{FF2B5EF4-FFF2-40B4-BE49-F238E27FC236}">
                <a16:creationId xmlns:a16="http://schemas.microsoft.com/office/drawing/2014/main" id="{177E57A9-C60A-84C1-841C-AF88C500280E}"/>
              </a:ext>
            </a:extLst>
          </p:cNvPr>
          <p:cNvCxnSpPr/>
          <p:nvPr/>
        </p:nvCxnSpPr>
        <p:spPr>
          <a:xfrm>
            <a:off x="992561" y="4329929"/>
            <a:ext cx="799429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45">
            <a:extLst>
              <a:ext uri="{FF2B5EF4-FFF2-40B4-BE49-F238E27FC236}">
                <a16:creationId xmlns:a16="http://schemas.microsoft.com/office/drawing/2014/main" id="{F41208CD-07C9-1166-2374-E5600C42C419}"/>
              </a:ext>
            </a:extLst>
          </p:cNvPr>
          <p:cNvCxnSpPr/>
          <p:nvPr/>
        </p:nvCxnSpPr>
        <p:spPr>
          <a:xfrm>
            <a:off x="992560" y="4329929"/>
            <a:ext cx="1728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48">
            <a:extLst>
              <a:ext uri="{FF2B5EF4-FFF2-40B4-BE49-F238E27FC236}">
                <a16:creationId xmlns:a16="http://schemas.microsoft.com/office/drawing/2014/main" id="{E13EC84F-93A4-7034-9EAB-A90BA03FC634}"/>
              </a:ext>
            </a:extLst>
          </p:cNvPr>
          <p:cNvCxnSpPr/>
          <p:nvPr/>
        </p:nvCxnSpPr>
        <p:spPr>
          <a:xfrm>
            <a:off x="8965665" y="4329929"/>
            <a:ext cx="1601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3A4BA5C5-2FC6-86F7-C782-880FD2F92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525" y="1939188"/>
            <a:ext cx="1302653" cy="8225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26DC398-9AD8-E7AE-782A-090DC688CB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527" y="3157662"/>
            <a:ext cx="1302652" cy="8643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D214FCD-102B-96EA-66D6-E85C3B434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340" y="4460511"/>
            <a:ext cx="1302654" cy="69668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22" name="직선 연결선[R] 14">
            <a:extLst>
              <a:ext uri="{FF2B5EF4-FFF2-40B4-BE49-F238E27FC236}">
                <a16:creationId xmlns:a16="http://schemas.microsoft.com/office/drawing/2014/main" id="{9892F627-6235-7D89-297F-6C211B840685}"/>
              </a:ext>
            </a:extLst>
          </p:cNvPr>
          <p:cNvCxnSpPr>
            <a:cxnSpLocks/>
          </p:cNvCxnSpPr>
          <p:nvPr/>
        </p:nvCxnSpPr>
        <p:spPr>
          <a:xfrm>
            <a:off x="882912" y="5517232"/>
            <a:ext cx="8390568" cy="0"/>
          </a:xfrm>
          <a:prstGeom prst="line">
            <a:avLst/>
          </a:prstGeom>
          <a:ln w="28575">
            <a:solidFill>
              <a:srgbClr val="165D76">
                <a:alpha val="30377"/>
              </a:srgbClr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DF413684-4258-CE29-58BE-76E4211FD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657" y="5619008"/>
            <a:ext cx="2480345" cy="57353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EF272A2-8ADB-0CD1-C4CC-045E7BDFD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651" y="5723418"/>
            <a:ext cx="2256831" cy="45260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45B74DC-7FA4-F7E6-36AD-69BE392BE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49" y="5681004"/>
            <a:ext cx="779966" cy="51153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071DA0D-03B7-20CA-1A6D-5AD0C565B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413" y="5746705"/>
            <a:ext cx="1304375" cy="34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44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534B8-3862-8E22-DA65-0727CAD28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6F2783C5-AAF6-7A67-9D6D-7702AD4A89D1}"/>
              </a:ext>
            </a:extLst>
          </p:cNvPr>
          <p:cNvSpPr txBox="1">
            <a:spLocks/>
          </p:cNvSpPr>
          <p:nvPr/>
        </p:nvSpPr>
        <p:spPr>
          <a:xfrm>
            <a:off x="2276040" y="1053818"/>
            <a:ext cx="5354030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모든 교육 업무를 처리하는 원스톱 통합 교육 시스템 구축</a:t>
            </a:r>
          </a:p>
        </p:txBody>
      </p:sp>
      <p:sp>
        <p:nvSpPr>
          <p:cNvPr id="3" name="한쪽 모서리가 잘린 사각형 2">
            <a:extLst>
              <a:ext uri="{FF2B5EF4-FFF2-40B4-BE49-F238E27FC236}">
                <a16:creationId xmlns:a16="http://schemas.microsoft.com/office/drawing/2014/main" id="{0D0F2CEB-B1F2-3736-3514-FDAAE3927AEA}"/>
              </a:ext>
            </a:extLst>
          </p:cNvPr>
          <p:cNvSpPr/>
          <p:nvPr/>
        </p:nvSpPr>
        <p:spPr>
          <a:xfrm flipH="1">
            <a:off x="495266" y="1780427"/>
            <a:ext cx="4387147" cy="316699"/>
          </a:xfrm>
          <a:prstGeom prst="snip1Rect">
            <a:avLst>
              <a:gd name="adj" fmla="val 36771"/>
            </a:avLst>
          </a:prstGeom>
          <a:solidFill>
            <a:srgbClr val="2E3384">
              <a:alpha val="9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36000" anchor="ctr"/>
          <a:lstStyle/>
          <a:p>
            <a:pPr algn="ctr" defTabSz="1330325" eaLnBrk="0" hangingPunct="0">
              <a:spcBef>
                <a:spcPts val="0"/>
              </a:spcBef>
              <a:defRPr/>
            </a:pPr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통합 교육 운영 프로세스</a:t>
            </a:r>
            <a:endParaRPr lang="en-US" altLang="ko-KR" sz="1400" spc="-80" dirty="0">
              <a:ln>
                <a:solidFill>
                  <a:schemeClr val="accent3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4" name="한쪽 모서리가 잘린 사각형 3">
            <a:extLst>
              <a:ext uri="{FF2B5EF4-FFF2-40B4-BE49-F238E27FC236}">
                <a16:creationId xmlns:a16="http://schemas.microsoft.com/office/drawing/2014/main" id="{316EA808-E828-52FF-DC8C-F13A1B41677A}"/>
              </a:ext>
            </a:extLst>
          </p:cNvPr>
          <p:cNvSpPr/>
          <p:nvPr/>
        </p:nvSpPr>
        <p:spPr>
          <a:xfrm>
            <a:off x="5026506" y="1780326"/>
            <a:ext cx="4386779" cy="316800"/>
          </a:xfrm>
          <a:prstGeom prst="snip1Rect">
            <a:avLst>
              <a:gd name="adj" fmla="val 36771"/>
            </a:avLst>
          </a:prstGeom>
          <a:solidFill>
            <a:srgbClr val="1E236B"/>
          </a:solidFill>
          <a:ln w="3175">
            <a:noFill/>
          </a:ln>
        </p:spPr>
        <p:txBody>
          <a:bodyPr wrap="none" lIns="0" tIns="0" rIns="0" bIns="54000" rtlCol="0" anchor="ctr">
            <a:noAutofit/>
          </a:bodyPr>
          <a:lstStyle/>
          <a:p>
            <a:pPr algn="ctr" defTabSz="1330325" eaLnBrk="0" hangingPunct="0"/>
            <a:r>
              <a:rPr lang="ko-KR" altLang="en-US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학습자 중심 비 대면 온라인 강의 플랫폼</a:t>
            </a:r>
          </a:p>
        </p:txBody>
      </p:sp>
      <p:pic>
        <p:nvPicPr>
          <p:cNvPr id="5" name="Picture 285" descr="악세사리">
            <a:extLst>
              <a:ext uri="{FF2B5EF4-FFF2-40B4-BE49-F238E27FC236}">
                <a16:creationId xmlns:a16="http://schemas.microsoft.com/office/drawing/2014/main" id="{622A967E-3CE2-9561-95CF-8F9F0FDB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85" y="1773238"/>
            <a:ext cx="3312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5" name="그룹 254">
            <a:extLst>
              <a:ext uri="{FF2B5EF4-FFF2-40B4-BE49-F238E27FC236}">
                <a16:creationId xmlns:a16="http://schemas.microsoft.com/office/drawing/2014/main" id="{C43CE556-2043-39F4-FE88-7C042CC1702F}"/>
              </a:ext>
            </a:extLst>
          </p:cNvPr>
          <p:cNvGrpSpPr/>
          <p:nvPr/>
        </p:nvGrpSpPr>
        <p:grpSpPr>
          <a:xfrm>
            <a:off x="471950" y="2123113"/>
            <a:ext cx="4459063" cy="4343755"/>
            <a:chOff x="471950" y="2116666"/>
            <a:chExt cx="6355141" cy="6190802"/>
          </a:xfrm>
        </p:grpSpPr>
        <p:sp>
          <p:nvSpPr>
            <p:cNvPr id="256" name="직사각형 255">
              <a:extLst>
                <a:ext uri="{FF2B5EF4-FFF2-40B4-BE49-F238E27FC236}">
                  <a16:creationId xmlns:a16="http://schemas.microsoft.com/office/drawing/2014/main" id="{A5CFA769-72D6-EEB2-D330-4F86411FC7C7}"/>
                </a:ext>
              </a:extLst>
            </p:cNvPr>
            <p:cNvSpPr/>
            <p:nvPr/>
          </p:nvSpPr>
          <p:spPr>
            <a:xfrm>
              <a:off x="501787" y="2145490"/>
              <a:ext cx="6192526" cy="9444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57" name="직사각형 256">
              <a:extLst>
                <a:ext uri="{FF2B5EF4-FFF2-40B4-BE49-F238E27FC236}">
                  <a16:creationId xmlns:a16="http://schemas.microsoft.com/office/drawing/2014/main" id="{2EBD8DE3-F218-D39D-F29D-A4ED1D95EF84}"/>
                </a:ext>
              </a:extLst>
            </p:cNvPr>
            <p:cNvSpPr/>
            <p:nvPr/>
          </p:nvSpPr>
          <p:spPr>
            <a:xfrm>
              <a:off x="533075" y="3220726"/>
              <a:ext cx="6224751" cy="9444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58" name="직사각형 257">
              <a:extLst>
                <a:ext uri="{FF2B5EF4-FFF2-40B4-BE49-F238E27FC236}">
                  <a16:creationId xmlns:a16="http://schemas.microsoft.com/office/drawing/2014/main" id="{A718A13D-242B-7254-8BA1-7983DA2A4582}"/>
                </a:ext>
              </a:extLst>
            </p:cNvPr>
            <p:cNvSpPr/>
            <p:nvPr/>
          </p:nvSpPr>
          <p:spPr>
            <a:xfrm>
              <a:off x="501787" y="4301475"/>
              <a:ext cx="6224750" cy="17393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cxnSp>
          <p:nvCxnSpPr>
            <p:cNvPr id="259" name="직선 화살표 연결선 258">
              <a:extLst>
                <a:ext uri="{FF2B5EF4-FFF2-40B4-BE49-F238E27FC236}">
                  <a16:creationId xmlns:a16="http://schemas.microsoft.com/office/drawing/2014/main" id="{4EAF48D4-B57E-F976-8FFA-C6C0B8B8AD8B}"/>
                </a:ext>
              </a:extLst>
            </p:cNvPr>
            <p:cNvCxnSpPr>
              <a:cxnSpLocks/>
              <a:stCxn id="278" idx="3"/>
            </p:cNvCxnSpPr>
            <p:nvPr/>
          </p:nvCxnSpPr>
          <p:spPr>
            <a:xfrm>
              <a:off x="2035016" y="2425244"/>
              <a:ext cx="208848" cy="107757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679AACD2-209D-F245-1274-01F7958A31EE}"/>
                </a:ext>
              </a:extLst>
            </p:cNvPr>
            <p:cNvSpPr/>
            <p:nvPr/>
          </p:nvSpPr>
          <p:spPr>
            <a:xfrm>
              <a:off x="501787" y="6185429"/>
              <a:ext cx="6192526" cy="212203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261" name="그림 260">
              <a:extLst>
                <a:ext uri="{FF2B5EF4-FFF2-40B4-BE49-F238E27FC236}">
                  <a16:creationId xmlns:a16="http://schemas.microsoft.com/office/drawing/2014/main" id="{2F305E80-D790-5F38-AA8A-5CE146A0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grayscl/>
            </a:blip>
            <a:stretch>
              <a:fillRect/>
            </a:stretch>
          </p:blipFill>
          <p:spPr>
            <a:xfrm>
              <a:off x="3599305" y="3048705"/>
              <a:ext cx="205999" cy="269411"/>
            </a:xfrm>
            <a:prstGeom prst="rect">
              <a:avLst/>
            </a:prstGeom>
          </p:spPr>
        </p:pic>
        <p:sp>
          <p:nvSpPr>
            <p:cNvPr id="262" name="모서리가 둥근 직사각형 9">
              <a:extLst>
                <a:ext uri="{FF2B5EF4-FFF2-40B4-BE49-F238E27FC236}">
                  <a16:creationId xmlns:a16="http://schemas.microsoft.com/office/drawing/2014/main" id="{EC4A8A11-5CC1-7834-8AE5-BE43A346B9E8}"/>
                </a:ext>
              </a:extLst>
            </p:cNvPr>
            <p:cNvSpPr/>
            <p:nvPr/>
          </p:nvSpPr>
          <p:spPr>
            <a:xfrm>
              <a:off x="2964863" y="3394339"/>
              <a:ext cx="2964137" cy="72055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80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관리기능</a:t>
              </a:r>
            </a:p>
          </p:txBody>
        </p:sp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D5E7D533-62BB-1CC8-40AD-94F8F70722FC}"/>
                </a:ext>
              </a:extLst>
            </p:cNvPr>
            <p:cNvSpPr/>
            <p:nvPr/>
          </p:nvSpPr>
          <p:spPr>
            <a:xfrm>
              <a:off x="2999088" y="362603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공지사항</a:t>
              </a:r>
            </a:p>
          </p:txBody>
        </p:sp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E757045E-5974-0386-D43B-C982CD3EEDBC}"/>
                </a:ext>
              </a:extLst>
            </p:cNvPr>
            <p:cNvSpPr/>
            <p:nvPr/>
          </p:nvSpPr>
          <p:spPr>
            <a:xfrm>
              <a:off x="3585526" y="362603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학습현황</a:t>
              </a:r>
            </a:p>
          </p:txBody>
        </p:sp>
        <p:sp>
          <p:nvSpPr>
            <p:cNvPr id="265" name="직사각형 264">
              <a:extLst>
                <a:ext uri="{FF2B5EF4-FFF2-40B4-BE49-F238E27FC236}">
                  <a16:creationId xmlns:a16="http://schemas.microsoft.com/office/drawing/2014/main" id="{064AA3F9-FA6F-468B-359C-1BBB0046E41A}"/>
                </a:ext>
              </a:extLst>
            </p:cNvPr>
            <p:cNvSpPr/>
            <p:nvPr/>
          </p:nvSpPr>
          <p:spPr>
            <a:xfrm>
              <a:off x="2999088" y="3859938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Q&amp;A</a:t>
              </a:r>
              <a:endParaRPr lang="ko-KR" altLang="en-US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2A4EF58B-6D5C-0764-DF34-C9E2FB64BFE7}"/>
                </a:ext>
              </a:extLst>
            </p:cNvPr>
            <p:cNvSpPr/>
            <p:nvPr/>
          </p:nvSpPr>
          <p:spPr>
            <a:xfrm>
              <a:off x="3585526" y="3859938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과제관리</a:t>
              </a:r>
            </a:p>
          </p:txBody>
        </p:sp>
        <p:cxnSp>
          <p:nvCxnSpPr>
            <p:cNvPr id="267" name="직선 연결선 23">
              <a:extLst>
                <a:ext uri="{FF2B5EF4-FFF2-40B4-BE49-F238E27FC236}">
                  <a16:creationId xmlns:a16="http://schemas.microsoft.com/office/drawing/2014/main" id="{863DE5BD-7939-EA12-0F5E-DD3A0ACD294E}"/>
                </a:ext>
              </a:extLst>
            </p:cNvPr>
            <p:cNvCxnSpPr>
              <a:cxnSpLocks/>
              <a:stCxn id="268" idx="3"/>
            </p:cNvCxnSpPr>
            <p:nvPr/>
          </p:nvCxnSpPr>
          <p:spPr>
            <a:xfrm>
              <a:off x="2187993" y="3773042"/>
              <a:ext cx="88315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모서리가 둥근 직사각형 16">
              <a:extLst>
                <a:ext uri="{FF2B5EF4-FFF2-40B4-BE49-F238E27FC236}">
                  <a16:creationId xmlns:a16="http://schemas.microsoft.com/office/drawing/2014/main" id="{D1601599-63C1-A032-906D-466A8DFD9266}"/>
                </a:ext>
              </a:extLst>
            </p:cNvPr>
            <p:cNvSpPr/>
            <p:nvPr/>
          </p:nvSpPr>
          <p:spPr>
            <a:xfrm>
              <a:off x="1396392" y="3631390"/>
              <a:ext cx="791601" cy="28330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교육 준비</a:t>
              </a: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ED1FAD5E-637D-F5F2-397A-5AB0133C5114}"/>
                </a:ext>
              </a:extLst>
            </p:cNvPr>
            <p:cNvSpPr/>
            <p:nvPr/>
          </p:nvSpPr>
          <p:spPr>
            <a:xfrm>
              <a:off x="4171621" y="362603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자료등록</a:t>
              </a: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CA9CA016-DD77-B119-46BF-D54CD91251E8}"/>
                </a:ext>
              </a:extLst>
            </p:cNvPr>
            <p:cNvSpPr/>
            <p:nvPr/>
          </p:nvSpPr>
          <p:spPr>
            <a:xfrm>
              <a:off x="4752094" y="362603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피드백관리</a:t>
              </a: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4D8DF781-11CE-CB65-B1A8-90A12B9C6C60}"/>
                </a:ext>
              </a:extLst>
            </p:cNvPr>
            <p:cNvSpPr/>
            <p:nvPr/>
          </p:nvSpPr>
          <p:spPr>
            <a:xfrm>
              <a:off x="4171621" y="3859938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평가관리</a:t>
              </a:r>
            </a:p>
          </p:txBody>
        </p:sp>
        <p:sp>
          <p:nvSpPr>
            <p:cNvPr id="272" name="직사각형 271">
              <a:extLst>
                <a:ext uri="{FF2B5EF4-FFF2-40B4-BE49-F238E27FC236}">
                  <a16:creationId xmlns:a16="http://schemas.microsoft.com/office/drawing/2014/main" id="{946B4C7D-3B30-164A-E5A9-F46702DE87BA}"/>
                </a:ext>
              </a:extLst>
            </p:cNvPr>
            <p:cNvSpPr/>
            <p:nvPr/>
          </p:nvSpPr>
          <p:spPr>
            <a:xfrm>
              <a:off x="4752094" y="3859938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설문관리</a:t>
              </a:r>
            </a:p>
          </p:txBody>
        </p:sp>
        <p:sp>
          <p:nvSpPr>
            <p:cNvPr id="273" name="직사각형 272">
              <a:extLst>
                <a:ext uri="{FF2B5EF4-FFF2-40B4-BE49-F238E27FC236}">
                  <a16:creationId xmlns:a16="http://schemas.microsoft.com/office/drawing/2014/main" id="{D19FE322-2DB4-4C17-03A4-08980CDF6843}"/>
                </a:ext>
              </a:extLst>
            </p:cNvPr>
            <p:cNvSpPr/>
            <p:nvPr/>
          </p:nvSpPr>
          <p:spPr>
            <a:xfrm>
              <a:off x="5334220" y="362603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학습독려</a:t>
              </a:r>
              <a:endParaRPr lang="ko-KR" altLang="en-US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74" name="직사각형 273">
              <a:extLst>
                <a:ext uri="{FF2B5EF4-FFF2-40B4-BE49-F238E27FC236}">
                  <a16:creationId xmlns:a16="http://schemas.microsoft.com/office/drawing/2014/main" id="{DD6725E9-71B3-24B3-288A-46394160B6E2}"/>
                </a:ext>
              </a:extLst>
            </p:cNvPr>
            <p:cNvSpPr/>
            <p:nvPr/>
          </p:nvSpPr>
          <p:spPr>
            <a:xfrm>
              <a:off x="5334220" y="3859938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결과관리</a:t>
              </a:r>
            </a:p>
          </p:txBody>
        </p:sp>
        <p:cxnSp>
          <p:nvCxnSpPr>
            <p:cNvPr id="275" name="직선 연결선 35">
              <a:extLst>
                <a:ext uri="{FF2B5EF4-FFF2-40B4-BE49-F238E27FC236}">
                  <a16:creationId xmlns:a16="http://schemas.microsoft.com/office/drawing/2014/main" id="{4E60975C-9836-7AD8-8785-003318823511}"/>
                </a:ext>
              </a:extLst>
            </p:cNvPr>
            <p:cNvCxnSpPr>
              <a:cxnSpLocks/>
              <a:stCxn id="262" idx="3"/>
              <a:endCxn id="353" idx="1"/>
            </p:cNvCxnSpPr>
            <p:nvPr/>
          </p:nvCxnSpPr>
          <p:spPr>
            <a:xfrm>
              <a:off x="5929000" y="3754617"/>
              <a:ext cx="108830" cy="4842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6" name="그림 275">
              <a:extLst>
                <a:ext uri="{FF2B5EF4-FFF2-40B4-BE49-F238E27FC236}">
                  <a16:creationId xmlns:a16="http://schemas.microsoft.com/office/drawing/2014/main" id="{026F4986-2487-69C7-C3D3-2F0C95394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8319" y="3474004"/>
              <a:ext cx="475622" cy="56122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cxnSp>
          <p:nvCxnSpPr>
            <p:cNvPr id="277" name="직선 연결선 334">
              <a:extLst>
                <a:ext uri="{FF2B5EF4-FFF2-40B4-BE49-F238E27FC236}">
                  <a16:creationId xmlns:a16="http://schemas.microsoft.com/office/drawing/2014/main" id="{654B93E7-4069-0293-B00B-C53639BCFA6E}"/>
                </a:ext>
              </a:extLst>
            </p:cNvPr>
            <p:cNvCxnSpPr>
              <a:stCxn id="276" idx="3"/>
              <a:endCxn id="262" idx="1"/>
            </p:cNvCxnSpPr>
            <p:nvPr/>
          </p:nvCxnSpPr>
          <p:spPr>
            <a:xfrm>
              <a:off x="2763940" y="3754617"/>
              <a:ext cx="200923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모서리가 둥근 직사각형 26">
              <a:extLst>
                <a:ext uri="{FF2B5EF4-FFF2-40B4-BE49-F238E27FC236}">
                  <a16:creationId xmlns:a16="http://schemas.microsoft.com/office/drawing/2014/main" id="{725E164E-ACAB-DA60-FF7D-2D9DEEFBC430}"/>
                </a:ext>
              </a:extLst>
            </p:cNvPr>
            <p:cNvSpPr/>
            <p:nvPr/>
          </p:nvSpPr>
          <p:spPr>
            <a:xfrm>
              <a:off x="1533879" y="2300812"/>
              <a:ext cx="501137" cy="248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수강신청</a:t>
              </a:r>
            </a:p>
          </p:txBody>
        </p:sp>
        <p:sp>
          <p:nvSpPr>
            <p:cNvPr id="279" name="모서리가 둥근 직사각형 27">
              <a:extLst>
                <a:ext uri="{FF2B5EF4-FFF2-40B4-BE49-F238E27FC236}">
                  <a16:creationId xmlns:a16="http://schemas.microsoft.com/office/drawing/2014/main" id="{166BCA75-0912-C167-DD0A-96688BEF5F51}"/>
                </a:ext>
              </a:extLst>
            </p:cNvPr>
            <p:cNvSpPr/>
            <p:nvPr/>
          </p:nvSpPr>
          <p:spPr>
            <a:xfrm>
              <a:off x="2871876" y="2230234"/>
              <a:ext cx="2964137" cy="72055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80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강의실</a:t>
              </a:r>
            </a:p>
          </p:txBody>
        </p:sp>
        <p:sp>
          <p:nvSpPr>
            <p:cNvPr id="280" name="직사각형 279">
              <a:extLst>
                <a:ext uri="{FF2B5EF4-FFF2-40B4-BE49-F238E27FC236}">
                  <a16:creationId xmlns:a16="http://schemas.microsoft.com/office/drawing/2014/main" id="{F1FD5085-D91E-9849-A058-2124EDCA8746}"/>
                </a:ext>
              </a:extLst>
            </p:cNvPr>
            <p:cNvSpPr/>
            <p:nvPr/>
          </p:nvSpPr>
          <p:spPr>
            <a:xfrm>
              <a:off x="2915759" y="2464734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현황조회</a:t>
              </a:r>
            </a:p>
          </p:txBody>
        </p:sp>
        <p:sp>
          <p:nvSpPr>
            <p:cNvPr id="281" name="직사각형 280">
              <a:extLst>
                <a:ext uri="{FF2B5EF4-FFF2-40B4-BE49-F238E27FC236}">
                  <a16:creationId xmlns:a16="http://schemas.microsoft.com/office/drawing/2014/main" id="{F5329B26-82F4-3297-6442-06284C6998C4}"/>
                </a:ext>
              </a:extLst>
            </p:cNvPr>
            <p:cNvSpPr/>
            <p:nvPr/>
          </p:nvSpPr>
          <p:spPr>
            <a:xfrm>
              <a:off x="3502197" y="2464734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학습창</a:t>
              </a:r>
              <a:endParaRPr lang="ko-KR" altLang="en-US" sz="5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3C2577D1-1FF0-8171-ACB6-2303007AC400}"/>
                </a:ext>
              </a:extLst>
            </p:cNvPr>
            <p:cNvSpPr/>
            <p:nvPr/>
          </p:nvSpPr>
          <p:spPr>
            <a:xfrm>
              <a:off x="2915759" y="270714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평가</a:t>
              </a:r>
            </a:p>
          </p:txBody>
        </p:sp>
        <p:sp>
          <p:nvSpPr>
            <p:cNvPr id="283" name="직사각형 282">
              <a:extLst>
                <a:ext uri="{FF2B5EF4-FFF2-40B4-BE49-F238E27FC236}">
                  <a16:creationId xmlns:a16="http://schemas.microsoft.com/office/drawing/2014/main" id="{E8F1F97B-641C-D71C-E0DB-2612EB34FDD8}"/>
                </a:ext>
              </a:extLst>
            </p:cNvPr>
            <p:cNvSpPr/>
            <p:nvPr/>
          </p:nvSpPr>
          <p:spPr>
            <a:xfrm>
              <a:off x="3502197" y="270714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토론</a:t>
              </a:r>
            </a:p>
          </p:txBody>
        </p:sp>
        <p:sp>
          <p:nvSpPr>
            <p:cNvPr id="284" name="모서리가 둥근 직사각형 32">
              <a:extLst>
                <a:ext uri="{FF2B5EF4-FFF2-40B4-BE49-F238E27FC236}">
                  <a16:creationId xmlns:a16="http://schemas.microsoft.com/office/drawing/2014/main" id="{787FD9C0-EA4E-CB51-F277-E7A7F4F7D7CD}"/>
                </a:ext>
              </a:extLst>
            </p:cNvPr>
            <p:cNvSpPr/>
            <p:nvPr/>
          </p:nvSpPr>
          <p:spPr>
            <a:xfrm>
              <a:off x="5981427" y="2360129"/>
              <a:ext cx="659366" cy="2128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70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학습결과</a:t>
              </a:r>
            </a:p>
          </p:txBody>
        </p:sp>
        <p:cxnSp>
          <p:nvCxnSpPr>
            <p:cNvPr id="285" name="직선 연결선 47">
              <a:extLst>
                <a:ext uri="{FF2B5EF4-FFF2-40B4-BE49-F238E27FC236}">
                  <a16:creationId xmlns:a16="http://schemas.microsoft.com/office/drawing/2014/main" id="{B31822A7-043B-5824-5D84-7255A763E630}"/>
                </a:ext>
              </a:extLst>
            </p:cNvPr>
            <p:cNvCxnSpPr/>
            <p:nvPr/>
          </p:nvCxnSpPr>
          <p:spPr>
            <a:xfrm>
              <a:off x="5250891" y="2624265"/>
              <a:ext cx="153907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직사각형 285">
              <a:extLst>
                <a:ext uri="{FF2B5EF4-FFF2-40B4-BE49-F238E27FC236}">
                  <a16:creationId xmlns:a16="http://schemas.microsoft.com/office/drawing/2014/main" id="{C6B0154D-5F43-E01C-1ACF-22BA5F9E0996}"/>
                </a:ext>
              </a:extLst>
            </p:cNvPr>
            <p:cNvSpPr/>
            <p:nvPr/>
          </p:nvSpPr>
          <p:spPr>
            <a:xfrm>
              <a:off x="4088292" y="2464734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공지사항</a:t>
              </a:r>
            </a:p>
          </p:txBody>
        </p:sp>
        <p:sp>
          <p:nvSpPr>
            <p:cNvPr id="287" name="직사각형 286">
              <a:extLst>
                <a:ext uri="{FF2B5EF4-FFF2-40B4-BE49-F238E27FC236}">
                  <a16:creationId xmlns:a16="http://schemas.microsoft.com/office/drawing/2014/main" id="{F73D6093-AB23-8747-B83F-90FAF2915ECE}"/>
                </a:ext>
              </a:extLst>
            </p:cNvPr>
            <p:cNvSpPr/>
            <p:nvPr/>
          </p:nvSpPr>
          <p:spPr>
            <a:xfrm>
              <a:off x="4088292" y="270714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과제</a:t>
              </a:r>
            </a:p>
          </p:txBody>
        </p:sp>
        <p:sp>
          <p:nvSpPr>
            <p:cNvPr id="288" name="직사각형 287">
              <a:extLst>
                <a:ext uri="{FF2B5EF4-FFF2-40B4-BE49-F238E27FC236}">
                  <a16:creationId xmlns:a16="http://schemas.microsoft.com/office/drawing/2014/main" id="{9CE3E873-9FE3-06AF-6D57-25C617FD9D87}"/>
                </a:ext>
              </a:extLst>
            </p:cNvPr>
            <p:cNvSpPr/>
            <p:nvPr/>
          </p:nvSpPr>
          <p:spPr>
            <a:xfrm>
              <a:off x="4668764" y="2464734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Q&amp;A</a:t>
              </a:r>
              <a:endParaRPr lang="ko-KR" altLang="en-US" sz="50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89" name="직사각형 288">
              <a:extLst>
                <a:ext uri="{FF2B5EF4-FFF2-40B4-BE49-F238E27FC236}">
                  <a16:creationId xmlns:a16="http://schemas.microsoft.com/office/drawing/2014/main" id="{AB85253E-D6BE-0286-42A4-F255AE148B57}"/>
                </a:ext>
              </a:extLst>
            </p:cNvPr>
            <p:cNvSpPr/>
            <p:nvPr/>
          </p:nvSpPr>
          <p:spPr>
            <a:xfrm>
              <a:off x="4668764" y="270714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설문</a:t>
              </a:r>
            </a:p>
          </p:txBody>
        </p:sp>
        <p:sp>
          <p:nvSpPr>
            <p:cNvPr id="290" name="직사각형 289">
              <a:extLst>
                <a:ext uri="{FF2B5EF4-FFF2-40B4-BE49-F238E27FC236}">
                  <a16:creationId xmlns:a16="http://schemas.microsoft.com/office/drawing/2014/main" id="{5869012E-C523-EF07-6B12-E567D190C781}"/>
                </a:ext>
              </a:extLst>
            </p:cNvPr>
            <p:cNvSpPr/>
            <p:nvPr/>
          </p:nvSpPr>
          <p:spPr>
            <a:xfrm>
              <a:off x="5250891" y="2464734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자료실</a:t>
              </a:r>
            </a:p>
          </p:txBody>
        </p:sp>
        <p:sp>
          <p:nvSpPr>
            <p:cNvPr id="291" name="직사각형 290">
              <a:extLst>
                <a:ext uri="{FF2B5EF4-FFF2-40B4-BE49-F238E27FC236}">
                  <a16:creationId xmlns:a16="http://schemas.microsoft.com/office/drawing/2014/main" id="{7DC3AF13-AED7-058D-D38D-DD2D064C72E8}"/>
                </a:ext>
              </a:extLst>
            </p:cNvPr>
            <p:cNvSpPr/>
            <p:nvPr/>
          </p:nvSpPr>
          <p:spPr>
            <a:xfrm>
              <a:off x="5250891" y="2707145"/>
              <a:ext cx="538122" cy="18653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z="50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커뮤니티</a:t>
              </a:r>
            </a:p>
          </p:txBody>
        </p:sp>
        <p:pic>
          <p:nvPicPr>
            <p:cNvPr id="292" name="그림 291">
              <a:extLst>
                <a:ext uri="{FF2B5EF4-FFF2-40B4-BE49-F238E27FC236}">
                  <a16:creationId xmlns:a16="http://schemas.microsoft.com/office/drawing/2014/main" id="{6CD4B618-8E2D-813E-14DB-32CDE4D9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0810" y="2262350"/>
              <a:ext cx="536918" cy="66688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cxnSp>
          <p:nvCxnSpPr>
            <p:cNvPr id="293" name="직선 연결선 57">
              <a:extLst>
                <a:ext uri="{FF2B5EF4-FFF2-40B4-BE49-F238E27FC236}">
                  <a16:creationId xmlns:a16="http://schemas.microsoft.com/office/drawing/2014/main" id="{B0FE1DFE-4357-A009-C964-EABA6CDC1530}"/>
                </a:ext>
              </a:extLst>
            </p:cNvPr>
            <p:cNvCxnSpPr/>
            <p:nvPr/>
          </p:nvCxnSpPr>
          <p:spPr>
            <a:xfrm flipV="1">
              <a:off x="2797728" y="2590512"/>
              <a:ext cx="74148" cy="5281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직선 화살표 연결선 293">
              <a:extLst>
                <a:ext uri="{FF2B5EF4-FFF2-40B4-BE49-F238E27FC236}">
                  <a16:creationId xmlns:a16="http://schemas.microsoft.com/office/drawing/2014/main" id="{835524D6-9002-39ED-B63A-95E380223AC8}"/>
                </a:ext>
              </a:extLst>
            </p:cNvPr>
            <p:cNvCxnSpPr/>
            <p:nvPr/>
          </p:nvCxnSpPr>
          <p:spPr>
            <a:xfrm>
              <a:off x="3335178" y="3058337"/>
              <a:ext cx="0" cy="273015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직선 화살표 연결선 294">
              <a:extLst>
                <a:ext uri="{FF2B5EF4-FFF2-40B4-BE49-F238E27FC236}">
                  <a16:creationId xmlns:a16="http://schemas.microsoft.com/office/drawing/2014/main" id="{095B047A-65F2-567D-E74A-390652140459}"/>
                </a:ext>
              </a:extLst>
            </p:cNvPr>
            <p:cNvCxnSpPr/>
            <p:nvPr/>
          </p:nvCxnSpPr>
          <p:spPr>
            <a:xfrm flipV="1">
              <a:off x="4440844" y="3055046"/>
              <a:ext cx="0" cy="273014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직선 화살표 연결선 295">
              <a:extLst>
                <a:ext uri="{FF2B5EF4-FFF2-40B4-BE49-F238E27FC236}">
                  <a16:creationId xmlns:a16="http://schemas.microsoft.com/office/drawing/2014/main" id="{037EBC73-DD69-58A7-BC86-F57A8B05CE2E}"/>
                </a:ext>
              </a:extLst>
            </p:cNvPr>
            <p:cNvCxnSpPr/>
            <p:nvPr/>
          </p:nvCxnSpPr>
          <p:spPr>
            <a:xfrm>
              <a:off x="4655747" y="3055046"/>
              <a:ext cx="0" cy="273015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직선 화살표 연결선 296">
              <a:extLst>
                <a:ext uri="{FF2B5EF4-FFF2-40B4-BE49-F238E27FC236}">
                  <a16:creationId xmlns:a16="http://schemas.microsoft.com/office/drawing/2014/main" id="{08F4D734-489C-9E28-3D06-3585E427E0B8}"/>
                </a:ext>
              </a:extLst>
            </p:cNvPr>
            <p:cNvCxnSpPr/>
            <p:nvPr/>
          </p:nvCxnSpPr>
          <p:spPr>
            <a:xfrm flipV="1">
              <a:off x="5719331" y="3055046"/>
              <a:ext cx="0" cy="273014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8" name="그림 297">
              <a:extLst>
                <a:ext uri="{FF2B5EF4-FFF2-40B4-BE49-F238E27FC236}">
                  <a16:creationId xmlns:a16="http://schemas.microsoft.com/office/drawing/2014/main" id="{6E2766E1-65D2-E563-3896-2AE48023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tretch>
              <a:fillRect/>
            </a:stretch>
          </p:blipFill>
          <p:spPr>
            <a:xfrm>
              <a:off x="4892968" y="3082302"/>
              <a:ext cx="215415" cy="205890"/>
            </a:xfrm>
            <a:prstGeom prst="rect">
              <a:avLst/>
            </a:prstGeom>
          </p:spPr>
        </p:pic>
        <p:pic>
          <p:nvPicPr>
            <p:cNvPr id="299" name="그림 298">
              <a:extLst>
                <a:ext uri="{FF2B5EF4-FFF2-40B4-BE49-F238E27FC236}">
                  <a16:creationId xmlns:a16="http://schemas.microsoft.com/office/drawing/2014/main" id="{A2C03A18-8352-12CA-4A6B-E870EBE55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tretch>
              <a:fillRect/>
            </a:stretch>
          </p:blipFill>
          <p:spPr>
            <a:xfrm>
              <a:off x="5329880" y="3087316"/>
              <a:ext cx="150358" cy="200874"/>
            </a:xfrm>
            <a:prstGeom prst="rect">
              <a:avLst/>
            </a:prstGeom>
          </p:spPr>
        </p:pic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F86E4E98-33D3-5DE8-127E-8DDCDB1C93B3}"/>
                </a:ext>
              </a:extLst>
            </p:cNvPr>
            <p:cNvSpPr txBox="1"/>
            <p:nvPr/>
          </p:nvSpPr>
          <p:spPr>
            <a:xfrm>
              <a:off x="5924004" y="3297209"/>
              <a:ext cx="903087" cy="1973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718696" latinLnBrk="0">
                <a:lnSpc>
                  <a:spcPct val="90000"/>
                </a:lnSpc>
              </a:pPr>
              <a:r>
                <a:rPr lang="ko-KR" altLang="en-US" sz="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실시간 학습 모니터링</a:t>
              </a:r>
              <a:endParaRPr lang="en-US" altLang="ko-KR" sz="500" dirty="0">
                <a:solidFill>
                  <a:prstClr val="black">
                    <a:lumMod val="75000"/>
                    <a:lumOff val="25000"/>
                  </a:prst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  <a:p>
              <a:pPr defTabSz="718696" latinLnBrk="0">
                <a:lnSpc>
                  <a:spcPct val="90000"/>
                </a:lnSpc>
              </a:pPr>
              <a:r>
                <a:rPr lang="ko-KR" altLang="en-US" sz="5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자동화된 독려기능</a:t>
              </a:r>
            </a:p>
          </p:txBody>
        </p:sp>
        <p:grpSp>
          <p:nvGrpSpPr>
            <p:cNvPr id="301" name="그룹 300">
              <a:extLst>
                <a:ext uri="{FF2B5EF4-FFF2-40B4-BE49-F238E27FC236}">
                  <a16:creationId xmlns:a16="http://schemas.microsoft.com/office/drawing/2014/main" id="{C6EE2B54-EF0A-D3EA-EE5E-26A560D42267}"/>
                </a:ext>
              </a:extLst>
            </p:cNvPr>
            <p:cNvGrpSpPr/>
            <p:nvPr/>
          </p:nvGrpSpPr>
          <p:grpSpPr>
            <a:xfrm>
              <a:off x="4017939" y="3068950"/>
              <a:ext cx="130410" cy="205522"/>
              <a:chOff x="3567300" y="3064540"/>
              <a:chExt cx="316692" cy="311136"/>
            </a:xfrm>
          </p:grpSpPr>
          <p:grpSp>
            <p:nvGrpSpPr>
              <p:cNvPr id="416" name="그룹 546">
                <a:extLst>
                  <a:ext uri="{FF2B5EF4-FFF2-40B4-BE49-F238E27FC236}">
                    <a16:creationId xmlns:a16="http://schemas.microsoft.com/office/drawing/2014/main" id="{A8305370-1570-FB38-1BB8-C1E073466BE7}"/>
                  </a:ext>
                </a:extLst>
              </p:cNvPr>
              <p:cNvGrpSpPr/>
              <p:nvPr/>
            </p:nvGrpSpPr>
            <p:grpSpPr>
              <a:xfrm>
                <a:off x="3567300" y="3064540"/>
                <a:ext cx="316692" cy="311136"/>
                <a:chOff x="3567300" y="3064540"/>
                <a:chExt cx="316692" cy="311136"/>
              </a:xfrm>
            </p:grpSpPr>
            <p:sp>
              <p:nvSpPr>
                <p:cNvPr id="418" name="Freeform 277">
                  <a:extLst>
                    <a:ext uri="{FF2B5EF4-FFF2-40B4-BE49-F238E27FC236}">
                      <a16:creationId xmlns:a16="http://schemas.microsoft.com/office/drawing/2014/main" id="{9292A814-74BE-FD69-3B67-2544E4255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7300" y="3064540"/>
                  <a:ext cx="316692" cy="303727"/>
                </a:xfrm>
                <a:custGeom>
                  <a:avLst/>
                  <a:gdLst>
                    <a:gd name="T0" fmla="*/ 59 w 171"/>
                    <a:gd name="T1" fmla="*/ 111 h 164"/>
                    <a:gd name="T2" fmla="*/ 8 w 171"/>
                    <a:gd name="T3" fmla="*/ 77 h 164"/>
                    <a:gd name="T4" fmla="*/ 85 w 171"/>
                    <a:gd name="T5" fmla="*/ 14 h 164"/>
                    <a:gd name="T6" fmla="*/ 165 w 171"/>
                    <a:gd name="T7" fmla="*/ 77 h 164"/>
                    <a:gd name="T8" fmla="*/ 114 w 171"/>
                    <a:gd name="T9" fmla="*/ 111 h 164"/>
                    <a:gd name="T10" fmla="*/ 171 w 171"/>
                    <a:gd name="T11" fmla="*/ 164 h 164"/>
                    <a:gd name="T12" fmla="*/ 171 w 171"/>
                    <a:gd name="T13" fmla="*/ 83 h 164"/>
                    <a:gd name="T14" fmla="*/ 171 w 171"/>
                    <a:gd name="T15" fmla="*/ 73 h 164"/>
                    <a:gd name="T16" fmla="*/ 85 w 171"/>
                    <a:gd name="T17" fmla="*/ 0 h 164"/>
                    <a:gd name="T18" fmla="*/ 0 w 171"/>
                    <a:gd name="T19" fmla="*/ 73 h 164"/>
                    <a:gd name="T20" fmla="*/ 0 w 171"/>
                    <a:gd name="T21" fmla="*/ 83 h 164"/>
                    <a:gd name="T22" fmla="*/ 0 w 171"/>
                    <a:gd name="T23" fmla="*/ 164 h 164"/>
                    <a:gd name="T24" fmla="*/ 59 w 171"/>
                    <a:gd name="T25" fmla="*/ 111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1" h="164">
                      <a:moveTo>
                        <a:pt x="59" y="111"/>
                      </a:moveTo>
                      <a:lnTo>
                        <a:pt x="8" y="77"/>
                      </a:lnTo>
                      <a:lnTo>
                        <a:pt x="85" y="14"/>
                      </a:lnTo>
                      <a:lnTo>
                        <a:pt x="165" y="77"/>
                      </a:lnTo>
                      <a:lnTo>
                        <a:pt x="114" y="111"/>
                      </a:lnTo>
                      <a:lnTo>
                        <a:pt x="171" y="164"/>
                      </a:lnTo>
                      <a:lnTo>
                        <a:pt x="171" y="83"/>
                      </a:lnTo>
                      <a:lnTo>
                        <a:pt x="171" y="73"/>
                      </a:lnTo>
                      <a:lnTo>
                        <a:pt x="85" y="0"/>
                      </a:lnTo>
                      <a:lnTo>
                        <a:pt x="0" y="73"/>
                      </a:lnTo>
                      <a:lnTo>
                        <a:pt x="0" y="83"/>
                      </a:lnTo>
                      <a:lnTo>
                        <a:pt x="0" y="164"/>
                      </a:lnTo>
                      <a:lnTo>
                        <a:pt x="59" y="111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200">
                    <a:latin typeface="KoPub돋움체 Medium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419" name="Freeform 278">
                  <a:extLst>
                    <a:ext uri="{FF2B5EF4-FFF2-40B4-BE49-F238E27FC236}">
                      <a16:creationId xmlns:a16="http://schemas.microsoft.com/office/drawing/2014/main" id="{81F4BCB4-79D1-6B74-2292-2FEF1A924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820" y="3279372"/>
                  <a:ext cx="281503" cy="96304"/>
                </a:xfrm>
                <a:custGeom>
                  <a:avLst/>
                  <a:gdLst>
                    <a:gd name="T0" fmla="*/ 152 w 152"/>
                    <a:gd name="T1" fmla="*/ 52 h 52"/>
                    <a:gd name="T2" fmla="*/ 91 w 152"/>
                    <a:gd name="T3" fmla="*/ 0 h 52"/>
                    <a:gd name="T4" fmla="*/ 61 w 152"/>
                    <a:gd name="T5" fmla="*/ 0 h 52"/>
                    <a:gd name="T6" fmla="*/ 0 w 152"/>
                    <a:gd name="T7" fmla="*/ 52 h 52"/>
                    <a:gd name="T8" fmla="*/ 152 w 152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" h="52">
                      <a:moveTo>
                        <a:pt x="152" y="52"/>
                      </a:moveTo>
                      <a:lnTo>
                        <a:pt x="91" y="0"/>
                      </a:lnTo>
                      <a:lnTo>
                        <a:pt x="61" y="0"/>
                      </a:lnTo>
                      <a:lnTo>
                        <a:pt x="0" y="52"/>
                      </a:lnTo>
                      <a:lnTo>
                        <a:pt x="152" y="52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200">
                    <a:latin typeface="KoPub돋움체 Medium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</p:grpSp>
          <p:sp>
            <p:nvSpPr>
              <p:cNvPr id="417" name="Freeform 11">
                <a:extLst>
                  <a:ext uri="{FF2B5EF4-FFF2-40B4-BE49-F238E27FC236}">
                    <a16:creationId xmlns:a16="http://schemas.microsoft.com/office/drawing/2014/main" id="{3B414374-5D25-3D72-206B-EDC94D704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6737" y="3127169"/>
                <a:ext cx="113423" cy="121814"/>
              </a:xfrm>
              <a:custGeom>
                <a:avLst/>
                <a:gdLst/>
                <a:ahLst/>
                <a:cxnLst>
                  <a:cxn ang="0">
                    <a:pos x="360" y="374"/>
                  </a:cxn>
                  <a:cxn ang="0">
                    <a:pos x="374" y="392"/>
                  </a:cxn>
                  <a:cxn ang="0">
                    <a:pos x="408" y="380"/>
                  </a:cxn>
                  <a:cxn ang="0">
                    <a:pos x="464" y="292"/>
                  </a:cxn>
                  <a:cxn ang="0">
                    <a:pos x="468" y="188"/>
                  </a:cxn>
                  <a:cxn ang="0">
                    <a:pos x="426" y="108"/>
                  </a:cxn>
                  <a:cxn ang="0">
                    <a:pos x="366" y="66"/>
                  </a:cxn>
                  <a:cxn ang="0">
                    <a:pos x="272" y="48"/>
                  </a:cxn>
                  <a:cxn ang="0">
                    <a:pos x="186" y="64"/>
                  </a:cxn>
                  <a:cxn ang="0">
                    <a:pos x="118" y="114"/>
                  </a:cxn>
                  <a:cxn ang="0">
                    <a:pos x="68" y="208"/>
                  </a:cxn>
                  <a:cxn ang="0">
                    <a:pos x="60" y="300"/>
                  </a:cxn>
                  <a:cxn ang="0">
                    <a:pos x="94" y="414"/>
                  </a:cxn>
                  <a:cxn ang="0">
                    <a:pos x="156" y="476"/>
                  </a:cxn>
                  <a:cxn ang="0">
                    <a:pos x="256" y="512"/>
                  </a:cxn>
                  <a:cxn ang="0">
                    <a:pos x="350" y="502"/>
                  </a:cxn>
                  <a:cxn ang="0">
                    <a:pos x="430" y="456"/>
                  </a:cxn>
                  <a:cxn ang="0">
                    <a:pos x="458" y="490"/>
                  </a:cxn>
                  <a:cxn ang="0">
                    <a:pos x="342" y="554"/>
                  </a:cxn>
                  <a:cxn ang="0">
                    <a:pos x="220" y="558"/>
                  </a:cxn>
                  <a:cxn ang="0">
                    <a:pos x="102" y="500"/>
                  </a:cxn>
                  <a:cxn ang="0">
                    <a:pos x="32" y="414"/>
                  </a:cxn>
                  <a:cxn ang="0">
                    <a:pos x="0" y="270"/>
                  </a:cxn>
                  <a:cxn ang="0">
                    <a:pos x="20" y="166"/>
                  </a:cxn>
                  <a:cxn ang="0">
                    <a:pos x="80" y="78"/>
                  </a:cxn>
                  <a:cxn ang="0">
                    <a:pos x="194" y="10"/>
                  </a:cxn>
                  <a:cxn ang="0">
                    <a:pos x="298" y="0"/>
                  </a:cxn>
                  <a:cxn ang="0">
                    <a:pos x="408" y="34"/>
                  </a:cxn>
                  <a:cxn ang="0">
                    <a:pos x="480" y="94"/>
                  </a:cxn>
                  <a:cxn ang="0">
                    <a:pos x="520" y="196"/>
                  </a:cxn>
                  <a:cxn ang="0">
                    <a:pos x="512" y="296"/>
                  </a:cxn>
                  <a:cxn ang="0">
                    <a:pos x="456" y="388"/>
                  </a:cxn>
                  <a:cxn ang="0">
                    <a:pos x="370" y="440"/>
                  </a:cxn>
                  <a:cxn ang="0">
                    <a:pos x="330" y="442"/>
                  </a:cxn>
                  <a:cxn ang="0">
                    <a:pos x="306" y="420"/>
                  </a:cxn>
                  <a:cxn ang="0">
                    <a:pos x="284" y="416"/>
                  </a:cxn>
                  <a:cxn ang="0">
                    <a:pos x="228" y="442"/>
                  </a:cxn>
                  <a:cxn ang="0">
                    <a:pos x="156" y="424"/>
                  </a:cxn>
                  <a:cxn ang="0">
                    <a:pos x="112" y="348"/>
                  </a:cxn>
                  <a:cxn ang="0">
                    <a:pos x="116" y="272"/>
                  </a:cxn>
                  <a:cxn ang="0">
                    <a:pos x="154" y="192"/>
                  </a:cxn>
                  <a:cxn ang="0">
                    <a:pos x="206" y="146"/>
                  </a:cxn>
                  <a:cxn ang="0">
                    <a:pos x="272" y="130"/>
                  </a:cxn>
                  <a:cxn ang="0">
                    <a:pos x="320" y="142"/>
                  </a:cxn>
                  <a:cxn ang="0">
                    <a:pos x="368" y="142"/>
                  </a:cxn>
                  <a:cxn ang="0">
                    <a:pos x="172" y="332"/>
                  </a:cxn>
                  <a:cxn ang="0">
                    <a:pos x="196" y="376"/>
                  </a:cxn>
                  <a:cxn ang="0">
                    <a:pos x="242" y="386"/>
                  </a:cxn>
                  <a:cxn ang="0">
                    <a:pos x="290" y="360"/>
                  </a:cxn>
                  <a:cxn ang="0">
                    <a:pos x="326" y="296"/>
                  </a:cxn>
                  <a:cxn ang="0">
                    <a:pos x="330" y="228"/>
                  </a:cxn>
                  <a:cxn ang="0">
                    <a:pos x="298" y="192"/>
                  </a:cxn>
                  <a:cxn ang="0">
                    <a:pos x="254" y="190"/>
                  </a:cxn>
                  <a:cxn ang="0">
                    <a:pos x="208" y="220"/>
                  </a:cxn>
                  <a:cxn ang="0">
                    <a:pos x="174" y="296"/>
                  </a:cxn>
                </a:cxnLst>
                <a:rect l="0" t="0" r="r" b="b"/>
                <a:pathLst>
                  <a:path w="522" h="562">
                    <a:moveTo>
                      <a:pt x="420" y="142"/>
                    </a:moveTo>
                    <a:lnTo>
                      <a:pt x="366" y="340"/>
                    </a:lnTo>
                    <a:lnTo>
                      <a:pt x="366" y="340"/>
                    </a:lnTo>
                    <a:lnTo>
                      <a:pt x="362" y="356"/>
                    </a:lnTo>
                    <a:lnTo>
                      <a:pt x="360" y="374"/>
                    </a:lnTo>
                    <a:lnTo>
                      <a:pt x="360" y="374"/>
                    </a:lnTo>
                    <a:lnTo>
                      <a:pt x="360" y="382"/>
                    </a:lnTo>
                    <a:lnTo>
                      <a:pt x="364" y="386"/>
                    </a:lnTo>
                    <a:lnTo>
                      <a:pt x="368" y="390"/>
                    </a:lnTo>
                    <a:lnTo>
                      <a:pt x="374" y="392"/>
                    </a:lnTo>
                    <a:lnTo>
                      <a:pt x="374" y="392"/>
                    </a:lnTo>
                    <a:lnTo>
                      <a:pt x="382" y="390"/>
                    </a:lnTo>
                    <a:lnTo>
                      <a:pt x="392" y="388"/>
                    </a:lnTo>
                    <a:lnTo>
                      <a:pt x="400" y="384"/>
                    </a:lnTo>
                    <a:lnTo>
                      <a:pt x="408" y="380"/>
                    </a:lnTo>
                    <a:lnTo>
                      <a:pt x="424" y="364"/>
                    </a:lnTo>
                    <a:lnTo>
                      <a:pt x="440" y="344"/>
                    </a:lnTo>
                    <a:lnTo>
                      <a:pt x="440" y="344"/>
                    </a:lnTo>
                    <a:lnTo>
                      <a:pt x="454" y="320"/>
                    </a:lnTo>
                    <a:lnTo>
                      <a:pt x="464" y="292"/>
                    </a:lnTo>
                    <a:lnTo>
                      <a:pt x="468" y="262"/>
                    </a:lnTo>
                    <a:lnTo>
                      <a:pt x="470" y="228"/>
                    </a:lnTo>
                    <a:lnTo>
                      <a:pt x="470" y="228"/>
                    </a:lnTo>
                    <a:lnTo>
                      <a:pt x="470" y="208"/>
                    </a:lnTo>
                    <a:lnTo>
                      <a:pt x="468" y="188"/>
                    </a:lnTo>
                    <a:lnTo>
                      <a:pt x="462" y="170"/>
                    </a:lnTo>
                    <a:lnTo>
                      <a:pt x="456" y="154"/>
                    </a:lnTo>
                    <a:lnTo>
                      <a:pt x="448" y="138"/>
                    </a:lnTo>
                    <a:lnTo>
                      <a:pt x="438" y="122"/>
                    </a:lnTo>
                    <a:lnTo>
                      <a:pt x="426" y="108"/>
                    </a:lnTo>
                    <a:lnTo>
                      <a:pt x="412" y="96"/>
                    </a:lnTo>
                    <a:lnTo>
                      <a:pt x="412" y="96"/>
                    </a:lnTo>
                    <a:lnTo>
                      <a:pt x="398" y="84"/>
                    </a:lnTo>
                    <a:lnTo>
                      <a:pt x="382" y="76"/>
                    </a:lnTo>
                    <a:lnTo>
                      <a:pt x="366" y="66"/>
                    </a:lnTo>
                    <a:lnTo>
                      <a:pt x="348" y="60"/>
                    </a:lnTo>
                    <a:lnTo>
                      <a:pt x="330" y="54"/>
                    </a:lnTo>
                    <a:lnTo>
                      <a:pt x="312" y="50"/>
                    </a:lnTo>
                    <a:lnTo>
                      <a:pt x="292" y="48"/>
                    </a:lnTo>
                    <a:lnTo>
                      <a:pt x="272" y="48"/>
                    </a:lnTo>
                    <a:lnTo>
                      <a:pt x="272" y="48"/>
                    </a:lnTo>
                    <a:lnTo>
                      <a:pt x="250" y="50"/>
                    </a:lnTo>
                    <a:lnTo>
                      <a:pt x="228" y="52"/>
                    </a:lnTo>
                    <a:lnTo>
                      <a:pt x="206" y="58"/>
                    </a:lnTo>
                    <a:lnTo>
                      <a:pt x="186" y="64"/>
                    </a:lnTo>
                    <a:lnTo>
                      <a:pt x="168" y="74"/>
                    </a:lnTo>
                    <a:lnTo>
                      <a:pt x="150" y="86"/>
                    </a:lnTo>
                    <a:lnTo>
                      <a:pt x="134" y="98"/>
                    </a:lnTo>
                    <a:lnTo>
                      <a:pt x="118" y="114"/>
                    </a:lnTo>
                    <a:lnTo>
                      <a:pt x="118" y="114"/>
                    </a:lnTo>
                    <a:lnTo>
                      <a:pt x="104" y="130"/>
                    </a:lnTo>
                    <a:lnTo>
                      <a:pt x="92" y="148"/>
                    </a:lnTo>
                    <a:lnTo>
                      <a:pt x="82" y="168"/>
                    </a:lnTo>
                    <a:lnTo>
                      <a:pt x="74" y="186"/>
                    </a:lnTo>
                    <a:lnTo>
                      <a:pt x="68" y="208"/>
                    </a:lnTo>
                    <a:lnTo>
                      <a:pt x="62" y="228"/>
                    </a:lnTo>
                    <a:lnTo>
                      <a:pt x="60" y="250"/>
                    </a:lnTo>
                    <a:lnTo>
                      <a:pt x="58" y="274"/>
                    </a:lnTo>
                    <a:lnTo>
                      <a:pt x="58" y="274"/>
                    </a:lnTo>
                    <a:lnTo>
                      <a:pt x="60" y="300"/>
                    </a:lnTo>
                    <a:lnTo>
                      <a:pt x="62" y="326"/>
                    </a:lnTo>
                    <a:lnTo>
                      <a:pt x="68" y="350"/>
                    </a:lnTo>
                    <a:lnTo>
                      <a:pt x="74" y="372"/>
                    </a:lnTo>
                    <a:lnTo>
                      <a:pt x="84" y="394"/>
                    </a:lnTo>
                    <a:lnTo>
                      <a:pt x="94" y="414"/>
                    </a:lnTo>
                    <a:lnTo>
                      <a:pt x="108" y="432"/>
                    </a:lnTo>
                    <a:lnTo>
                      <a:pt x="122" y="448"/>
                    </a:lnTo>
                    <a:lnTo>
                      <a:pt x="122" y="448"/>
                    </a:lnTo>
                    <a:lnTo>
                      <a:pt x="138" y="464"/>
                    </a:lnTo>
                    <a:lnTo>
                      <a:pt x="156" y="476"/>
                    </a:lnTo>
                    <a:lnTo>
                      <a:pt x="174" y="488"/>
                    </a:lnTo>
                    <a:lnTo>
                      <a:pt x="192" y="498"/>
                    </a:lnTo>
                    <a:lnTo>
                      <a:pt x="212" y="504"/>
                    </a:lnTo>
                    <a:lnTo>
                      <a:pt x="234" y="510"/>
                    </a:lnTo>
                    <a:lnTo>
                      <a:pt x="256" y="512"/>
                    </a:lnTo>
                    <a:lnTo>
                      <a:pt x="278" y="514"/>
                    </a:lnTo>
                    <a:lnTo>
                      <a:pt x="278" y="514"/>
                    </a:lnTo>
                    <a:lnTo>
                      <a:pt x="302" y="512"/>
                    </a:lnTo>
                    <a:lnTo>
                      <a:pt x="326" y="508"/>
                    </a:lnTo>
                    <a:lnTo>
                      <a:pt x="350" y="502"/>
                    </a:lnTo>
                    <a:lnTo>
                      <a:pt x="372" y="494"/>
                    </a:lnTo>
                    <a:lnTo>
                      <a:pt x="372" y="494"/>
                    </a:lnTo>
                    <a:lnTo>
                      <a:pt x="392" y="482"/>
                    </a:lnTo>
                    <a:lnTo>
                      <a:pt x="412" y="470"/>
                    </a:lnTo>
                    <a:lnTo>
                      <a:pt x="430" y="456"/>
                    </a:lnTo>
                    <a:lnTo>
                      <a:pt x="446" y="438"/>
                    </a:lnTo>
                    <a:lnTo>
                      <a:pt x="498" y="438"/>
                    </a:lnTo>
                    <a:lnTo>
                      <a:pt x="498" y="438"/>
                    </a:lnTo>
                    <a:lnTo>
                      <a:pt x="480" y="466"/>
                    </a:lnTo>
                    <a:lnTo>
                      <a:pt x="458" y="490"/>
                    </a:lnTo>
                    <a:lnTo>
                      <a:pt x="432" y="512"/>
                    </a:lnTo>
                    <a:lnTo>
                      <a:pt x="404" y="530"/>
                    </a:lnTo>
                    <a:lnTo>
                      <a:pt x="404" y="530"/>
                    </a:lnTo>
                    <a:lnTo>
                      <a:pt x="374" y="544"/>
                    </a:lnTo>
                    <a:lnTo>
                      <a:pt x="342" y="554"/>
                    </a:lnTo>
                    <a:lnTo>
                      <a:pt x="310" y="560"/>
                    </a:lnTo>
                    <a:lnTo>
                      <a:pt x="276" y="562"/>
                    </a:lnTo>
                    <a:lnTo>
                      <a:pt x="276" y="562"/>
                    </a:lnTo>
                    <a:lnTo>
                      <a:pt x="248" y="560"/>
                    </a:lnTo>
                    <a:lnTo>
                      <a:pt x="220" y="558"/>
                    </a:lnTo>
                    <a:lnTo>
                      <a:pt x="194" y="550"/>
                    </a:lnTo>
                    <a:lnTo>
                      <a:pt x="170" y="542"/>
                    </a:lnTo>
                    <a:lnTo>
                      <a:pt x="146" y="530"/>
                    </a:lnTo>
                    <a:lnTo>
                      <a:pt x="122" y="516"/>
                    </a:lnTo>
                    <a:lnTo>
                      <a:pt x="102" y="500"/>
                    </a:lnTo>
                    <a:lnTo>
                      <a:pt x="80" y="482"/>
                    </a:lnTo>
                    <a:lnTo>
                      <a:pt x="80" y="482"/>
                    </a:lnTo>
                    <a:lnTo>
                      <a:pt x="62" y="460"/>
                    </a:lnTo>
                    <a:lnTo>
                      <a:pt x="46" y="438"/>
                    </a:lnTo>
                    <a:lnTo>
                      <a:pt x="32" y="414"/>
                    </a:lnTo>
                    <a:lnTo>
                      <a:pt x="20" y="388"/>
                    </a:lnTo>
                    <a:lnTo>
                      <a:pt x="10" y="362"/>
                    </a:lnTo>
                    <a:lnTo>
                      <a:pt x="4" y="332"/>
                    </a:lnTo>
                    <a:lnTo>
                      <a:pt x="0" y="302"/>
                    </a:lnTo>
                    <a:lnTo>
                      <a:pt x="0" y="270"/>
                    </a:lnTo>
                    <a:lnTo>
                      <a:pt x="0" y="270"/>
                    </a:lnTo>
                    <a:lnTo>
                      <a:pt x="0" y="242"/>
                    </a:lnTo>
                    <a:lnTo>
                      <a:pt x="4" y="216"/>
                    </a:lnTo>
                    <a:lnTo>
                      <a:pt x="10" y="190"/>
                    </a:lnTo>
                    <a:lnTo>
                      <a:pt x="20" y="166"/>
                    </a:lnTo>
                    <a:lnTo>
                      <a:pt x="32" y="142"/>
                    </a:lnTo>
                    <a:lnTo>
                      <a:pt x="46" y="120"/>
                    </a:lnTo>
                    <a:lnTo>
                      <a:pt x="62" y="98"/>
                    </a:lnTo>
                    <a:lnTo>
                      <a:pt x="80" y="78"/>
                    </a:lnTo>
                    <a:lnTo>
                      <a:pt x="80" y="78"/>
                    </a:lnTo>
                    <a:lnTo>
                      <a:pt x="102" y="60"/>
                    </a:lnTo>
                    <a:lnTo>
                      <a:pt x="122" y="44"/>
                    </a:lnTo>
                    <a:lnTo>
                      <a:pt x="146" y="30"/>
                    </a:lnTo>
                    <a:lnTo>
                      <a:pt x="168" y="18"/>
                    </a:lnTo>
                    <a:lnTo>
                      <a:pt x="194" y="10"/>
                    </a:lnTo>
                    <a:lnTo>
                      <a:pt x="218" y="4"/>
                    </a:lnTo>
                    <a:lnTo>
                      <a:pt x="246" y="0"/>
                    </a:lnTo>
                    <a:lnTo>
                      <a:pt x="272" y="0"/>
                    </a:lnTo>
                    <a:lnTo>
                      <a:pt x="272" y="0"/>
                    </a:lnTo>
                    <a:lnTo>
                      <a:pt x="298" y="0"/>
                    </a:lnTo>
                    <a:lnTo>
                      <a:pt x="320" y="2"/>
                    </a:lnTo>
                    <a:lnTo>
                      <a:pt x="344" y="8"/>
                    </a:lnTo>
                    <a:lnTo>
                      <a:pt x="366" y="14"/>
                    </a:lnTo>
                    <a:lnTo>
                      <a:pt x="388" y="24"/>
                    </a:lnTo>
                    <a:lnTo>
                      <a:pt x="408" y="34"/>
                    </a:lnTo>
                    <a:lnTo>
                      <a:pt x="428" y="46"/>
                    </a:lnTo>
                    <a:lnTo>
                      <a:pt x="448" y="60"/>
                    </a:lnTo>
                    <a:lnTo>
                      <a:pt x="448" y="60"/>
                    </a:lnTo>
                    <a:lnTo>
                      <a:pt x="464" y="76"/>
                    </a:lnTo>
                    <a:lnTo>
                      <a:pt x="480" y="94"/>
                    </a:lnTo>
                    <a:lnTo>
                      <a:pt x="492" y="112"/>
                    </a:lnTo>
                    <a:lnTo>
                      <a:pt x="504" y="132"/>
                    </a:lnTo>
                    <a:lnTo>
                      <a:pt x="512" y="152"/>
                    </a:lnTo>
                    <a:lnTo>
                      <a:pt x="518" y="174"/>
                    </a:lnTo>
                    <a:lnTo>
                      <a:pt x="520" y="196"/>
                    </a:lnTo>
                    <a:lnTo>
                      <a:pt x="522" y="220"/>
                    </a:lnTo>
                    <a:lnTo>
                      <a:pt x="522" y="220"/>
                    </a:lnTo>
                    <a:lnTo>
                      <a:pt x="520" y="248"/>
                    </a:lnTo>
                    <a:lnTo>
                      <a:pt x="518" y="272"/>
                    </a:lnTo>
                    <a:lnTo>
                      <a:pt x="512" y="296"/>
                    </a:lnTo>
                    <a:lnTo>
                      <a:pt x="506" y="318"/>
                    </a:lnTo>
                    <a:lnTo>
                      <a:pt x="496" y="338"/>
                    </a:lnTo>
                    <a:lnTo>
                      <a:pt x="486" y="358"/>
                    </a:lnTo>
                    <a:lnTo>
                      <a:pt x="472" y="374"/>
                    </a:lnTo>
                    <a:lnTo>
                      <a:pt x="456" y="388"/>
                    </a:lnTo>
                    <a:lnTo>
                      <a:pt x="456" y="388"/>
                    </a:lnTo>
                    <a:lnTo>
                      <a:pt x="424" y="412"/>
                    </a:lnTo>
                    <a:lnTo>
                      <a:pt x="396" y="430"/>
                    </a:lnTo>
                    <a:lnTo>
                      <a:pt x="382" y="436"/>
                    </a:lnTo>
                    <a:lnTo>
                      <a:pt x="370" y="440"/>
                    </a:lnTo>
                    <a:lnTo>
                      <a:pt x="358" y="444"/>
                    </a:lnTo>
                    <a:lnTo>
                      <a:pt x="346" y="444"/>
                    </a:lnTo>
                    <a:lnTo>
                      <a:pt x="346" y="444"/>
                    </a:lnTo>
                    <a:lnTo>
                      <a:pt x="338" y="444"/>
                    </a:lnTo>
                    <a:lnTo>
                      <a:pt x="330" y="442"/>
                    </a:lnTo>
                    <a:lnTo>
                      <a:pt x="324" y="438"/>
                    </a:lnTo>
                    <a:lnTo>
                      <a:pt x="316" y="434"/>
                    </a:lnTo>
                    <a:lnTo>
                      <a:pt x="316" y="434"/>
                    </a:lnTo>
                    <a:lnTo>
                      <a:pt x="310" y="426"/>
                    </a:lnTo>
                    <a:lnTo>
                      <a:pt x="306" y="420"/>
                    </a:lnTo>
                    <a:lnTo>
                      <a:pt x="304" y="410"/>
                    </a:lnTo>
                    <a:lnTo>
                      <a:pt x="302" y="400"/>
                    </a:lnTo>
                    <a:lnTo>
                      <a:pt x="300" y="400"/>
                    </a:lnTo>
                    <a:lnTo>
                      <a:pt x="300" y="400"/>
                    </a:lnTo>
                    <a:lnTo>
                      <a:pt x="284" y="416"/>
                    </a:lnTo>
                    <a:lnTo>
                      <a:pt x="264" y="430"/>
                    </a:lnTo>
                    <a:lnTo>
                      <a:pt x="264" y="430"/>
                    </a:lnTo>
                    <a:lnTo>
                      <a:pt x="252" y="436"/>
                    </a:lnTo>
                    <a:lnTo>
                      <a:pt x="240" y="440"/>
                    </a:lnTo>
                    <a:lnTo>
                      <a:pt x="228" y="442"/>
                    </a:lnTo>
                    <a:lnTo>
                      <a:pt x="218" y="444"/>
                    </a:lnTo>
                    <a:lnTo>
                      <a:pt x="218" y="444"/>
                    </a:lnTo>
                    <a:lnTo>
                      <a:pt x="196" y="442"/>
                    </a:lnTo>
                    <a:lnTo>
                      <a:pt x="174" y="434"/>
                    </a:lnTo>
                    <a:lnTo>
                      <a:pt x="156" y="424"/>
                    </a:lnTo>
                    <a:lnTo>
                      <a:pt x="140" y="408"/>
                    </a:lnTo>
                    <a:lnTo>
                      <a:pt x="140" y="408"/>
                    </a:lnTo>
                    <a:lnTo>
                      <a:pt x="126" y="390"/>
                    </a:lnTo>
                    <a:lnTo>
                      <a:pt x="118" y="370"/>
                    </a:lnTo>
                    <a:lnTo>
                      <a:pt x="112" y="348"/>
                    </a:lnTo>
                    <a:lnTo>
                      <a:pt x="110" y="326"/>
                    </a:lnTo>
                    <a:lnTo>
                      <a:pt x="110" y="326"/>
                    </a:lnTo>
                    <a:lnTo>
                      <a:pt x="110" y="308"/>
                    </a:lnTo>
                    <a:lnTo>
                      <a:pt x="112" y="290"/>
                    </a:lnTo>
                    <a:lnTo>
                      <a:pt x="116" y="272"/>
                    </a:lnTo>
                    <a:lnTo>
                      <a:pt x="120" y="256"/>
                    </a:lnTo>
                    <a:lnTo>
                      <a:pt x="126" y="240"/>
                    </a:lnTo>
                    <a:lnTo>
                      <a:pt x="134" y="224"/>
                    </a:lnTo>
                    <a:lnTo>
                      <a:pt x="144" y="208"/>
                    </a:lnTo>
                    <a:lnTo>
                      <a:pt x="154" y="192"/>
                    </a:lnTo>
                    <a:lnTo>
                      <a:pt x="154" y="192"/>
                    </a:lnTo>
                    <a:lnTo>
                      <a:pt x="166" y="178"/>
                    </a:lnTo>
                    <a:lnTo>
                      <a:pt x="178" y="164"/>
                    </a:lnTo>
                    <a:lnTo>
                      <a:pt x="192" y="154"/>
                    </a:lnTo>
                    <a:lnTo>
                      <a:pt x="206" y="146"/>
                    </a:lnTo>
                    <a:lnTo>
                      <a:pt x="222" y="138"/>
                    </a:lnTo>
                    <a:lnTo>
                      <a:pt x="238" y="134"/>
                    </a:lnTo>
                    <a:lnTo>
                      <a:pt x="254" y="132"/>
                    </a:lnTo>
                    <a:lnTo>
                      <a:pt x="272" y="130"/>
                    </a:lnTo>
                    <a:lnTo>
                      <a:pt x="272" y="130"/>
                    </a:lnTo>
                    <a:lnTo>
                      <a:pt x="284" y="130"/>
                    </a:lnTo>
                    <a:lnTo>
                      <a:pt x="298" y="134"/>
                    </a:lnTo>
                    <a:lnTo>
                      <a:pt x="308" y="138"/>
                    </a:lnTo>
                    <a:lnTo>
                      <a:pt x="320" y="142"/>
                    </a:lnTo>
                    <a:lnTo>
                      <a:pt x="320" y="142"/>
                    </a:lnTo>
                    <a:lnTo>
                      <a:pt x="330" y="150"/>
                    </a:lnTo>
                    <a:lnTo>
                      <a:pt x="338" y="160"/>
                    </a:lnTo>
                    <a:lnTo>
                      <a:pt x="348" y="170"/>
                    </a:lnTo>
                    <a:lnTo>
                      <a:pt x="354" y="184"/>
                    </a:lnTo>
                    <a:lnTo>
                      <a:pt x="368" y="142"/>
                    </a:lnTo>
                    <a:lnTo>
                      <a:pt x="420" y="142"/>
                    </a:lnTo>
                    <a:lnTo>
                      <a:pt x="420" y="142"/>
                    </a:lnTo>
                    <a:close/>
                    <a:moveTo>
                      <a:pt x="172" y="318"/>
                    </a:moveTo>
                    <a:lnTo>
                      <a:pt x="172" y="318"/>
                    </a:lnTo>
                    <a:lnTo>
                      <a:pt x="172" y="332"/>
                    </a:lnTo>
                    <a:lnTo>
                      <a:pt x="176" y="346"/>
                    </a:lnTo>
                    <a:lnTo>
                      <a:pt x="180" y="358"/>
                    </a:lnTo>
                    <a:lnTo>
                      <a:pt x="188" y="368"/>
                    </a:lnTo>
                    <a:lnTo>
                      <a:pt x="188" y="368"/>
                    </a:lnTo>
                    <a:lnTo>
                      <a:pt x="196" y="376"/>
                    </a:lnTo>
                    <a:lnTo>
                      <a:pt x="206" y="382"/>
                    </a:lnTo>
                    <a:lnTo>
                      <a:pt x="218" y="386"/>
                    </a:lnTo>
                    <a:lnTo>
                      <a:pt x="232" y="386"/>
                    </a:lnTo>
                    <a:lnTo>
                      <a:pt x="232" y="386"/>
                    </a:lnTo>
                    <a:lnTo>
                      <a:pt x="242" y="386"/>
                    </a:lnTo>
                    <a:lnTo>
                      <a:pt x="252" y="384"/>
                    </a:lnTo>
                    <a:lnTo>
                      <a:pt x="262" y="380"/>
                    </a:lnTo>
                    <a:lnTo>
                      <a:pt x="272" y="376"/>
                    </a:lnTo>
                    <a:lnTo>
                      <a:pt x="280" y="368"/>
                    </a:lnTo>
                    <a:lnTo>
                      <a:pt x="290" y="360"/>
                    </a:lnTo>
                    <a:lnTo>
                      <a:pt x="298" y="352"/>
                    </a:lnTo>
                    <a:lnTo>
                      <a:pt x="304" y="340"/>
                    </a:lnTo>
                    <a:lnTo>
                      <a:pt x="304" y="340"/>
                    </a:lnTo>
                    <a:lnTo>
                      <a:pt x="318" y="318"/>
                    </a:lnTo>
                    <a:lnTo>
                      <a:pt x="326" y="296"/>
                    </a:lnTo>
                    <a:lnTo>
                      <a:pt x="332" y="274"/>
                    </a:lnTo>
                    <a:lnTo>
                      <a:pt x="334" y="252"/>
                    </a:lnTo>
                    <a:lnTo>
                      <a:pt x="334" y="252"/>
                    </a:lnTo>
                    <a:lnTo>
                      <a:pt x="332" y="240"/>
                    </a:lnTo>
                    <a:lnTo>
                      <a:pt x="330" y="228"/>
                    </a:lnTo>
                    <a:lnTo>
                      <a:pt x="324" y="216"/>
                    </a:lnTo>
                    <a:lnTo>
                      <a:pt x="316" y="206"/>
                    </a:lnTo>
                    <a:lnTo>
                      <a:pt x="316" y="206"/>
                    </a:lnTo>
                    <a:lnTo>
                      <a:pt x="308" y="198"/>
                    </a:lnTo>
                    <a:lnTo>
                      <a:pt x="298" y="192"/>
                    </a:lnTo>
                    <a:lnTo>
                      <a:pt x="286" y="188"/>
                    </a:lnTo>
                    <a:lnTo>
                      <a:pt x="276" y="186"/>
                    </a:lnTo>
                    <a:lnTo>
                      <a:pt x="276" y="186"/>
                    </a:lnTo>
                    <a:lnTo>
                      <a:pt x="264" y="188"/>
                    </a:lnTo>
                    <a:lnTo>
                      <a:pt x="254" y="190"/>
                    </a:lnTo>
                    <a:lnTo>
                      <a:pt x="242" y="192"/>
                    </a:lnTo>
                    <a:lnTo>
                      <a:pt x="234" y="198"/>
                    </a:lnTo>
                    <a:lnTo>
                      <a:pt x="224" y="204"/>
                    </a:lnTo>
                    <a:lnTo>
                      <a:pt x="216" y="212"/>
                    </a:lnTo>
                    <a:lnTo>
                      <a:pt x="208" y="220"/>
                    </a:lnTo>
                    <a:lnTo>
                      <a:pt x="200" y="232"/>
                    </a:lnTo>
                    <a:lnTo>
                      <a:pt x="200" y="232"/>
                    </a:lnTo>
                    <a:lnTo>
                      <a:pt x="188" y="254"/>
                    </a:lnTo>
                    <a:lnTo>
                      <a:pt x="180" y="276"/>
                    </a:lnTo>
                    <a:lnTo>
                      <a:pt x="174" y="296"/>
                    </a:lnTo>
                    <a:lnTo>
                      <a:pt x="172" y="318"/>
                    </a:lnTo>
                    <a:lnTo>
                      <a:pt x="172" y="318"/>
                    </a:lnTo>
                    <a:lnTo>
                      <a:pt x="172" y="318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302" name="그룹 301">
              <a:extLst>
                <a:ext uri="{FF2B5EF4-FFF2-40B4-BE49-F238E27FC236}">
                  <a16:creationId xmlns:a16="http://schemas.microsoft.com/office/drawing/2014/main" id="{6CC9288D-F032-2FA8-2559-26A09DEB124D}"/>
                </a:ext>
              </a:extLst>
            </p:cNvPr>
            <p:cNvGrpSpPr/>
            <p:nvPr/>
          </p:nvGrpSpPr>
          <p:grpSpPr>
            <a:xfrm>
              <a:off x="1557231" y="3004390"/>
              <a:ext cx="443812" cy="320783"/>
              <a:chOff x="1649926" y="5453418"/>
              <a:chExt cx="828514" cy="373318"/>
            </a:xfrm>
          </p:grpSpPr>
          <p:pic>
            <p:nvPicPr>
              <p:cNvPr id="413" name="Picture 4" descr="C:\Users\chiang\Documents\artworks\tablet.png">
                <a:extLst>
                  <a:ext uri="{FF2B5EF4-FFF2-40B4-BE49-F238E27FC236}">
                    <a16:creationId xmlns:a16="http://schemas.microsoft.com/office/drawing/2014/main" id="{7AFB380F-C19C-EC90-1CDF-CDF0D1515C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940" y="5540909"/>
                <a:ext cx="210500" cy="285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5" descr="C:\Users\chiang\Documents\artworks\phone.png">
                <a:extLst>
                  <a:ext uri="{FF2B5EF4-FFF2-40B4-BE49-F238E27FC236}">
                    <a16:creationId xmlns:a16="http://schemas.microsoft.com/office/drawing/2014/main" id="{3890DD07-400B-C147-9D6E-64C35617BB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7921" y="5632023"/>
                <a:ext cx="116261" cy="1947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그림 425">
                <a:extLst>
                  <a:ext uri="{FF2B5EF4-FFF2-40B4-BE49-F238E27FC236}">
                    <a16:creationId xmlns:a16="http://schemas.microsoft.com/office/drawing/2014/main" id="{7637AD92-CC40-8E53-9F42-A8F13A5CA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926" y="5453418"/>
                <a:ext cx="396044" cy="373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3" name="직선 화살표 연결선 302">
              <a:extLst>
                <a:ext uri="{FF2B5EF4-FFF2-40B4-BE49-F238E27FC236}">
                  <a16:creationId xmlns:a16="http://schemas.microsoft.com/office/drawing/2014/main" id="{A2BC7A87-0456-A8F8-36D4-9ED3DBB62801}"/>
                </a:ext>
              </a:extLst>
            </p:cNvPr>
            <p:cNvCxnSpPr>
              <a:cxnSpLocks/>
              <a:stCxn id="305" idx="3"/>
              <a:endCxn id="349" idx="1"/>
            </p:cNvCxnSpPr>
            <p:nvPr/>
          </p:nvCxnSpPr>
          <p:spPr>
            <a:xfrm>
              <a:off x="1141837" y="2582959"/>
              <a:ext cx="399447" cy="166166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직선 화살표 연결선 303">
              <a:extLst>
                <a:ext uri="{FF2B5EF4-FFF2-40B4-BE49-F238E27FC236}">
                  <a16:creationId xmlns:a16="http://schemas.microsoft.com/office/drawing/2014/main" id="{A4E92369-7CCC-59E4-59E1-2B469A0CA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9722" y="3768231"/>
              <a:ext cx="324659" cy="770"/>
            </a:xfrm>
            <a:prstGeom prst="straightConnector1">
              <a:avLst/>
            </a:prstGeom>
            <a:ln w="127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모서리가 둥근 직사각형 62">
              <a:extLst>
                <a:ext uri="{FF2B5EF4-FFF2-40B4-BE49-F238E27FC236}">
                  <a16:creationId xmlns:a16="http://schemas.microsoft.com/office/drawing/2014/main" id="{190A98A9-030E-8A81-14FC-0183006A1092}"/>
                </a:ext>
              </a:extLst>
            </p:cNvPr>
            <p:cNvSpPr/>
            <p:nvPr/>
          </p:nvSpPr>
          <p:spPr>
            <a:xfrm>
              <a:off x="595865" y="2235276"/>
              <a:ext cx="545972" cy="6953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24A7F26E-4171-5EB8-743D-9EAE333E65DC}"/>
                </a:ext>
              </a:extLst>
            </p:cNvPr>
            <p:cNvSpPr txBox="1"/>
            <p:nvPr/>
          </p:nvSpPr>
          <p:spPr>
            <a:xfrm>
              <a:off x="596491" y="2685321"/>
              <a:ext cx="535877" cy="207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>
                <a:lnSpc>
                  <a:spcPct val="90000"/>
                </a:lnSpc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학습자</a:t>
              </a:r>
            </a:p>
          </p:txBody>
        </p:sp>
        <p:sp>
          <p:nvSpPr>
            <p:cNvPr id="307" name="모서리가 둥근 직사각형 64">
              <a:extLst>
                <a:ext uri="{FF2B5EF4-FFF2-40B4-BE49-F238E27FC236}">
                  <a16:creationId xmlns:a16="http://schemas.microsoft.com/office/drawing/2014/main" id="{74747AEA-CC29-CC28-7F20-74E5774D5A53}"/>
                </a:ext>
              </a:extLst>
            </p:cNvPr>
            <p:cNvSpPr/>
            <p:nvPr/>
          </p:nvSpPr>
          <p:spPr>
            <a:xfrm>
              <a:off x="595865" y="3400389"/>
              <a:ext cx="545972" cy="6953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6624A82A-A1FA-276A-F39E-D4C6673181BA}"/>
                </a:ext>
              </a:extLst>
            </p:cNvPr>
            <p:cNvSpPr txBox="1"/>
            <p:nvPr/>
          </p:nvSpPr>
          <p:spPr>
            <a:xfrm>
              <a:off x="596491" y="3850433"/>
              <a:ext cx="535877" cy="207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>
                <a:lnSpc>
                  <a:spcPct val="90000"/>
                </a:lnSpc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강사</a:t>
              </a:r>
            </a:p>
          </p:txBody>
        </p:sp>
        <p:cxnSp>
          <p:nvCxnSpPr>
            <p:cNvPr id="309" name="직선 연결선 86">
              <a:extLst>
                <a:ext uri="{FF2B5EF4-FFF2-40B4-BE49-F238E27FC236}">
                  <a16:creationId xmlns:a16="http://schemas.microsoft.com/office/drawing/2014/main" id="{9DDBC6DF-450E-334F-1A50-6F52B8F1EDFC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26" y="6601849"/>
              <a:ext cx="0" cy="7487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직선 연결선 87">
              <a:extLst>
                <a:ext uri="{FF2B5EF4-FFF2-40B4-BE49-F238E27FC236}">
                  <a16:creationId xmlns:a16="http://schemas.microsoft.com/office/drawing/2014/main" id="{87A882C4-2555-0A60-4123-5EE7D174A4DF}"/>
                </a:ext>
              </a:extLst>
            </p:cNvPr>
            <p:cNvCxnSpPr>
              <a:cxnSpLocks/>
            </p:cNvCxnSpPr>
            <p:nvPr/>
          </p:nvCxnSpPr>
          <p:spPr>
            <a:xfrm>
              <a:off x="3712857" y="6601849"/>
              <a:ext cx="0" cy="7487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직선 연결선 88">
              <a:extLst>
                <a:ext uri="{FF2B5EF4-FFF2-40B4-BE49-F238E27FC236}">
                  <a16:creationId xmlns:a16="http://schemas.microsoft.com/office/drawing/2014/main" id="{4D547F03-F977-6E2F-4F9A-0729EA2E3733}"/>
                </a:ext>
              </a:extLst>
            </p:cNvPr>
            <p:cNvCxnSpPr>
              <a:cxnSpLocks/>
            </p:cNvCxnSpPr>
            <p:nvPr/>
          </p:nvCxnSpPr>
          <p:spPr>
            <a:xfrm>
              <a:off x="4350345" y="6601849"/>
              <a:ext cx="0" cy="7487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직선 연결선 89">
              <a:extLst>
                <a:ext uri="{FF2B5EF4-FFF2-40B4-BE49-F238E27FC236}">
                  <a16:creationId xmlns:a16="http://schemas.microsoft.com/office/drawing/2014/main" id="{E11961AC-698D-7D30-507C-F22F16650FA5}"/>
                </a:ext>
              </a:extLst>
            </p:cNvPr>
            <p:cNvCxnSpPr>
              <a:cxnSpLocks/>
            </p:cNvCxnSpPr>
            <p:nvPr/>
          </p:nvCxnSpPr>
          <p:spPr>
            <a:xfrm>
              <a:off x="4965550" y="6601849"/>
              <a:ext cx="0" cy="7487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직선 연결선 91">
              <a:extLst>
                <a:ext uri="{FF2B5EF4-FFF2-40B4-BE49-F238E27FC236}">
                  <a16:creationId xmlns:a16="http://schemas.microsoft.com/office/drawing/2014/main" id="{E5013F9A-886E-A244-F2B8-3AACFD149DA8}"/>
                </a:ext>
              </a:extLst>
            </p:cNvPr>
            <p:cNvCxnSpPr>
              <a:cxnSpLocks/>
            </p:cNvCxnSpPr>
            <p:nvPr/>
          </p:nvCxnSpPr>
          <p:spPr>
            <a:xfrm>
              <a:off x="5626930" y="6601849"/>
              <a:ext cx="0" cy="7487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직선 연결선 92">
              <a:extLst>
                <a:ext uri="{FF2B5EF4-FFF2-40B4-BE49-F238E27FC236}">
                  <a16:creationId xmlns:a16="http://schemas.microsoft.com/office/drawing/2014/main" id="{F3FEE81F-BACD-54DE-484F-FBA59AF828A3}"/>
                </a:ext>
              </a:extLst>
            </p:cNvPr>
            <p:cNvCxnSpPr>
              <a:cxnSpLocks/>
            </p:cNvCxnSpPr>
            <p:nvPr/>
          </p:nvCxnSpPr>
          <p:spPr>
            <a:xfrm>
              <a:off x="6272649" y="6601849"/>
              <a:ext cx="0" cy="74875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직선 연결선 93">
              <a:extLst>
                <a:ext uri="{FF2B5EF4-FFF2-40B4-BE49-F238E27FC236}">
                  <a16:creationId xmlns:a16="http://schemas.microsoft.com/office/drawing/2014/main" id="{8CF60E11-062F-72A2-B8C2-7870333EE797}"/>
                </a:ext>
              </a:extLst>
            </p:cNvPr>
            <p:cNvCxnSpPr>
              <a:cxnSpLocks/>
            </p:cNvCxnSpPr>
            <p:nvPr/>
          </p:nvCxnSpPr>
          <p:spPr>
            <a:xfrm>
              <a:off x="2517523" y="7255870"/>
              <a:ext cx="3702319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6" name="그룹 315">
              <a:extLst>
                <a:ext uri="{FF2B5EF4-FFF2-40B4-BE49-F238E27FC236}">
                  <a16:creationId xmlns:a16="http://schemas.microsoft.com/office/drawing/2014/main" id="{C84C6FA8-EB4A-A37D-FDA5-C19FF9901B5F}"/>
                </a:ext>
              </a:extLst>
            </p:cNvPr>
            <p:cNvGrpSpPr/>
            <p:nvPr/>
          </p:nvGrpSpPr>
          <p:grpSpPr>
            <a:xfrm>
              <a:off x="2932211" y="7426276"/>
              <a:ext cx="2171139" cy="333518"/>
              <a:chOff x="4811746" y="5721141"/>
              <a:chExt cx="2645851" cy="395850"/>
            </a:xfrm>
          </p:grpSpPr>
          <p:cxnSp>
            <p:nvCxnSpPr>
              <p:cNvPr id="405" name="직선 화살표 연결선 404">
                <a:extLst>
                  <a:ext uri="{FF2B5EF4-FFF2-40B4-BE49-F238E27FC236}">
                    <a16:creationId xmlns:a16="http://schemas.microsoft.com/office/drawing/2014/main" id="{E71DE3F2-DF40-9F86-8ADF-E0219F06973B}"/>
                  </a:ext>
                </a:extLst>
              </p:cNvPr>
              <p:cNvCxnSpPr/>
              <p:nvPr/>
            </p:nvCxnSpPr>
            <p:spPr>
              <a:xfrm>
                <a:off x="4811746" y="5743875"/>
                <a:ext cx="2993" cy="361812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직선 화살표 연결선 405">
                <a:extLst>
                  <a:ext uri="{FF2B5EF4-FFF2-40B4-BE49-F238E27FC236}">
                    <a16:creationId xmlns:a16="http://schemas.microsoft.com/office/drawing/2014/main" id="{8BE88FC5-A1AB-1D56-2273-E0B737ED45BD}"/>
                  </a:ext>
                </a:extLst>
              </p:cNvPr>
              <p:cNvCxnSpPr/>
              <p:nvPr/>
            </p:nvCxnSpPr>
            <p:spPr>
              <a:xfrm flipH="1" flipV="1">
                <a:off x="5118220" y="5724242"/>
                <a:ext cx="4158" cy="385441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직선 화살표 연결선 406">
                <a:extLst>
                  <a:ext uri="{FF2B5EF4-FFF2-40B4-BE49-F238E27FC236}">
                    <a16:creationId xmlns:a16="http://schemas.microsoft.com/office/drawing/2014/main" id="{7CF4C1F9-5F42-BD0C-D61A-46192DC12A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2183" y="5752226"/>
                <a:ext cx="0" cy="357183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직선 화살표 연결선 407">
                <a:extLst>
                  <a:ext uri="{FF2B5EF4-FFF2-40B4-BE49-F238E27FC236}">
                    <a16:creationId xmlns:a16="http://schemas.microsoft.com/office/drawing/2014/main" id="{A10897C1-79A7-6186-E46D-5526CBD5C48D}"/>
                  </a:ext>
                </a:extLst>
              </p:cNvPr>
              <p:cNvCxnSpPr/>
              <p:nvPr/>
            </p:nvCxnSpPr>
            <p:spPr>
              <a:xfrm flipH="1" flipV="1">
                <a:off x="5869579" y="5724242"/>
                <a:ext cx="4158" cy="385440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직선 화살표 연결선 408">
                <a:extLst>
                  <a:ext uri="{FF2B5EF4-FFF2-40B4-BE49-F238E27FC236}">
                    <a16:creationId xmlns:a16="http://schemas.microsoft.com/office/drawing/2014/main" id="{0FB4B2AB-2D43-5F22-0A15-3BF1A02D5629}"/>
                  </a:ext>
                </a:extLst>
              </p:cNvPr>
              <p:cNvCxnSpPr/>
              <p:nvPr/>
            </p:nvCxnSpPr>
            <p:spPr>
              <a:xfrm>
                <a:off x="6377993" y="5732318"/>
                <a:ext cx="2993" cy="361812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직선 화살표 연결선 409">
                <a:extLst>
                  <a:ext uri="{FF2B5EF4-FFF2-40B4-BE49-F238E27FC236}">
                    <a16:creationId xmlns:a16="http://schemas.microsoft.com/office/drawing/2014/main" id="{C84761F8-5982-30CD-CE97-B08AB8BD9DA0}"/>
                  </a:ext>
                </a:extLst>
              </p:cNvPr>
              <p:cNvCxnSpPr/>
              <p:nvPr/>
            </p:nvCxnSpPr>
            <p:spPr>
              <a:xfrm flipH="1" flipV="1">
                <a:off x="6659430" y="5721141"/>
                <a:ext cx="4158" cy="385440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직선 화살표 연결선 410">
                <a:extLst>
                  <a:ext uri="{FF2B5EF4-FFF2-40B4-BE49-F238E27FC236}">
                    <a16:creationId xmlns:a16="http://schemas.microsoft.com/office/drawing/2014/main" id="{8FD54D4F-B346-B12E-70E3-304004800C2F}"/>
                  </a:ext>
                </a:extLst>
              </p:cNvPr>
              <p:cNvCxnSpPr/>
              <p:nvPr/>
            </p:nvCxnSpPr>
            <p:spPr>
              <a:xfrm>
                <a:off x="7177171" y="5752892"/>
                <a:ext cx="2993" cy="361812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직선 화살표 연결선 411">
                <a:extLst>
                  <a:ext uri="{FF2B5EF4-FFF2-40B4-BE49-F238E27FC236}">
                    <a16:creationId xmlns:a16="http://schemas.microsoft.com/office/drawing/2014/main" id="{11557A83-434E-2619-E8A8-4943653BED9F}"/>
                  </a:ext>
                </a:extLst>
              </p:cNvPr>
              <p:cNvCxnSpPr/>
              <p:nvPr/>
            </p:nvCxnSpPr>
            <p:spPr>
              <a:xfrm flipH="1" flipV="1">
                <a:off x="7453439" y="5731551"/>
                <a:ext cx="4158" cy="385440"/>
              </a:xfrm>
              <a:prstGeom prst="straightConnector1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7" name="그룹 316">
              <a:extLst>
                <a:ext uri="{FF2B5EF4-FFF2-40B4-BE49-F238E27FC236}">
                  <a16:creationId xmlns:a16="http://schemas.microsoft.com/office/drawing/2014/main" id="{952EEB97-99A3-D805-27DF-6090E596E69E}"/>
                </a:ext>
              </a:extLst>
            </p:cNvPr>
            <p:cNvGrpSpPr/>
            <p:nvPr/>
          </p:nvGrpSpPr>
          <p:grpSpPr>
            <a:xfrm>
              <a:off x="2136729" y="7783270"/>
              <a:ext cx="4418098" cy="390174"/>
              <a:chOff x="3116797" y="6558797"/>
              <a:chExt cx="6660739" cy="228599"/>
            </a:xfrm>
          </p:grpSpPr>
          <p:sp>
            <p:nvSpPr>
              <p:cNvPr id="398" name="모서리가 둥근 직사각형 89">
                <a:extLst>
                  <a:ext uri="{FF2B5EF4-FFF2-40B4-BE49-F238E27FC236}">
                    <a16:creationId xmlns:a16="http://schemas.microsoft.com/office/drawing/2014/main" id="{E0F6B485-1529-D002-A626-8A330B3E9902}"/>
                  </a:ext>
                </a:extLst>
              </p:cNvPr>
              <p:cNvSpPr/>
              <p:nvPr/>
            </p:nvSpPr>
            <p:spPr>
              <a:xfrm>
                <a:off x="3116797" y="6558803"/>
                <a:ext cx="864096" cy="228592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 dirty="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오류방지</a:t>
                </a:r>
              </a:p>
            </p:txBody>
          </p:sp>
          <p:sp>
            <p:nvSpPr>
              <p:cNvPr id="399" name="모서리가 둥근 직사각형 90">
                <a:extLst>
                  <a:ext uri="{FF2B5EF4-FFF2-40B4-BE49-F238E27FC236}">
                    <a16:creationId xmlns:a16="http://schemas.microsoft.com/office/drawing/2014/main" id="{4904FD25-192B-076D-6265-8D691A26103B}"/>
                  </a:ext>
                </a:extLst>
              </p:cNvPr>
              <p:cNvSpPr/>
              <p:nvPr/>
            </p:nvSpPr>
            <p:spPr>
              <a:xfrm>
                <a:off x="4082904" y="6558797"/>
                <a:ext cx="864096" cy="228592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업무표준화</a:t>
                </a:r>
              </a:p>
            </p:txBody>
          </p:sp>
          <p:sp>
            <p:nvSpPr>
              <p:cNvPr id="400" name="모서리가 둥근 직사각형 91">
                <a:extLst>
                  <a:ext uri="{FF2B5EF4-FFF2-40B4-BE49-F238E27FC236}">
                    <a16:creationId xmlns:a16="http://schemas.microsoft.com/office/drawing/2014/main" id="{D3C4260A-D379-2276-E5E8-0481F01C551F}"/>
                  </a:ext>
                </a:extLst>
              </p:cNvPr>
              <p:cNvSpPr/>
              <p:nvPr/>
            </p:nvSpPr>
            <p:spPr>
              <a:xfrm>
                <a:off x="5049011" y="6563762"/>
                <a:ext cx="864096" cy="223634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학습자관리</a:t>
                </a:r>
              </a:p>
            </p:txBody>
          </p:sp>
          <p:sp>
            <p:nvSpPr>
              <p:cNvPr id="401" name="모서리가 둥근 직사각형 92">
                <a:extLst>
                  <a:ext uri="{FF2B5EF4-FFF2-40B4-BE49-F238E27FC236}">
                    <a16:creationId xmlns:a16="http://schemas.microsoft.com/office/drawing/2014/main" id="{A50E9E44-B5D9-6EEC-A9C9-609A1D4B07D1}"/>
                  </a:ext>
                </a:extLst>
              </p:cNvPr>
              <p:cNvSpPr/>
              <p:nvPr/>
            </p:nvSpPr>
            <p:spPr>
              <a:xfrm>
                <a:off x="6015118" y="6558801"/>
                <a:ext cx="864096" cy="228592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학습이력</a:t>
                </a:r>
              </a:p>
            </p:txBody>
          </p:sp>
          <p:sp>
            <p:nvSpPr>
              <p:cNvPr id="402" name="모서리가 둥근 직사각형 93">
                <a:extLst>
                  <a:ext uri="{FF2B5EF4-FFF2-40B4-BE49-F238E27FC236}">
                    <a16:creationId xmlns:a16="http://schemas.microsoft.com/office/drawing/2014/main" id="{02922271-6025-6279-0C75-B23E8A1AF24C}"/>
                  </a:ext>
                </a:extLst>
              </p:cNvPr>
              <p:cNvSpPr/>
              <p:nvPr/>
            </p:nvSpPr>
            <p:spPr>
              <a:xfrm>
                <a:off x="6981225" y="6558801"/>
                <a:ext cx="864096" cy="228592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 dirty="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강사관리</a:t>
                </a:r>
              </a:p>
            </p:txBody>
          </p:sp>
          <p:sp>
            <p:nvSpPr>
              <p:cNvPr id="403" name="모서리가 둥근 직사각형 94">
                <a:extLst>
                  <a:ext uri="{FF2B5EF4-FFF2-40B4-BE49-F238E27FC236}">
                    <a16:creationId xmlns:a16="http://schemas.microsoft.com/office/drawing/2014/main" id="{97E29872-E746-5B70-1773-87CF672D33B1}"/>
                  </a:ext>
                </a:extLst>
              </p:cNvPr>
              <p:cNvSpPr/>
              <p:nvPr/>
            </p:nvSpPr>
            <p:spPr>
              <a:xfrm>
                <a:off x="7947332" y="6558801"/>
                <a:ext cx="864096" cy="228592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수료관리</a:t>
                </a:r>
              </a:p>
            </p:txBody>
          </p:sp>
          <p:sp>
            <p:nvSpPr>
              <p:cNvPr id="404" name="모서리가 둥근 직사각형 95">
                <a:extLst>
                  <a:ext uri="{FF2B5EF4-FFF2-40B4-BE49-F238E27FC236}">
                    <a16:creationId xmlns:a16="http://schemas.microsoft.com/office/drawing/2014/main" id="{635423E7-3FBE-1AE2-18D4-FD6A4BF283B6}"/>
                  </a:ext>
                </a:extLst>
              </p:cNvPr>
              <p:cNvSpPr/>
              <p:nvPr/>
            </p:nvSpPr>
            <p:spPr>
              <a:xfrm>
                <a:off x="8913440" y="6558801"/>
                <a:ext cx="864096" cy="228592"/>
              </a:xfrm>
              <a:prstGeom prst="roundRect">
                <a:avLst/>
              </a:prstGeom>
              <a:solidFill>
                <a:srgbClr val="0474AC"/>
              </a:solidFill>
              <a:ln w="3175">
                <a:solidFill>
                  <a:srgbClr val="046B9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0" tIns="0" rIns="0" bIns="0" anchor="ctr">
                <a:scene3d>
                  <a:camera prst="orthographicFront"/>
                  <a:lightRig rig="threePt" dir="t"/>
                </a:scene3d>
                <a:sp3d>
                  <a:bevelT w="0"/>
                </a:sp3d>
              </a:bodyPr>
              <a:lstStyle/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보고자료</a:t>
                </a:r>
                <a:endParaRPr lang="en-US" altLang="ko-KR" sz="700">
                  <a:solidFill>
                    <a:schemeClr val="bg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  <a:p>
                <a:pPr algn="ctr" defTabSz="718696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bg1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리포팅</a:t>
                </a:r>
              </a:p>
            </p:txBody>
          </p:sp>
        </p:grpSp>
        <p:grpSp>
          <p:nvGrpSpPr>
            <p:cNvPr id="318" name="그룹 317">
              <a:extLst>
                <a:ext uri="{FF2B5EF4-FFF2-40B4-BE49-F238E27FC236}">
                  <a16:creationId xmlns:a16="http://schemas.microsoft.com/office/drawing/2014/main" id="{4599B2C9-BAB9-B352-1D72-D197792F8907}"/>
                </a:ext>
              </a:extLst>
            </p:cNvPr>
            <p:cNvGrpSpPr/>
            <p:nvPr/>
          </p:nvGrpSpPr>
          <p:grpSpPr>
            <a:xfrm>
              <a:off x="2136729" y="6305359"/>
              <a:ext cx="4418098" cy="361785"/>
              <a:chOff x="3116797" y="6686732"/>
              <a:chExt cx="6660739" cy="190043"/>
            </a:xfrm>
          </p:grpSpPr>
          <p:sp>
            <p:nvSpPr>
              <p:cNvPr id="391" name="모서리가 둥근 직사각형 97">
                <a:extLst>
                  <a:ext uri="{FF2B5EF4-FFF2-40B4-BE49-F238E27FC236}">
                    <a16:creationId xmlns:a16="http://schemas.microsoft.com/office/drawing/2014/main" id="{4BDE8990-41E6-F541-F20D-E58EC47CE54F}"/>
                  </a:ext>
                </a:extLst>
              </p:cNvPr>
              <p:cNvSpPr/>
              <p:nvPr/>
            </p:nvSpPr>
            <p:spPr>
              <a:xfrm>
                <a:off x="3116797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분류 설정</a:t>
                </a:r>
              </a:p>
            </p:txBody>
          </p:sp>
          <p:sp>
            <p:nvSpPr>
              <p:cNvPr id="392" name="모서리가 둥근 직사각형 98">
                <a:extLst>
                  <a:ext uri="{FF2B5EF4-FFF2-40B4-BE49-F238E27FC236}">
                    <a16:creationId xmlns:a16="http://schemas.microsoft.com/office/drawing/2014/main" id="{87141056-4FFB-DAC5-1AC8-82A432134272}"/>
                  </a:ext>
                </a:extLst>
              </p:cNvPr>
              <p:cNvSpPr/>
              <p:nvPr/>
            </p:nvSpPr>
            <p:spPr>
              <a:xfrm>
                <a:off x="4082904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알림 자동화</a:t>
                </a:r>
              </a:p>
            </p:txBody>
          </p:sp>
          <p:sp>
            <p:nvSpPr>
              <p:cNvPr id="393" name="모서리가 둥근 직사각형 99">
                <a:extLst>
                  <a:ext uri="{FF2B5EF4-FFF2-40B4-BE49-F238E27FC236}">
                    <a16:creationId xmlns:a16="http://schemas.microsoft.com/office/drawing/2014/main" id="{D894E528-C855-DDF1-63FB-45E605B89559}"/>
                  </a:ext>
                </a:extLst>
              </p:cNvPr>
              <p:cNvSpPr/>
              <p:nvPr/>
            </p:nvSpPr>
            <p:spPr>
              <a:xfrm>
                <a:off x="5049011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통합 </a:t>
                </a:r>
                <a:r>
                  <a:rPr lang="ko-KR" altLang="en-US" sz="600" kern="0" dirty="0" err="1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메세지</a:t>
                </a:r>
                <a:endParaRPr lang="ko-KR" altLang="en-US" sz="600" kern="0" dirty="0"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94" name="모서리가 둥근 직사각형 100">
                <a:extLst>
                  <a:ext uri="{FF2B5EF4-FFF2-40B4-BE49-F238E27FC236}">
                    <a16:creationId xmlns:a16="http://schemas.microsoft.com/office/drawing/2014/main" id="{24425944-AC01-8817-7CCB-E3281F3F9BF0}"/>
                  </a:ext>
                </a:extLst>
              </p:cNvPr>
              <p:cNvSpPr/>
              <p:nvPr/>
            </p:nvSpPr>
            <p:spPr>
              <a:xfrm>
                <a:off x="6015118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강의실</a:t>
                </a:r>
                <a:endParaRPr lang="en-US" altLang="ko-KR" sz="600" kern="0"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95" name="모서리가 둥근 직사각형 101">
                <a:extLst>
                  <a:ext uri="{FF2B5EF4-FFF2-40B4-BE49-F238E27FC236}">
                    <a16:creationId xmlns:a16="http://schemas.microsoft.com/office/drawing/2014/main" id="{EACB0FAF-56AC-90EE-3C43-77E328E0A7F6}"/>
                  </a:ext>
                </a:extLst>
              </p:cNvPr>
              <p:cNvSpPr/>
              <p:nvPr/>
            </p:nvSpPr>
            <p:spPr>
              <a:xfrm>
                <a:off x="6981225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문제은행</a:t>
                </a:r>
              </a:p>
            </p:txBody>
          </p:sp>
          <p:sp>
            <p:nvSpPr>
              <p:cNvPr id="396" name="모서리가 둥근 직사각형 102">
                <a:extLst>
                  <a:ext uri="{FF2B5EF4-FFF2-40B4-BE49-F238E27FC236}">
                    <a16:creationId xmlns:a16="http://schemas.microsoft.com/office/drawing/2014/main" id="{47B42F7B-1E62-6A52-4598-D3BBE6AE5605}"/>
                  </a:ext>
                </a:extLst>
              </p:cNvPr>
              <p:cNvSpPr/>
              <p:nvPr/>
            </p:nvSpPr>
            <p:spPr>
              <a:xfrm>
                <a:off x="7947332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수료처리 </a:t>
                </a:r>
                <a:br>
                  <a:rPr lang="en-US" altLang="ko-KR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</a:br>
                <a:r>
                  <a:rPr lang="ko-KR" altLang="en-US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다양화</a:t>
                </a:r>
              </a:p>
            </p:txBody>
          </p:sp>
          <p:sp>
            <p:nvSpPr>
              <p:cNvPr id="397" name="모서리가 둥근 직사각형 103">
                <a:extLst>
                  <a:ext uri="{FF2B5EF4-FFF2-40B4-BE49-F238E27FC236}">
                    <a16:creationId xmlns:a16="http://schemas.microsoft.com/office/drawing/2014/main" id="{DCB75F93-340A-9238-981A-115A303A1D63}"/>
                  </a:ext>
                </a:extLst>
              </p:cNvPr>
              <p:cNvSpPr/>
              <p:nvPr/>
            </p:nvSpPr>
            <p:spPr>
              <a:xfrm>
                <a:off x="8913440" y="6686732"/>
                <a:ext cx="864096" cy="19004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rgbClr val="AAD3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0"/>
              <a:lstStyle/>
              <a:p>
                <a:pPr algn="ctr" defTabSz="1280160" latinLnBrk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ko-KR" altLang="en-US" sz="600" kern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통계 상세화</a:t>
                </a:r>
              </a:p>
            </p:txBody>
          </p:sp>
        </p:grpSp>
        <p:grpSp>
          <p:nvGrpSpPr>
            <p:cNvPr id="319" name="그룹 318">
              <a:extLst>
                <a:ext uri="{FF2B5EF4-FFF2-40B4-BE49-F238E27FC236}">
                  <a16:creationId xmlns:a16="http://schemas.microsoft.com/office/drawing/2014/main" id="{33CA6BE8-690F-B517-821D-4B39D7213659}"/>
                </a:ext>
              </a:extLst>
            </p:cNvPr>
            <p:cNvGrpSpPr/>
            <p:nvPr/>
          </p:nvGrpSpPr>
          <p:grpSpPr>
            <a:xfrm>
              <a:off x="2136730" y="7071894"/>
              <a:ext cx="4488736" cy="361785"/>
              <a:chOff x="3116797" y="6597352"/>
              <a:chExt cx="6767231" cy="190043"/>
            </a:xfrm>
          </p:grpSpPr>
          <p:sp>
            <p:nvSpPr>
              <p:cNvPr id="384" name="모서리가 둥근 직사각형 105">
                <a:extLst>
                  <a:ext uri="{FF2B5EF4-FFF2-40B4-BE49-F238E27FC236}">
                    <a16:creationId xmlns:a16="http://schemas.microsoft.com/office/drawing/2014/main" id="{5DEF5AE5-732A-1F01-557E-50B0F4C4F043}"/>
                  </a:ext>
                </a:extLst>
              </p:cNvPr>
              <p:cNvSpPr/>
              <p:nvPr/>
            </p:nvSpPr>
            <p:spPr>
              <a:xfrm>
                <a:off x="3116797" y="6597352"/>
                <a:ext cx="864096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교육</a:t>
                </a:r>
                <a:endParaRPr lang="en-US" altLang="ko-KR" sz="70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계획</a:t>
                </a:r>
              </a:p>
            </p:txBody>
          </p:sp>
          <p:sp>
            <p:nvSpPr>
              <p:cNvPr id="385" name="모서리가 둥근 직사각형 106">
                <a:extLst>
                  <a:ext uri="{FF2B5EF4-FFF2-40B4-BE49-F238E27FC236}">
                    <a16:creationId xmlns:a16="http://schemas.microsoft.com/office/drawing/2014/main" id="{9DF88519-CB58-15D3-7065-02A8E22FDD2F}"/>
                  </a:ext>
                </a:extLst>
              </p:cNvPr>
              <p:cNvSpPr/>
              <p:nvPr/>
            </p:nvSpPr>
            <p:spPr>
              <a:xfrm>
                <a:off x="4082904" y="6597352"/>
                <a:ext cx="864096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교육 준비</a:t>
                </a:r>
              </a:p>
            </p:txBody>
          </p:sp>
          <p:sp>
            <p:nvSpPr>
              <p:cNvPr id="386" name="모서리가 둥근 직사각형 107">
                <a:extLst>
                  <a:ext uri="{FF2B5EF4-FFF2-40B4-BE49-F238E27FC236}">
                    <a16:creationId xmlns:a16="http://schemas.microsoft.com/office/drawing/2014/main" id="{14A95524-5F14-BAF5-C4DF-F36C72E89E4E}"/>
                  </a:ext>
                </a:extLst>
              </p:cNvPr>
              <p:cNvSpPr/>
              <p:nvPr/>
            </p:nvSpPr>
            <p:spPr>
              <a:xfrm>
                <a:off x="5049011" y="6597352"/>
                <a:ext cx="864096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교육</a:t>
                </a:r>
                <a:endParaRPr lang="en-US" altLang="ko-KR" sz="70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진행</a:t>
                </a:r>
              </a:p>
            </p:txBody>
          </p:sp>
          <p:sp>
            <p:nvSpPr>
              <p:cNvPr id="387" name="모서리가 둥근 직사각형 108">
                <a:extLst>
                  <a:ext uri="{FF2B5EF4-FFF2-40B4-BE49-F238E27FC236}">
                    <a16:creationId xmlns:a16="http://schemas.microsoft.com/office/drawing/2014/main" id="{332FB9D3-B953-9AD5-05C2-05993D21FB7E}"/>
                  </a:ext>
                </a:extLst>
              </p:cNvPr>
              <p:cNvSpPr/>
              <p:nvPr/>
            </p:nvSpPr>
            <p:spPr>
              <a:xfrm>
                <a:off x="6015118" y="6597352"/>
                <a:ext cx="864096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과제</a:t>
                </a:r>
              </a:p>
            </p:txBody>
          </p:sp>
          <p:sp>
            <p:nvSpPr>
              <p:cNvPr id="388" name="모서리가 둥근 직사각형 109">
                <a:extLst>
                  <a:ext uri="{FF2B5EF4-FFF2-40B4-BE49-F238E27FC236}">
                    <a16:creationId xmlns:a16="http://schemas.microsoft.com/office/drawing/2014/main" id="{271C3B3B-F4AB-76E9-3E92-2D05BC199521}"/>
                  </a:ext>
                </a:extLst>
              </p:cNvPr>
              <p:cNvSpPr/>
              <p:nvPr/>
            </p:nvSpPr>
            <p:spPr>
              <a:xfrm>
                <a:off x="6981225" y="6597352"/>
                <a:ext cx="864096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평가</a:t>
                </a:r>
              </a:p>
            </p:txBody>
          </p:sp>
          <p:sp>
            <p:nvSpPr>
              <p:cNvPr id="389" name="모서리가 둥근 직사각형 110">
                <a:extLst>
                  <a:ext uri="{FF2B5EF4-FFF2-40B4-BE49-F238E27FC236}">
                    <a16:creationId xmlns:a16="http://schemas.microsoft.com/office/drawing/2014/main" id="{271C2E5C-6299-52EE-1AC9-76236F974F8C}"/>
                  </a:ext>
                </a:extLst>
              </p:cNvPr>
              <p:cNvSpPr/>
              <p:nvPr/>
            </p:nvSpPr>
            <p:spPr>
              <a:xfrm>
                <a:off x="7947332" y="6597352"/>
                <a:ext cx="864096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설문</a:t>
                </a:r>
              </a:p>
            </p:txBody>
          </p:sp>
          <p:sp>
            <p:nvSpPr>
              <p:cNvPr id="390" name="모서리가 둥근 직사각형 111">
                <a:extLst>
                  <a:ext uri="{FF2B5EF4-FFF2-40B4-BE49-F238E27FC236}">
                    <a16:creationId xmlns:a16="http://schemas.microsoft.com/office/drawing/2014/main" id="{C63CD585-7AF8-7A8B-B0B9-FC1C8A47F45E}"/>
                  </a:ext>
                </a:extLst>
              </p:cNvPr>
              <p:cNvSpPr/>
              <p:nvPr/>
            </p:nvSpPr>
            <p:spPr>
              <a:xfrm>
                <a:off x="8913440" y="6597352"/>
                <a:ext cx="970588" cy="19004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>
                  <a:lnSpc>
                    <a:spcPct val="90000"/>
                  </a:lnSpc>
                </a:pPr>
                <a:r>
                  <a:rPr lang="ko-KR" altLang="en-US" sz="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결과</a:t>
                </a:r>
                <a:br>
                  <a:rPr lang="en-US" altLang="ko-KR" sz="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</a:br>
                <a:r>
                  <a:rPr lang="en-US" altLang="ko-KR" sz="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/</a:t>
                </a:r>
                <a:r>
                  <a:rPr lang="ko-KR" altLang="en-US" sz="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수료관리</a:t>
                </a:r>
              </a:p>
            </p:txBody>
          </p:sp>
        </p:grpSp>
        <p:cxnSp>
          <p:nvCxnSpPr>
            <p:cNvPr id="320" name="꺾인 연결선 112">
              <a:extLst>
                <a:ext uri="{FF2B5EF4-FFF2-40B4-BE49-F238E27FC236}">
                  <a16:creationId xmlns:a16="http://schemas.microsoft.com/office/drawing/2014/main" id="{091C69C3-F684-1908-8907-92AE279A5042}"/>
                </a:ext>
              </a:extLst>
            </p:cNvPr>
            <p:cNvCxnSpPr>
              <a:cxnSpLocks/>
              <a:stCxn id="321" idx="3"/>
              <a:endCxn id="384" idx="1"/>
            </p:cNvCxnSpPr>
            <p:nvPr/>
          </p:nvCxnSpPr>
          <p:spPr>
            <a:xfrm flipV="1">
              <a:off x="1973788" y="7252787"/>
              <a:ext cx="162942" cy="35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그림 320">
              <a:extLst>
                <a:ext uri="{FF2B5EF4-FFF2-40B4-BE49-F238E27FC236}">
                  <a16:creationId xmlns:a16="http://schemas.microsoft.com/office/drawing/2014/main" id="{BE105638-CD8B-99FA-D819-17D7A70F1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075" y="6853887"/>
              <a:ext cx="423713" cy="80483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cxnSp>
          <p:nvCxnSpPr>
            <p:cNvPr id="322" name="직선 화살표 연결선 321">
              <a:extLst>
                <a:ext uri="{FF2B5EF4-FFF2-40B4-BE49-F238E27FC236}">
                  <a16:creationId xmlns:a16="http://schemas.microsoft.com/office/drawing/2014/main" id="{E01E6A90-57F3-C17C-F598-5CF318A1BC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0986" y="7293120"/>
              <a:ext cx="216000" cy="48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모서리가 둥근 직사각형 116">
              <a:extLst>
                <a:ext uri="{FF2B5EF4-FFF2-40B4-BE49-F238E27FC236}">
                  <a16:creationId xmlns:a16="http://schemas.microsoft.com/office/drawing/2014/main" id="{8D2FFD1D-9109-289C-B504-A5E2DBDFDE97}"/>
                </a:ext>
              </a:extLst>
            </p:cNvPr>
            <p:cNvSpPr/>
            <p:nvPr/>
          </p:nvSpPr>
          <p:spPr>
            <a:xfrm>
              <a:off x="599694" y="7598655"/>
              <a:ext cx="763475" cy="5345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24" name="모서리가 둥근 직사각형 117">
              <a:extLst>
                <a:ext uri="{FF2B5EF4-FFF2-40B4-BE49-F238E27FC236}">
                  <a16:creationId xmlns:a16="http://schemas.microsoft.com/office/drawing/2014/main" id="{10EBEA33-DC4B-79C0-ADD3-DF37F45030D8}"/>
                </a:ext>
              </a:extLst>
            </p:cNvPr>
            <p:cNvSpPr/>
            <p:nvPr/>
          </p:nvSpPr>
          <p:spPr>
            <a:xfrm>
              <a:off x="599694" y="7033716"/>
              <a:ext cx="763475" cy="5345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25" name="모서리가 둥근 직사각형 118">
              <a:extLst>
                <a:ext uri="{FF2B5EF4-FFF2-40B4-BE49-F238E27FC236}">
                  <a16:creationId xmlns:a16="http://schemas.microsoft.com/office/drawing/2014/main" id="{BEE90FC7-31F5-6673-15AD-887393A167C6}"/>
                </a:ext>
              </a:extLst>
            </p:cNvPr>
            <p:cNvSpPr/>
            <p:nvPr/>
          </p:nvSpPr>
          <p:spPr>
            <a:xfrm>
              <a:off x="599694" y="6461107"/>
              <a:ext cx="763475" cy="53457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950E3ED8-379E-29C2-0380-8F29024AF66B}"/>
                </a:ext>
              </a:extLst>
            </p:cNvPr>
            <p:cNvSpPr txBox="1"/>
            <p:nvPr/>
          </p:nvSpPr>
          <p:spPr>
            <a:xfrm>
              <a:off x="978691" y="7168949"/>
              <a:ext cx="356547" cy="276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700" dirty="0" err="1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콘텐츠</a:t>
              </a:r>
              <a:br>
                <a:rPr lang="en-US" altLang="ko-KR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</a:br>
              <a:r>
                <a:rPr lang="ko-KR" altLang="en-US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담당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E4E33463-E65F-125E-4E9F-04A6DF079099}"/>
                </a:ext>
              </a:extLst>
            </p:cNvPr>
            <p:cNvSpPr txBox="1"/>
            <p:nvPr/>
          </p:nvSpPr>
          <p:spPr>
            <a:xfrm>
              <a:off x="978015" y="6554707"/>
              <a:ext cx="341947" cy="276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과정</a:t>
              </a:r>
              <a:br>
                <a:rPr lang="en-US" altLang="ko-KR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</a:br>
              <a:r>
                <a:rPr lang="ko-KR" altLang="en-US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담당</a:t>
              </a:r>
              <a:endParaRPr lang="en-US" altLang="ko-KR" sz="700" dirty="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61395057-E273-4347-8EDB-E8FC969FA990}"/>
                </a:ext>
              </a:extLst>
            </p:cNvPr>
            <p:cNvSpPr txBox="1"/>
            <p:nvPr/>
          </p:nvSpPr>
          <p:spPr>
            <a:xfrm>
              <a:off x="964139" y="7736477"/>
              <a:ext cx="395542" cy="276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시스템</a:t>
              </a:r>
              <a:br>
                <a:rPr lang="en-US" altLang="ko-KR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</a:br>
              <a:r>
                <a:rPr lang="ko-KR" altLang="en-US" sz="70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담당</a:t>
              </a:r>
            </a:p>
          </p:txBody>
        </p:sp>
        <p:cxnSp>
          <p:nvCxnSpPr>
            <p:cNvPr id="329" name="Shape 161">
              <a:extLst>
                <a:ext uri="{FF2B5EF4-FFF2-40B4-BE49-F238E27FC236}">
                  <a16:creationId xmlns:a16="http://schemas.microsoft.com/office/drawing/2014/main" id="{29EAA50D-A50A-6A80-1B88-D3A4B3E15FFB}"/>
                </a:ext>
              </a:extLst>
            </p:cNvPr>
            <p:cNvCxnSpPr>
              <a:stCxn id="325" idx="3"/>
              <a:endCxn id="321" idx="0"/>
            </p:cNvCxnSpPr>
            <p:nvPr/>
          </p:nvCxnSpPr>
          <p:spPr>
            <a:xfrm>
              <a:off x="1363169" y="6728394"/>
              <a:ext cx="398763" cy="125493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hape 162">
              <a:extLst>
                <a:ext uri="{FF2B5EF4-FFF2-40B4-BE49-F238E27FC236}">
                  <a16:creationId xmlns:a16="http://schemas.microsoft.com/office/drawing/2014/main" id="{EE604416-A1EC-D868-E8B7-F6D0E05F5DC4}"/>
                </a:ext>
              </a:extLst>
            </p:cNvPr>
            <p:cNvCxnSpPr>
              <a:cxnSpLocks/>
              <a:stCxn id="323" idx="3"/>
              <a:endCxn id="321" idx="2"/>
            </p:cNvCxnSpPr>
            <p:nvPr/>
          </p:nvCxnSpPr>
          <p:spPr>
            <a:xfrm flipV="1">
              <a:off x="1363169" y="7658720"/>
              <a:ext cx="398763" cy="207222"/>
            </a:xfrm>
            <a:prstGeom prst="bentConnector2">
              <a:avLst/>
            </a:prstGeom>
            <a:ln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EFC0FA3C-BD0A-9D07-F726-C7C27310EC73}"/>
                </a:ext>
              </a:extLst>
            </p:cNvPr>
            <p:cNvSpPr txBox="1"/>
            <p:nvPr/>
          </p:nvSpPr>
          <p:spPr>
            <a:xfrm>
              <a:off x="655324" y="6225045"/>
              <a:ext cx="671486" cy="207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1050" dirty="0"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관리자</a:t>
              </a:r>
            </a:p>
          </p:txBody>
        </p:sp>
        <p:sp>
          <p:nvSpPr>
            <p:cNvPr id="332" name="모서리가 둥근 직사각형 138">
              <a:extLst>
                <a:ext uri="{FF2B5EF4-FFF2-40B4-BE49-F238E27FC236}">
                  <a16:creationId xmlns:a16="http://schemas.microsoft.com/office/drawing/2014/main" id="{507C0F32-3EC5-DF30-D26D-C2704D682A64}"/>
                </a:ext>
              </a:extLst>
            </p:cNvPr>
            <p:cNvSpPr/>
            <p:nvPr/>
          </p:nvSpPr>
          <p:spPr>
            <a:xfrm>
              <a:off x="2351223" y="4395540"/>
              <a:ext cx="1758319" cy="67676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33" name="모서리가 둥근 직사각형 139">
              <a:extLst>
                <a:ext uri="{FF2B5EF4-FFF2-40B4-BE49-F238E27FC236}">
                  <a16:creationId xmlns:a16="http://schemas.microsoft.com/office/drawing/2014/main" id="{4F88C825-F9CF-7C78-3345-95740BD1F26E}"/>
                </a:ext>
              </a:extLst>
            </p:cNvPr>
            <p:cNvSpPr/>
            <p:nvPr/>
          </p:nvSpPr>
          <p:spPr>
            <a:xfrm>
              <a:off x="2351222" y="5212199"/>
              <a:ext cx="4243448" cy="74825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334" name="Picture 3" descr="E:\디자인소스\소스 - 아이콘\비스타아이콘\Vista Icon Pack 2.0 - PNG Version\Hardware\Icon (23).png">
              <a:extLst>
                <a:ext uri="{FF2B5EF4-FFF2-40B4-BE49-F238E27FC236}">
                  <a16:creationId xmlns:a16="http://schemas.microsoft.com/office/drawing/2014/main" id="{8663E064-43FA-D769-6D0D-E63D12719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 t="42670"/>
            <a:stretch>
              <a:fillRect/>
            </a:stretch>
          </p:blipFill>
          <p:spPr bwMode="auto">
            <a:xfrm>
              <a:off x="2588322" y="4479915"/>
              <a:ext cx="505230" cy="26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FE2883B8-892D-C251-90F3-0ACEAD515C2E}"/>
                </a:ext>
              </a:extLst>
            </p:cNvPr>
            <p:cNvSpPr txBox="1"/>
            <p:nvPr/>
          </p:nvSpPr>
          <p:spPr>
            <a:xfrm>
              <a:off x="2290293" y="4749503"/>
              <a:ext cx="999059" cy="307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dirty="0"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교육 시스템</a:t>
              </a:r>
            </a:p>
          </p:txBody>
        </p:sp>
        <p:pic>
          <p:nvPicPr>
            <p:cNvPr id="336" name="Picture 3" descr="E:\디자인소스\소스 - 아이콘\비스타아이콘\Vista Icon Pack 2.0 - PNG Version\Hardware\Icon (23).png">
              <a:extLst>
                <a:ext uri="{FF2B5EF4-FFF2-40B4-BE49-F238E27FC236}">
                  <a16:creationId xmlns:a16="http://schemas.microsoft.com/office/drawing/2014/main" id="{52814109-71FC-E451-1EF7-23DFFAE1F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42670"/>
            <a:stretch>
              <a:fillRect/>
            </a:stretch>
          </p:blipFill>
          <p:spPr bwMode="auto">
            <a:xfrm>
              <a:off x="2577011" y="5410228"/>
              <a:ext cx="470924" cy="249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C586397E-4913-0966-15E3-4DD76C99F2EF}"/>
                </a:ext>
              </a:extLst>
            </p:cNvPr>
            <p:cNvSpPr txBox="1"/>
            <p:nvPr/>
          </p:nvSpPr>
          <p:spPr>
            <a:xfrm>
              <a:off x="2343270" y="5665977"/>
              <a:ext cx="955461" cy="32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prstClr val="black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Gateway</a:t>
              </a:r>
              <a:endParaRPr lang="ko-KR" altLang="en-US" sz="900" dirty="0">
                <a:solidFill>
                  <a:prstClr val="black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338" name="그룹 267">
              <a:extLst>
                <a:ext uri="{FF2B5EF4-FFF2-40B4-BE49-F238E27FC236}">
                  <a16:creationId xmlns:a16="http://schemas.microsoft.com/office/drawing/2014/main" id="{57D0FBF4-5AAA-581A-4840-FB7D87A5E295}"/>
                </a:ext>
              </a:extLst>
            </p:cNvPr>
            <p:cNvGrpSpPr/>
            <p:nvPr/>
          </p:nvGrpSpPr>
          <p:grpSpPr>
            <a:xfrm>
              <a:off x="3431271" y="5657767"/>
              <a:ext cx="2957037" cy="205558"/>
              <a:chOff x="5605887" y="5948517"/>
              <a:chExt cx="3200541" cy="325303"/>
            </a:xfrm>
          </p:grpSpPr>
          <p:sp>
            <p:nvSpPr>
              <p:cNvPr id="380" name="모서리가 둥근 직사각형 148">
                <a:extLst>
                  <a:ext uri="{FF2B5EF4-FFF2-40B4-BE49-F238E27FC236}">
                    <a16:creationId xmlns:a16="http://schemas.microsoft.com/office/drawing/2014/main" id="{1E06E9EA-DE58-7D61-8846-5785311E81D1}"/>
                  </a:ext>
                </a:extLst>
              </p:cNvPr>
              <p:cNvSpPr/>
              <p:nvPr/>
            </p:nvSpPr>
            <p:spPr>
              <a:xfrm>
                <a:off x="5605887" y="5948517"/>
                <a:ext cx="758678" cy="32530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ko-KR" altLang="en-US" sz="90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과정정보</a:t>
                </a:r>
              </a:p>
            </p:txBody>
          </p:sp>
          <p:sp>
            <p:nvSpPr>
              <p:cNvPr id="381" name="모서리가 둥근 직사각형 149">
                <a:extLst>
                  <a:ext uri="{FF2B5EF4-FFF2-40B4-BE49-F238E27FC236}">
                    <a16:creationId xmlns:a16="http://schemas.microsoft.com/office/drawing/2014/main" id="{C2C53EE1-D5BB-9859-F35F-2C4C64174D6D}"/>
                  </a:ext>
                </a:extLst>
              </p:cNvPr>
              <p:cNvSpPr/>
              <p:nvPr/>
            </p:nvSpPr>
            <p:spPr>
              <a:xfrm>
                <a:off x="6427905" y="5948517"/>
                <a:ext cx="734485" cy="32530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ko-KR" altLang="en-US" sz="90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학습활동</a:t>
                </a:r>
              </a:p>
            </p:txBody>
          </p:sp>
          <p:sp>
            <p:nvSpPr>
              <p:cNvPr id="382" name="모서리가 둥근 직사각형 150">
                <a:extLst>
                  <a:ext uri="{FF2B5EF4-FFF2-40B4-BE49-F238E27FC236}">
                    <a16:creationId xmlns:a16="http://schemas.microsoft.com/office/drawing/2014/main" id="{447D51E6-8D6B-B45B-A1C6-A750DA94B2D6}"/>
                  </a:ext>
                </a:extLst>
              </p:cNvPr>
              <p:cNvSpPr/>
              <p:nvPr/>
            </p:nvSpPr>
            <p:spPr>
              <a:xfrm>
                <a:off x="7225731" y="5948517"/>
                <a:ext cx="758678" cy="32530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ko-KR" altLang="en-US" sz="80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의견송수신</a:t>
                </a:r>
              </a:p>
            </p:txBody>
          </p:sp>
          <p:sp>
            <p:nvSpPr>
              <p:cNvPr id="383" name="모서리가 둥근 직사각형 151">
                <a:extLst>
                  <a:ext uri="{FF2B5EF4-FFF2-40B4-BE49-F238E27FC236}">
                    <a16:creationId xmlns:a16="http://schemas.microsoft.com/office/drawing/2014/main" id="{C26AB4D1-67C3-F9E8-9392-D435ADA58FC8}"/>
                  </a:ext>
                </a:extLst>
              </p:cNvPr>
              <p:cNvSpPr/>
              <p:nvPr/>
            </p:nvSpPr>
            <p:spPr>
              <a:xfrm>
                <a:off x="8047750" y="5948517"/>
                <a:ext cx="758678" cy="32530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ko-KR" altLang="en-US" sz="900" dirty="0">
                    <a:solidFill>
                      <a:prstClr val="black"/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성적관리</a:t>
                </a:r>
              </a:p>
            </p:txBody>
          </p:sp>
        </p:grpSp>
        <p:sp>
          <p:nvSpPr>
            <p:cNvPr id="339" name="모서리가 둥근 직사각형 152">
              <a:extLst>
                <a:ext uri="{FF2B5EF4-FFF2-40B4-BE49-F238E27FC236}">
                  <a16:creationId xmlns:a16="http://schemas.microsoft.com/office/drawing/2014/main" id="{C689958E-3026-83E8-3755-F0D2782948FC}"/>
                </a:ext>
              </a:extLst>
            </p:cNvPr>
            <p:cNvSpPr/>
            <p:nvPr/>
          </p:nvSpPr>
          <p:spPr>
            <a:xfrm>
              <a:off x="575116" y="4416510"/>
              <a:ext cx="776711" cy="6152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23E147FA-33D0-F4EE-5608-8FA86172A13B}"/>
                </a:ext>
              </a:extLst>
            </p:cNvPr>
            <p:cNvSpPr txBox="1"/>
            <p:nvPr/>
          </p:nvSpPr>
          <p:spPr>
            <a:xfrm>
              <a:off x="576146" y="4849843"/>
              <a:ext cx="838227" cy="1579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algn="ctr">
                <a:defRPr sz="1200">
                  <a:latin typeface="나눔고딕" panose="020D0604000000000000" pitchFamily="50" charset="-127"/>
                  <a:ea typeface="나눔고딕" panose="020D0604000000000000" pitchFamily="50" charset="-127"/>
                </a:defRPr>
              </a:lvl1pPr>
            </a:lstStyle>
            <a:p>
              <a:pPr marL="0" lvl="1" indent="-95250" algn="ctr" defTabSz="914284">
                <a:lnSpc>
                  <a:spcPct val="90000"/>
                </a:lnSpc>
                <a:buClr>
                  <a:srgbClr val="EEECE1"/>
                </a:buClr>
                <a:buSzPct val="110000"/>
                <a:tabLst>
                  <a:tab pos="5648325" algn="l"/>
                </a:tabLst>
                <a:defRPr/>
              </a:pPr>
              <a:r>
                <a:rPr lang="ko-KR" altLang="en-US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총괄 운영담당</a:t>
              </a:r>
            </a:p>
          </p:txBody>
        </p:sp>
        <p:grpSp>
          <p:nvGrpSpPr>
            <p:cNvPr id="341" name="그룹 340">
              <a:extLst>
                <a:ext uri="{FF2B5EF4-FFF2-40B4-BE49-F238E27FC236}">
                  <a16:creationId xmlns:a16="http://schemas.microsoft.com/office/drawing/2014/main" id="{B98496D5-D11C-ECF9-5492-22DB54C2E682}"/>
                </a:ext>
              </a:extLst>
            </p:cNvPr>
            <p:cNvGrpSpPr/>
            <p:nvPr/>
          </p:nvGrpSpPr>
          <p:grpSpPr>
            <a:xfrm>
              <a:off x="575116" y="5144287"/>
              <a:ext cx="776711" cy="655916"/>
              <a:chOff x="920750" y="6173788"/>
              <a:chExt cx="1115926" cy="684212"/>
            </a:xfrm>
          </p:grpSpPr>
          <p:sp>
            <p:nvSpPr>
              <p:cNvPr id="378" name="모서리가 둥근 직사각형 156">
                <a:extLst>
                  <a:ext uri="{FF2B5EF4-FFF2-40B4-BE49-F238E27FC236}">
                    <a16:creationId xmlns:a16="http://schemas.microsoft.com/office/drawing/2014/main" id="{B6660B55-3953-0C84-A25D-2CD7AD29B3FB}"/>
                  </a:ext>
                </a:extLst>
              </p:cNvPr>
              <p:cNvSpPr/>
              <p:nvPr/>
            </p:nvSpPr>
            <p:spPr>
              <a:xfrm>
                <a:off x="920750" y="6173788"/>
                <a:ext cx="1115926" cy="68421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79" name="TextBox 378">
                <a:extLst>
                  <a:ext uri="{FF2B5EF4-FFF2-40B4-BE49-F238E27FC236}">
                    <a16:creationId xmlns:a16="http://schemas.microsoft.com/office/drawing/2014/main" id="{33831338-E8E4-97D2-38FF-75D16BA6C00A}"/>
                  </a:ext>
                </a:extLst>
              </p:cNvPr>
              <p:cNvSpPr txBox="1"/>
              <p:nvPr/>
            </p:nvSpPr>
            <p:spPr>
              <a:xfrm>
                <a:off x="1001233" y="6638404"/>
                <a:ext cx="979157" cy="164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1200">
                    <a:latin typeface="나눔고딕" panose="020D0604000000000000" pitchFamily="50" charset="-127"/>
                    <a:ea typeface="나눔고딕" panose="020D0604000000000000" pitchFamily="50" charset="-127"/>
                  </a:defRPr>
                </a:lvl1pPr>
              </a:lstStyle>
              <a:p>
                <a:pPr marL="0" lvl="1" indent="-95250" algn="ctr" defTabSz="914284">
                  <a:lnSpc>
                    <a:spcPct val="90000"/>
                  </a:lnSpc>
                  <a:buClr>
                    <a:srgbClr val="EEECE1"/>
                  </a:buClr>
                  <a:buSzPct val="110000"/>
                  <a:tabLst>
                    <a:tab pos="5648325" algn="l"/>
                  </a:tabLst>
                  <a:defRPr/>
                </a:pPr>
                <a:r>
                  <a:rPr lang="ko-KR" altLang="en-US" sz="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과정 운영자</a:t>
                </a:r>
              </a:p>
            </p:txBody>
          </p:sp>
        </p:grpSp>
        <p:grpSp>
          <p:nvGrpSpPr>
            <p:cNvPr id="342" name="그룹 341">
              <a:extLst>
                <a:ext uri="{FF2B5EF4-FFF2-40B4-BE49-F238E27FC236}">
                  <a16:creationId xmlns:a16="http://schemas.microsoft.com/office/drawing/2014/main" id="{AFB9E934-2889-D018-430F-95743F8C32F0}"/>
                </a:ext>
              </a:extLst>
            </p:cNvPr>
            <p:cNvGrpSpPr/>
            <p:nvPr/>
          </p:nvGrpSpPr>
          <p:grpSpPr>
            <a:xfrm>
              <a:off x="5432496" y="4415902"/>
              <a:ext cx="1106835" cy="660341"/>
              <a:chOff x="911229" y="4652963"/>
              <a:chExt cx="1125447" cy="684212"/>
            </a:xfrm>
          </p:grpSpPr>
          <p:sp>
            <p:nvSpPr>
              <p:cNvPr id="375" name="모서리가 둥근 직사각형 162">
                <a:extLst>
                  <a:ext uri="{FF2B5EF4-FFF2-40B4-BE49-F238E27FC236}">
                    <a16:creationId xmlns:a16="http://schemas.microsoft.com/office/drawing/2014/main" id="{B7B9E84B-429D-DE49-5937-31F65BF0E9EF}"/>
                  </a:ext>
                </a:extLst>
              </p:cNvPr>
              <p:cNvSpPr/>
              <p:nvPr/>
            </p:nvSpPr>
            <p:spPr>
              <a:xfrm>
                <a:off x="920750" y="4652963"/>
                <a:ext cx="1115926" cy="68421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AAEC086E-FC17-B780-DFED-AD06E8746983}"/>
                  </a:ext>
                </a:extLst>
              </p:cNvPr>
              <p:cNvSpPr txBox="1"/>
              <p:nvPr/>
            </p:nvSpPr>
            <p:spPr>
              <a:xfrm>
                <a:off x="911229" y="5094220"/>
                <a:ext cx="1116321" cy="1845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algn="ctr">
                  <a:defRPr sz="1200">
                    <a:latin typeface="나눔고딕" panose="020D0604000000000000" pitchFamily="50" charset="-127"/>
                    <a:ea typeface="나눔고딕" panose="020D0604000000000000" pitchFamily="50" charset="-127"/>
                  </a:defRPr>
                </a:lvl1pPr>
              </a:lstStyle>
              <a:p>
                <a:pPr marL="0" lvl="1" indent="-95250" algn="ctr" defTabSz="914284">
                  <a:lnSpc>
                    <a:spcPct val="90000"/>
                  </a:lnSpc>
                  <a:buClr>
                    <a:srgbClr val="EEECE1"/>
                  </a:buClr>
                  <a:buSzPct val="110000"/>
                  <a:tabLst>
                    <a:tab pos="5648325" algn="l"/>
                  </a:tabLst>
                  <a:defRPr/>
                </a:pPr>
                <a:r>
                  <a:rPr lang="ko-KR" altLang="en-US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돋움체 Medium" panose="02020603020101020101" pitchFamily="18" charset="-127"/>
                    <a:ea typeface="KoPub돋움체 Medium" panose="02020603020101020101" pitchFamily="18" charset="-127"/>
                  </a:rPr>
                  <a:t>총괄 관리자</a:t>
                </a:r>
              </a:p>
            </p:txBody>
          </p:sp>
          <p:pic>
            <p:nvPicPr>
              <p:cNvPr id="377" name="Picture 33" descr="027">
                <a:extLst>
                  <a:ext uri="{FF2B5EF4-FFF2-40B4-BE49-F238E27FC236}">
                    <a16:creationId xmlns:a16="http://schemas.microsoft.com/office/drawing/2014/main" id="{ACE5CA0F-AA43-A089-F484-EA09544335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365" y="4712444"/>
                <a:ext cx="354696" cy="342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3" name="그룹 484">
              <a:extLst>
                <a:ext uri="{FF2B5EF4-FFF2-40B4-BE49-F238E27FC236}">
                  <a16:creationId xmlns:a16="http://schemas.microsoft.com/office/drawing/2014/main" id="{FCEC490B-E22C-E0D6-9680-6220A0AFAD27}"/>
                </a:ext>
              </a:extLst>
            </p:cNvPr>
            <p:cNvGrpSpPr/>
            <p:nvPr/>
          </p:nvGrpSpPr>
          <p:grpSpPr>
            <a:xfrm rot="798997">
              <a:off x="5985350" y="7844744"/>
              <a:ext cx="0" cy="0"/>
              <a:chOff x="5985350" y="7844744"/>
              <a:chExt cx="0" cy="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73" name="Line 275">
                <a:extLst>
                  <a:ext uri="{FF2B5EF4-FFF2-40B4-BE49-F238E27FC236}">
                    <a16:creationId xmlns:a16="http://schemas.microsoft.com/office/drawing/2014/main" id="{4B30D4FB-F59A-238D-BDE6-A5C838A4D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917" y="333863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74" name="Line 276">
                <a:extLst>
                  <a:ext uri="{FF2B5EF4-FFF2-40B4-BE49-F238E27FC236}">
                    <a16:creationId xmlns:a16="http://schemas.microsoft.com/office/drawing/2014/main" id="{6125E2D0-0EC2-A88A-F129-D00AB6C9A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917" y="333863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344" name="그룹 343">
              <a:extLst>
                <a:ext uri="{FF2B5EF4-FFF2-40B4-BE49-F238E27FC236}">
                  <a16:creationId xmlns:a16="http://schemas.microsoft.com/office/drawing/2014/main" id="{27E3376B-4E9A-7A6F-70F6-38DDB4F54737}"/>
                </a:ext>
              </a:extLst>
            </p:cNvPr>
            <p:cNvGrpSpPr/>
            <p:nvPr/>
          </p:nvGrpSpPr>
          <p:grpSpPr>
            <a:xfrm rot="21009086">
              <a:off x="3444473" y="4635110"/>
              <a:ext cx="659856" cy="1259620"/>
              <a:chOff x="5421052" y="5625244"/>
              <a:chExt cx="1683298" cy="2003139"/>
            </a:xfrm>
          </p:grpSpPr>
          <p:sp>
            <p:nvSpPr>
              <p:cNvPr id="369" name="모서리가 둥근 직사각형 192">
                <a:extLst>
                  <a:ext uri="{FF2B5EF4-FFF2-40B4-BE49-F238E27FC236}">
                    <a16:creationId xmlns:a16="http://schemas.microsoft.com/office/drawing/2014/main" id="{A1838A42-BC59-CCFD-D060-B0B0EDC267FB}"/>
                  </a:ext>
                </a:extLst>
              </p:cNvPr>
              <p:cNvSpPr/>
              <p:nvPr/>
            </p:nvSpPr>
            <p:spPr>
              <a:xfrm>
                <a:off x="5421052" y="5625244"/>
                <a:ext cx="144016" cy="10801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grpSp>
            <p:nvGrpSpPr>
              <p:cNvPr id="370" name="그룹 520">
                <a:extLst>
                  <a:ext uri="{FF2B5EF4-FFF2-40B4-BE49-F238E27FC236}">
                    <a16:creationId xmlns:a16="http://schemas.microsoft.com/office/drawing/2014/main" id="{D0C34EAF-7CE8-DCBA-427D-53D1150E81AC}"/>
                  </a:ext>
                </a:extLst>
              </p:cNvPr>
              <p:cNvGrpSpPr/>
              <p:nvPr/>
            </p:nvGrpSpPr>
            <p:grpSpPr>
              <a:xfrm>
                <a:off x="7104350" y="7628383"/>
                <a:ext cx="0" cy="0"/>
                <a:chOff x="2933917" y="3338638"/>
                <a:chExt cx="0" cy="0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371" name="Line 275">
                  <a:extLst>
                    <a:ext uri="{FF2B5EF4-FFF2-40B4-BE49-F238E27FC236}">
                      <a16:creationId xmlns:a16="http://schemas.microsoft.com/office/drawing/2014/main" id="{831F6C61-3889-4B29-1768-1FE79A21AB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33917" y="333863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latin typeface="KoPub돋움체 Medium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372" name="Line 276">
                  <a:extLst>
                    <a:ext uri="{FF2B5EF4-FFF2-40B4-BE49-F238E27FC236}">
                      <a16:creationId xmlns:a16="http://schemas.microsoft.com/office/drawing/2014/main" id="{4A3E697D-CEDE-DFA3-3BFF-4EB615829D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33917" y="333863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600">
                    <a:latin typeface="KoPub돋움체 Medium" panose="02020603020101020101" pitchFamily="18" charset="-127"/>
                    <a:ea typeface="KoPub돋움체 Medium" panose="02020603020101020101" pitchFamily="18" charset="-127"/>
                  </a:endParaRPr>
                </a:p>
              </p:txBody>
            </p:sp>
          </p:grpSp>
        </p:grpSp>
        <p:grpSp>
          <p:nvGrpSpPr>
            <p:cNvPr id="345" name="그룹 557">
              <a:extLst>
                <a:ext uri="{FF2B5EF4-FFF2-40B4-BE49-F238E27FC236}">
                  <a16:creationId xmlns:a16="http://schemas.microsoft.com/office/drawing/2014/main" id="{48D0BDB3-7323-8772-97C0-D31E4B1BF7CA}"/>
                </a:ext>
              </a:extLst>
            </p:cNvPr>
            <p:cNvGrpSpPr/>
            <p:nvPr/>
          </p:nvGrpSpPr>
          <p:grpSpPr>
            <a:xfrm rot="798997">
              <a:off x="6214572" y="6518222"/>
              <a:ext cx="0" cy="0"/>
              <a:chOff x="6214572" y="6518222"/>
              <a:chExt cx="0" cy="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67" name="Line 275">
                <a:extLst>
                  <a:ext uri="{FF2B5EF4-FFF2-40B4-BE49-F238E27FC236}">
                    <a16:creationId xmlns:a16="http://schemas.microsoft.com/office/drawing/2014/main" id="{8DDDBF7D-C8C8-D683-1E0B-D5FAC8E42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917" y="333863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368" name="Line 276">
                <a:extLst>
                  <a:ext uri="{FF2B5EF4-FFF2-40B4-BE49-F238E27FC236}">
                    <a16:creationId xmlns:a16="http://schemas.microsoft.com/office/drawing/2014/main" id="{3B70C115-AB99-3DE9-265F-785300CBE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917" y="333863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cxnSp>
          <p:nvCxnSpPr>
            <p:cNvPr id="346" name="직선 화살표 연결선 345">
              <a:extLst>
                <a:ext uri="{FF2B5EF4-FFF2-40B4-BE49-F238E27FC236}">
                  <a16:creationId xmlns:a16="http://schemas.microsoft.com/office/drawing/2014/main" id="{B6C3D8B3-D8F7-A510-A387-5FA38070F515}"/>
                </a:ext>
              </a:extLst>
            </p:cNvPr>
            <p:cNvCxnSpPr/>
            <p:nvPr/>
          </p:nvCxnSpPr>
          <p:spPr>
            <a:xfrm flipV="1">
              <a:off x="2797728" y="5041155"/>
              <a:ext cx="0" cy="32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꺾인 연결선 218">
              <a:extLst>
                <a:ext uri="{FF2B5EF4-FFF2-40B4-BE49-F238E27FC236}">
                  <a16:creationId xmlns:a16="http://schemas.microsoft.com/office/drawing/2014/main" id="{1F1D710F-116F-4513-B6BE-4703CCCA64F0}"/>
                </a:ext>
              </a:extLst>
            </p:cNvPr>
            <p:cNvCxnSpPr>
              <a:cxnSpLocks/>
              <a:stCxn id="339" idx="3"/>
              <a:endCxn id="333" idx="1"/>
            </p:cNvCxnSpPr>
            <p:nvPr/>
          </p:nvCxnSpPr>
          <p:spPr>
            <a:xfrm>
              <a:off x="1351827" y="4724112"/>
              <a:ext cx="999395" cy="86221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꺾인 연결선 219">
              <a:extLst>
                <a:ext uri="{FF2B5EF4-FFF2-40B4-BE49-F238E27FC236}">
                  <a16:creationId xmlns:a16="http://schemas.microsoft.com/office/drawing/2014/main" id="{86025F45-CBAA-0C43-5F5D-1C8DB93617FB}"/>
                </a:ext>
              </a:extLst>
            </p:cNvPr>
            <p:cNvCxnSpPr>
              <a:cxnSpLocks/>
            </p:cNvCxnSpPr>
            <p:nvPr/>
          </p:nvCxnSpPr>
          <p:spPr>
            <a:xfrm>
              <a:off x="1357468" y="5588270"/>
              <a:ext cx="993754" cy="123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9" name="모서리가 둥근 직사각형 222">
              <a:extLst>
                <a:ext uri="{FF2B5EF4-FFF2-40B4-BE49-F238E27FC236}">
                  <a16:creationId xmlns:a16="http://schemas.microsoft.com/office/drawing/2014/main" id="{61600138-A677-007C-A424-53CF2151F227}"/>
                </a:ext>
              </a:extLst>
            </p:cNvPr>
            <p:cNvSpPr/>
            <p:nvPr/>
          </p:nvSpPr>
          <p:spPr>
            <a:xfrm>
              <a:off x="1541284" y="2624693"/>
              <a:ext cx="501137" cy="248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과정 조회</a:t>
              </a:r>
            </a:p>
          </p:txBody>
        </p:sp>
        <p:cxnSp>
          <p:nvCxnSpPr>
            <p:cNvPr id="350" name="꺾인 연결선 230">
              <a:extLst>
                <a:ext uri="{FF2B5EF4-FFF2-40B4-BE49-F238E27FC236}">
                  <a16:creationId xmlns:a16="http://schemas.microsoft.com/office/drawing/2014/main" id="{18115C03-A7C8-04B5-AEBD-4D3706B5B43E}"/>
                </a:ext>
              </a:extLst>
            </p:cNvPr>
            <p:cNvCxnSpPr>
              <a:cxnSpLocks/>
              <a:stCxn id="284" idx="1"/>
            </p:cNvCxnSpPr>
            <p:nvPr/>
          </p:nvCxnSpPr>
          <p:spPr>
            <a:xfrm rot="10800000" flipV="1">
              <a:off x="5981427" y="2466560"/>
              <a:ext cx="12700" cy="347002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1" name="그룹 350">
              <a:extLst>
                <a:ext uri="{FF2B5EF4-FFF2-40B4-BE49-F238E27FC236}">
                  <a16:creationId xmlns:a16="http://schemas.microsoft.com/office/drawing/2014/main" id="{ECDDE54D-E739-0E38-2884-9B6213AA8DBD}"/>
                </a:ext>
              </a:extLst>
            </p:cNvPr>
            <p:cNvGrpSpPr/>
            <p:nvPr/>
          </p:nvGrpSpPr>
          <p:grpSpPr>
            <a:xfrm>
              <a:off x="4133851" y="4710224"/>
              <a:ext cx="1274726" cy="98490"/>
              <a:chOff x="7396509" y="4948027"/>
              <a:chExt cx="756084" cy="98490"/>
            </a:xfrm>
          </p:grpSpPr>
          <p:cxnSp>
            <p:nvCxnSpPr>
              <p:cNvPr id="365" name="직선 연결선 156">
                <a:extLst>
                  <a:ext uri="{FF2B5EF4-FFF2-40B4-BE49-F238E27FC236}">
                    <a16:creationId xmlns:a16="http://schemas.microsoft.com/office/drawing/2014/main" id="{BF89E5CB-89E9-EA24-A4CB-7E9555B52D70}"/>
                  </a:ext>
                </a:extLst>
              </p:cNvPr>
              <p:cNvCxnSpPr/>
              <p:nvPr/>
            </p:nvCxnSpPr>
            <p:spPr>
              <a:xfrm>
                <a:off x="7396509" y="4948027"/>
                <a:ext cx="756084" cy="0"/>
              </a:xfrm>
              <a:prstGeom prst="line">
                <a:avLst/>
              </a:prstGeom>
              <a:ln w="12700">
                <a:solidFill>
                  <a:srgbClr val="7F7F7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직선 연결선 157">
                <a:extLst>
                  <a:ext uri="{FF2B5EF4-FFF2-40B4-BE49-F238E27FC236}">
                    <a16:creationId xmlns:a16="http://schemas.microsoft.com/office/drawing/2014/main" id="{43EC8B0C-3434-E826-9125-BB1712043183}"/>
                  </a:ext>
                </a:extLst>
              </p:cNvPr>
              <p:cNvCxnSpPr/>
              <p:nvPr/>
            </p:nvCxnSpPr>
            <p:spPr>
              <a:xfrm>
                <a:off x="7396509" y="5046517"/>
                <a:ext cx="756084" cy="0"/>
              </a:xfrm>
              <a:prstGeom prst="line">
                <a:avLst/>
              </a:prstGeom>
              <a:ln w="12700">
                <a:solidFill>
                  <a:srgbClr val="7F7F7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2" name="모서리가 둥근 직사각형 32">
              <a:extLst>
                <a:ext uri="{FF2B5EF4-FFF2-40B4-BE49-F238E27FC236}">
                  <a16:creationId xmlns:a16="http://schemas.microsoft.com/office/drawing/2014/main" id="{42942A5B-D98B-F957-F62F-27982E88A4C9}"/>
                </a:ext>
              </a:extLst>
            </p:cNvPr>
            <p:cNvSpPr/>
            <p:nvPr/>
          </p:nvSpPr>
          <p:spPr>
            <a:xfrm>
              <a:off x="5981427" y="2684196"/>
              <a:ext cx="659366" cy="2128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수료증</a:t>
              </a:r>
            </a:p>
          </p:txBody>
        </p:sp>
        <p:sp>
          <p:nvSpPr>
            <p:cNvPr id="353" name="모서리가 둥근 직사각형 32">
              <a:extLst>
                <a:ext uri="{FF2B5EF4-FFF2-40B4-BE49-F238E27FC236}">
                  <a16:creationId xmlns:a16="http://schemas.microsoft.com/office/drawing/2014/main" id="{6FE9DEC0-CAAF-B5E5-0C3B-A01843AF8878}"/>
                </a:ext>
              </a:extLst>
            </p:cNvPr>
            <p:cNvSpPr/>
            <p:nvPr/>
          </p:nvSpPr>
          <p:spPr>
            <a:xfrm>
              <a:off x="6037830" y="3653028"/>
              <a:ext cx="659366" cy="2128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>
                <a:lnSpc>
                  <a:spcPct val="90000"/>
                </a:lnSpc>
              </a:pPr>
              <a:r>
                <a:rPr lang="ko-KR" altLang="en-US" sz="70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실적관리</a:t>
              </a:r>
            </a:p>
          </p:txBody>
        </p:sp>
        <p:sp>
          <p:nvSpPr>
            <p:cNvPr id="354" name="Freeform 36">
              <a:extLst>
                <a:ext uri="{FF2B5EF4-FFF2-40B4-BE49-F238E27FC236}">
                  <a16:creationId xmlns:a16="http://schemas.microsoft.com/office/drawing/2014/main" id="{88A42FA4-BEBC-18E4-C81B-71F8E4A5A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11" y="2258512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55" name="Freeform 36">
              <a:extLst>
                <a:ext uri="{FF2B5EF4-FFF2-40B4-BE49-F238E27FC236}">
                  <a16:creationId xmlns:a16="http://schemas.microsoft.com/office/drawing/2014/main" id="{4438FE9C-1A30-DC80-0470-96947DEB7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11" y="3412035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56" name="Freeform 36">
              <a:extLst>
                <a:ext uri="{FF2B5EF4-FFF2-40B4-BE49-F238E27FC236}">
                  <a16:creationId xmlns:a16="http://schemas.microsoft.com/office/drawing/2014/main" id="{3708445E-48D5-589F-3BA8-37A5762EA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042" y="7091553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57" name="Freeform 36">
              <a:extLst>
                <a:ext uri="{FF2B5EF4-FFF2-40B4-BE49-F238E27FC236}">
                  <a16:creationId xmlns:a16="http://schemas.microsoft.com/office/drawing/2014/main" id="{E93AFC3A-22DC-9681-076C-F79B8F49E1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13" y="6510653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58" name="Freeform 36">
              <a:extLst>
                <a:ext uri="{FF2B5EF4-FFF2-40B4-BE49-F238E27FC236}">
                  <a16:creationId xmlns:a16="http://schemas.microsoft.com/office/drawing/2014/main" id="{AEDE544B-328C-F670-B438-6B67A74CC9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36" y="5154989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59" name="Freeform 36">
              <a:extLst>
                <a:ext uri="{FF2B5EF4-FFF2-40B4-BE49-F238E27FC236}">
                  <a16:creationId xmlns:a16="http://schemas.microsoft.com/office/drawing/2014/main" id="{561792E2-B714-542F-31C3-8A8949C83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0594" y="4429186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60" name="Freeform 36">
              <a:extLst>
                <a:ext uri="{FF2B5EF4-FFF2-40B4-BE49-F238E27FC236}">
                  <a16:creationId xmlns:a16="http://schemas.microsoft.com/office/drawing/2014/main" id="{C471EED9-9EF9-A8ED-6B55-F6B5FCC55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385" y="7658720"/>
              <a:ext cx="252000" cy="382240"/>
            </a:xfrm>
            <a:custGeom>
              <a:avLst/>
              <a:gdLst>
                <a:gd name="T0" fmla="*/ 27 w 207"/>
                <a:gd name="T1" fmla="*/ 207 h 318"/>
                <a:gd name="T2" fmla="*/ 27 w 207"/>
                <a:gd name="T3" fmla="*/ 262 h 318"/>
                <a:gd name="T4" fmla="*/ 11 w 207"/>
                <a:gd name="T5" fmla="*/ 262 h 318"/>
                <a:gd name="T6" fmla="*/ 0 w 207"/>
                <a:gd name="T7" fmla="*/ 189 h 318"/>
                <a:gd name="T8" fmla="*/ 207 w 207"/>
                <a:gd name="T9" fmla="*/ 189 h 318"/>
                <a:gd name="T10" fmla="*/ 194 w 207"/>
                <a:gd name="T11" fmla="*/ 263 h 318"/>
                <a:gd name="T12" fmla="*/ 179 w 207"/>
                <a:gd name="T13" fmla="*/ 263 h 318"/>
                <a:gd name="T14" fmla="*/ 179 w 207"/>
                <a:gd name="T15" fmla="*/ 207 h 318"/>
                <a:gd name="T16" fmla="*/ 27 w 207"/>
                <a:gd name="T17" fmla="*/ 207 h 318"/>
                <a:gd name="T18" fmla="*/ 126 w 207"/>
                <a:gd name="T19" fmla="*/ 61 h 318"/>
                <a:gd name="T20" fmla="*/ 131 w 207"/>
                <a:gd name="T21" fmla="*/ 46 h 318"/>
                <a:gd name="T22" fmla="*/ 127 w 207"/>
                <a:gd name="T23" fmla="*/ 46 h 318"/>
                <a:gd name="T24" fmla="*/ 129 w 207"/>
                <a:gd name="T25" fmla="*/ 17 h 318"/>
                <a:gd name="T26" fmla="*/ 103 w 207"/>
                <a:gd name="T27" fmla="*/ 0 h 318"/>
                <a:gd name="T28" fmla="*/ 77 w 207"/>
                <a:gd name="T29" fmla="*/ 15 h 318"/>
                <a:gd name="T30" fmla="*/ 79 w 207"/>
                <a:gd name="T31" fmla="*/ 46 h 318"/>
                <a:gd name="T32" fmla="*/ 75 w 207"/>
                <a:gd name="T33" fmla="*/ 46 h 318"/>
                <a:gd name="T34" fmla="*/ 80 w 207"/>
                <a:gd name="T35" fmla="*/ 61 h 318"/>
                <a:gd name="T36" fmla="*/ 126 w 207"/>
                <a:gd name="T37" fmla="*/ 61 h 318"/>
                <a:gd name="T38" fmla="*/ 165 w 207"/>
                <a:gd name="T39" fmla="*/ 177 h 318"/>
                <a:gd name="T40" fmla="*/ 158 w 207"/>
                <a:gd name="T41" fmla="*/ 158 h 318"/>
                <a:gd name="T42" fmla="*/ 158 w 207"/>
                <a:gd name="T43" fmla="*/ 177 h 318"/>
                <a:gd name="T44" fmla="*/ 49 w 207"/>
                <a:gd name="T45" fmla="*/ 177 h 318"/>
                <a:gd name="T46" fmla="*/ 49 w 207"/>
                <a:gd name="T47" fmla="*/ 157 h 318"/>
                <a:gd name="T48" fmla="*/ 42 w 207"/>
                <a:gd name="T49" fmla="*/ 177 h 318"/>
                <a:gd name="T50" fmla="*/ 11 w 207"/>
                <a:gd name="T51" fmla="*/ 177 h 318"/>
                <a:gd name="T52" fmla="*/ 18 w 207"/>
                <a:gd name="T53" fmla="*/ 137 h 318"/>
                <a:gd name="T54" fmla="*/ 66 w 207"/>
                <a:gd name="T55" fmla="*/ 94 h 318"/>
                <a:gd name="T56" fmla="*/ 97 w 207"/>
                <a:gd name="T57" fmla="*/ 136 h 318"/>
                <a:gd name="T58" fmla="*/ 100 w 207"/>
                <a:gd name="T59" fmla="*/ 108 h 318"/>
                <a:gd name="T60" fmla="*/ 108 w 207"/>
                <a:gd name="T61" fmla="*/ 108 h 318"/>
                <a:gd name="T62" fmla="*/ 112 w 207"/>
                <a:gd name="T63" fmla="*/ 136 h 318"/>
                <a:gd name="T64" fmla="*/ 146 w 207"/>
                <a:gd name="T65" fmla="*/ 93 h 318"/>
                <a:gd name="T66" fmla="*/ 190 w 207"/>
                <a:gd name="T67" fmla="*/ 139 h 318"/>
                <a:gd name="T68" fmla="*/ 196 w 207"/>
                <a:gd name="T69" fmla="*/ 177 h 318"/>
                <a:gd name="T70" fmla="*/ 165 w 207"/>
                <a:gd name="T71" fmla="*/ 177 h 318"/>
                <a:gd name="T72" fmla="*/ 100 w 207"/>
                <a:gd name="T73" fmla="*/ 106 h 318"/>
                <a:gd name="T74" fmla="*/ 95 w 207"/>
                <a:gd name="T75" fmla="*/ 96 h 318"/>
                <a:gd name="T76" fmla="*/ 98 w 207"/>
                <a:gd name="T77" fmla="*/ 93 h 318"/>
                <a:gd name="T78" fmla="*/ 109 w 207"/>
                <a:gd name="T79" fmla="*/ 93 h 318"/>
                <a:gd name="T80" fmla="*/ 112 w 207"/>
                <a:gd name="T81" fmla="*/ 95 h 318"/>
                <a:gd name="T82" fmla="*/ 109 w 207"/>
                <a:gd name="T83" fmla="*/ 106 h 318"/>
                <a:gd name="T84" fmla="*/ 100 w 207"/>
                <a:gd name="T85" fmla="*/ 106 h 318"/>
                <a:gd name="T86" fmla="*/ 38 w 207"/>
                <a:gd name="T87" fmla="*/ 218 h 318"/>
                <a:gd name="T88" fmla="*/ 168 w 207"/>
                <a:gd name="T89" fmla="*/ 218 h 318"/>
                <a:gd name="T90" fmla="*/ 168 w 207"/>
                <a:gd name="T91" fmla="*/ 318 h 318"/>
                <a:gd name="T92" fmla="*/ 38 w 207"/>
                <a:gd name="T93" fmla="*/ 318 h 318"/>
                <a:gd name="T94" fmla="*/ 38 w 207"/>
                <a:gd name="T95" fmla="*/ 2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7" h="318">
                  <a:moveTo>
                    <a:pt x="27" y="207"/>
                  </a:moveTo>
                  <a:cubicBezTo>
                    <a:pt x="27" y="225"/>
                    <a:pt x="27" y="243"/>
                    <a:pt x="27" y="262"/>
                  </a:cubicBezTo>
                  <a:cubicBezTo>
                    <a:pt x="22" y="262"/>
                    <a:pt x="18" y="262"/>
                    <a:pt x="11" y="262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07" y="189"/>
                    <a:pt x="207" y="189"/>
                    <a:pt x="207" y="189"/>
                  </a:cubicBezTo>
                  <a:cubicBezTo>
                    <a:pt x="202" y="214"/>
                    <a:pt x="199" y="238"/>
                    <a:pt x="194" y="263"/>
                  </a:cubicBezTo>
                  <a:cubicBezTo>
                    <a:pt x="189" y="263"/>
                    <a:pt x="184" y="263"/>
                    <a:pt x="179" y="263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27" y="207"/>
                    <a:pt x="27" y="207"/>
                    <a:pt x="27" y="207"/>
                  </a:cubicBezTo>
                  <a:close/>
                  <a:moveTo>
                    <a:pt x="126" y="61"/>
                  </a:moveTo>
                  <a:cubicBezTo>
                    <a:pt x="131" y="58"/>
                    <a:pt x="132" y="53"/>
                    <a:pt x="131" y="46"/>
                  </a:cubicBezTo>
                  <a:cubicBezTo>
                    <a:pt x="129" y="45"/>
                    <a:pt x="129" y="45"/>
                    <a:pt x="127" y="46"/>
                  </a:cubicBezTo>
                  <a:cubicBezTo>
                    <a:pt x="129" y="37"/>
                    <a:pt x="130" y="24"/>
                    <a:pt x="129" y="17"/>
                  </a:cubicBezTo>
                  <a:cubicBezTo>
                    <a:pt x="126" y="4"/>
                    <a:pt x="115" y="0"/>
                    <a:pt x="103" y="0"/>
                  </a:cubicBezTo>
                  <a:cubicBezTo>
                    <a:pt x="90" y="1"/>
                    <a:pt x="80" y="2"/>
                    <a:pt x="77" y="15"/>
                  </a:cubicBezTo>
                  <a:cubicBezTo>
                    <a:pt x="75" y="26"/>
                    <a:pt x="76" y="38"/>
                    <a:pt x="79" y="46"/>
                  </a:cubicBezTo>
                  <a:cubicBezTo>
                    <a:pt x="77" y="45"/>
                    <a:pt x="77" y="45"/>
                    <a:pt x="75" y="46"/>
                  </a:cubicBezTo>
                  <a:cubicBezTo>
                    <a:pt x="74" y="53"/>
                    <a:pt x="74" y="57"/>
                    <a:pt x="80" y="61"/>
                  </a:cubicBezTo>
                  <a:cubicBezTo>
                    <a:pt x="87" y="95"/>
                    <a:pt x="121" y="97"/>
                    <a:pt x="126" y="61"/>
                  </a:cubicBezTo>
                  <a:close/>
                  <a:moveTo>
                    <a:pt x="165" y="177"/>
                  </a:moveTo>
                  <a:cubicBezTo>
                    <a:pt x="163" y="165"/>
                    <a:pt x="161" y="157"/>
                    <a:pt x="158" y="158"/>
                  </a:cubicBezTo>
                  <a:cubicBezTo>
                    <a:pt x="158" y="177"/>
                    <a:pt x="158" y="177"/>
                    <a:pt x="158" y="177"/>
                  </a:cubicBezTo>
                  <a:cubicBezTo>
                    <a:pt x="49" y="177"/>
                    <a:pt x="49" y="177"/>
                    <a:pt x="49" y="177"/>
                  </a:cubicBezTo>
                  <a:cubicBezTo>
                    <a:pt x="49" y="170"/>
                    <a:pt x="49" y="163"/>
                    <a:pt x="49" y="157"/>
                  </a:cubicBezTo>
                  <a:cubicBezTo>
                    <a:pt x="46" y="156"/>
                    <a:pt x="44" y="164"/>
                    <a:pt x="42" y="177"/>
                  </a:cubicBezTo>
                  <a:cubicBezTo>
                    <a:pt x="11" y="177"/>
                    <a:pt x="11" y="177"/>
                    <a:pt x="11" y="177"/>
                  </a:cubicBezTo>
                  <a:cubicBezTo>
                    <a:pt x="12" y="164"/>
                    <a:pt x="14" y="151"/>
                    <a:pt x="18" y="137"/>
                  </a:cubicBezTo>
                  <a:cubicBezTo>
                    <a:pt x="29" y="101"/>
                    <a:pt x="53" y="107"/>
                    <a:pt x="66" y="94"/>
                  </a:cubicBezTo>
                  <a:cubicBezTo>
                    <a:pt x="70" y="115"/>
                    <a:pt x="87" y="130"/>
                    <a:pt x="97" y="136"/>
                  </a:cubicBezTo>
                  <a:cubicBezTo>
                    <a:pt x="98" y="127"/>
                    <a:pt x="99" y="117"/>
                    <a:pt x="100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10" y="118"/>
                    <a:pt x="111" y="127"/>
                    <a:pt x="112" y="136"/>
                  </a:cubicBezTo>
                  <a:cubicBezTo>
                    <a:pt x="121" y="131"/>
                    <a:pt x="140" y="117"/>
                    <a:pt x="146" y="93"/>
                  </a:cubicBezTo>
                  <a:cubicBezTo>
                    <a:pt x="162" y="108"/>
                    <a:pt x="180" y="99"/>
                    <a:pt x="190" y="139"/>
                  </a:cubicBezTo>
                  <a:cubicBezTo>
                    <a:pt x="193" y="151"/>
                    <a:pt x="195" y="164"/>
                    <a:pt x="196" y="177"/>
                  </a:cubicBezTo>
                  <a:cubicBezTo>
                    <a:pt x="165" y="177"/>
                    <a:pt x="165" y="177"/>
                    <a:pt x="165" y="177"/>
                  </a:cubicBezTo>
                  <a:close/>
                  <a:moveTo>
                    <a:pt x="100" y="106"/>
                  </a:moveTo>
                  <a:cubicBezTo>
                    <a:pt x="98" y="102"/>
                    <a:pt x="97" y="99"/>
                    <a:pt x="95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2" y="93"/>
                    <a:pt x="106" y="93"/>
                    <a:pt x="109" y="93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111" y="98"/>
                    <a:pt x="110" y="102"/>
                    <a:pt x="109" y="106"/>
                  </a:cubicBezTo>
                  <a:cubicBezTo>
                    <a:pt x="100" y="106"/>
                    <a:pt x="100" y="106"/>
                    <a:pt x="100" y="106"/>
                  </a:cubicBezTo>
                  <a:close/>
                  <a:moveTo>
                    <a:pt x="38" y="218"/>
                  </a:moveTo>
                  <a:cubicBezTo>
                    <a:pt x="168" y="218"/>
                    <a:pt x="168" y="218"/>
                    <a:pt x="168" y="218"/>
                  </a:cubicBezTo>
                  <a:cubicBezTo>
                    <a:pt x="168" y="318"/>
                    <a:pt x="168" y="318"/>
                    <a:pt x="168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8" y="218"/>
                    <a:pt x="38" y="218"/>
                    <a:pt x="38" y="218"/>
                  </a:cubicBez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 vert="horz" wrap="square" lIns="80652" tIns="40326" rIns="80652" bIns="40326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i="0" u="none" strike="noStrike" kern="1200" cap="none" spc="0" normalizeH="0" baseline="0" noProof="0">
                <a:ln>
                  <a:solidFill>
                    <a:srgbClr val="BCBCBC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61" name="모서리가 둥근 직사각형 58">
              <a:extLst>
                <a:ext uri="{FF2B5EF4-FFF2-40B4-BE49-F238E27FC236}">
                  <a16:creationId xmlns:a16="http://schemas.microsoft.com/office/drawing/2014/main" id="{847A5226-BD07-CE3F-65E5-439C31A4EDE4}"/>
                </a:ext>
              </a:extLst>
            </p:cNvPr>
            <p:cNvSpPr/>
            <p:nvPr/>
          </p:nvSpPr>
          <p:spPr>
            <a:xfrm>
              <a:off x="477668" y="2116666"/>
              <a:ext cx="217343" cy="195608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ctr" latinLnBrk="0"/>
              <a:r>
                <a:rPr lang="en-US" altLang="ko-KR" sz="10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KoPubWorld돋움체 Bold" panose="00000800000000000000" pitchFamily="2" charset="-127"/>
                </a:rPr>
                <a:t>1</a:t>
              </a:r>
              <a:endParaRPr lang="ko-KR" altLang="en-US" sz="105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  <a:cs typeface="KoPubWorld돋움체 Bold" panose="00000800000000000000" pitchFamily="2" charset="-127"/>
              </a:endParaRPr>
            </a:p>
          </p:txBody>
        </p:sp>
        <p:sp>
          <p:nvSpPr>
            <p:cNvPr id="362" name="모서리가 둥근 직사각형 474">
              <a:extLst>
                <a:ext uri="{FF2B5EF4-FFF2-40B4-BE49-F238E27FC236}">
                  <a16:creationId xmlns:a16="http://schemas.microsoft.com/office/drawing/2014/main" id="{E3139571-04B3-4835-BFE7-6C075FD5C5FA}"/>
                </a:ext>
              </a:extLst>
            </p:cNvPr>
            <p:cNvSpPr/>
            <p:nvPr/>
          </p:nvSpPr>
          <p:spPr>
            <a:xfrm>
              <a:off x="471950" y="3221056"/>
              <a:ext cx="217343" cy="195608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ctr" latinLnBrk="0"/>
              <a:r>
                <a:rPr lang="en-US" altLang="ko-KR" sz="105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KoPubWorld돋움체 Medium" panose="00000600000000000000" pitchFamily="2" charset="-127"/>
                </a:rPr>
                <a:t>2</a:t>
              </a:r>
              <a:endParaRPr lang="ko-KR" altLang="en-US" sz="1050">
                <a:ln>
                  <a:solidFill>
                    <a:schemeClr val="tx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63" name="모서리가 둥근 직사각형 474">
              <a:extLst>
                <a:ext uri="{FF2B5EF4-FFF2-40B4-BE49-F238E27FC236}">
                  <a16:creationId xmlns:a16="http://schemas.microsoft.com/office/drawing/2014/main" id="{BDFD3C45-2A40-CF29-EC6A-F8AAF7435478}"/>
                </a:ext>
              </a:extLst>
            </p:cNvPr>
            <p:cNvSpPr/>
            <p:nvPr/>
          </p:nvSpPr>
          <p:spPr>
            <a:xfrm>
              <a:off x="471950" y="4289396"/>
              <a:ext cx="217343" cy="195608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ctr" latinLnBrk="0"/>
              <a:r>
                <a:rPr lang="en-US" altLang="ko-KR" sz="105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KoPubWorld돋움체 Medium" panose="00000600000000000000" pitchFamily="2" charset="-127"/>
                </a:rPr>
                <a:t>3</a:t>
              </a:r>
              <a:endParaRPr lang="ko-KR" altLang="en-US" sz="1050">
                <a:ln>
                  <a:solidFill>
                    <a:schemeClr val="tx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64" name="모서리가 둥근 직사각형 474">
              <a:extLst>
                <a:ext uri="{FF2B5EF4-FFF2-40B4-BE49-F238E27FC236}">
                  <a16:creationId xmlns:a16="http://schemas.microsoft.com/office/drawing/2014/main" id="{E4FE9F7A-4278-03C0-7AF7-31ECF9EDD81C}"/>
                </a:ext>
              </a:extLst>
            </p:cNvPr>
            <p:cNvSpPr/>
            <p:nvPr/>
          </p:nvSpPr>
          <p:spPr>
            <a:xfrm>
              <a:off x="477668" y="6168552"/>
              <a:ext cx="217343" cy="195608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ctr" latinLnBrk="0"/>
              <a:r>
                <a:rPr lang="en-US" altLang="ko-KR" sz="105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KoPubWorld돋움체 Medium" panose="00000600000000000000" pitchFamily="2" charset="-127"/>
                </a:rPr>
                <a:t>4</a:t>
              </a:r>
              <a:endParaRPr lang="ko-KR" altLang="en-US" sz="1050">
                <a:ln>
                  <a:solidFill>
                    <a:schemeClr val="tx1">
                      <a:alpha val="0"/>
                    </a:scheme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</p:grpSp>
      <p:grpSp>
        <p:nvGrpSpPr>
          <p:cNvPr id="420" name="그룹 419">
            <a:extLst>
              <a:ext uri="{FF2B5EF4-FFF2-40B4-BE49-F238E27FC236}">
                <a16:creationId xmlns:a16="http://schemas.microsoft.com/office/drawing/2014/main" id="{364D4646-BE8E-9887-43EC-10F750DE12F3}"/>
              </a:ext>
            </a:extLst>
          </p:cNvPr>
          <p:cNvGrpSpPr/>
          <p:nvPr/>
        </p:nvGrpSpPr>
        <p:grpSpPr>
          <a:xfrm>
            <a:off x="5080828" y="2157498"/>
            <a:ext cx="4332458" cy="4309369"/>
            <a:chOff x="441270" y="3011710"/>
            <a:chExt cx="5933454" cy="5803382"/>
          </a:xfrm>
        </p:grpSpPr>
        <p:sp>
          <p:nvSpPr>
            <p:cNvPr id="421" name="직사각형 420">
              <a:extLst>
                <a:ext uri="{FF2B5EF4-FFF2-40B4-BE49-F238E27FC236}">
                  <a16:creationId xmlns:a16="http://schemas.microsoft.com/office/drawing/2014/main" id="{893BCFB4-D243-4E5C-26D8-E10A2401F16B}"/>
                </a:ext>
              </a:extLst>
            </p:cNvPr>
            <p:cNvSpPr/>
            <p:nvPr/>
          </p:nvSpPr>
          <p:spPr>
            <a:xfrm>
              <a:off x="4465825" y="3338191"/>
              <a:ext cx="1904091" cy="532076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atin typeface="+mn-ea"/>
              </a:endParaRPr>
            </a:p>
          </p:txBody>
        </p:sp>
        <p:sp>
          <p:nvSpPr>
            <p:cNvPr id="422" name="직사각형 421">
              <a:extLst>
                <a:ext uri="{FF2B5EF4-FFF2-40B4-BE49-F238E27FC236}">
                  <a16:creationId xmlns:a16="http://schemas.microsoft.com/office/drawing/2014/main" id="{E01A17C6-660A-E5B6-2DE0-CBFA0398988C}"/>
                </a:ext>
              </a:extLst>
            </p:cNvPr>
            <p:cNvSpPr/>
            <p:nvPr/>
          </p:nvSpPr>
          <p:spPr>
            <a:xfrm>
              <a:off x="2345361" y="3412272"/>
              <a:ext cx="2033915" cy="53207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3" name="직사각형 422">
              <a:extLst>
                <a:ext uri="{FF2B5EF4-FFF2-40B4-BE49-F238E27FC236}">
                  <a16:creationId xmlns:a16="http://schemas.microsoft.com/office/drawing/2014/main" id="{8BD256E4-59DC-24A5-67C7-8FEF45893776}"/>
                </a:ext>
              </a:extLst>
            </p:cNvPr>
            <p:cNvSpPr/>
            <p:nvPr/>
          </p:nvSpPr>
          <p:spPr>
            <a:xfrm>
              <a:off x="441270" y="3399958"/>
              <a:ext cx="1904091" cy="532076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>
                <a:latin typeface="+mn-ea"/>
              </a:endParaRPr>
            </a:p>
          </p:txBody>
        </p:sp>
        <p:cxnSp>
          <p:nvCxnSpPr>
            <p:cNvPr id="424" name="직선 연결선 12">
              <a:extLst>
                <a:ext uri="{FF2B5EF4-FFF2-40B4-BE49-F238E27FC236}">
                  <a16:creationId xmlns:a16="http://schemas.microsoft.com/office/drawing/2014/main" id="{52C304DF-EA37-662A-729E-956BBEE81ED2}"/>
                </a:ext>
              </a:extLst>
            </p:cNvPr>
            <p:cNvCxnSpPr>
              <a:cxnSpLocks/>
            </p:cNvCxnSpPr>
            <p:nvPr/>
          </p:nvCxnSpPr>
          <p:spPr>
            <a:xfrm>
              <a:off x="780256" y="3726440"/>
              <a:ext cx="0" cy="15176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5" name="직선 연결선 13">
              <a:extLst>
                <a:ext uri="{FF2B5EF4-FFF2-40B4-BE49-F238E27FC236}">
                  <a16:creationId xmlns:a16="http://schemas.microsoft.com/office/drawing/2014/main" id="{B6932195-90D8-69CF-787E-5466AB068F26}"/>
                </a:ext>
              </a:extLst>
            </p:cNvPr>
            <p:cNvCxnSpPr>
              <a:cxnSpLocks/>
            </p:cNvCxnSpPr>
            <p:nvPr/>
          </p:nvCxnSpPr>
          <p:spPr>
            <a:xfrm>
              <a:off x="1386103" y="3726440"/>
              <a:ext cx="0" cy="15176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6" name="직선 연결선 14">
              <a:extLst>
                <a:ext uri="{FF2B5EF4-FFF2-40B4-BE49-F238E27FC236}">
                  <a16:creationId xmlns:a16="http://schemas.microsoft.com/office/drawing/2014/main" id="{C4E86034-88E8-C829-0F0F-7BAD79985306}"/>
                </a:ext>
              </a:extLst>
            </p:cNvPr>
            <p:cNvCxnSpPr>
              <a:cxnSpLocks/>
            </p:cNvCxnSpPr>
            <p:nvPr/>
          </p:nvCxnSpPr>
          <p:spPr>
            <a:xfrm>
              <a:off x="2001566" y="3726440"/>
              <a:ext cx="0" cy="151769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7" name="직선 연결선 15">
              <a:extLst>
                <a:ext uri="{FF2B5EF4-FFF2-40B4-BE49-F238E27FC236}">
                  <a16:creationId xmlns:a16="http://schemas.microsoft.com/office/drawing/2014/main" id="{1ADD49A7-4E74-7049-6FEC-F0AEE8E81E7B}"/>
                </a:ext>
              </a:extLst>
            </p:cNvPr>
            <p:cNvCxnSpPr/>
            <p:nvPr/>
          </p:nvCxnSpPr>
          <p:spPr>
            <a:xfrm>
              <a:off x="780256" y="5244138"/>
              <a:ext cx="122852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직선 연결선 16">
              <a:extLst>
                <a:ext uri="{FF2B5EF4-FFF2-40B4-BE49-F238E27FC236}">
                  <a16:creationId xmlns:a16="http://schemas.microsoft.com/office/drawing/2014/main" id="{D17936A7-CBC7-2E05-2E1B-D1BA11B634DA}"/>
                </a:ext>
              </a:extLst>
            </p:cNvPr>
            <p:cNvCxnSpPr/>
            <p:nvPr/>
          </p:nvCxnSpPr>
          <p:spPr>
            <a:xfrm>
              <a:off x="1056734" y="5244138"/>
              <a:ext cx="0" cy="855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직선 연결선 17">
              <a:extLst>
                <a:ext uri="{FF2B5EF4-FFF2-40B4-BE49-F238E27FC236}">
                  <a16:creationId xmlns:a16="http://schemas.microsoft.com/office/drawing/2014/main" id="{B2CB6049-24DC-D255-6256-100FFC52C441}"/>
                </a:ext>
              </a:extLst>
            </p:cNvPr>
            <p:cNvCxnSpPr>
              <a:cxnSpLocks/>
            </p:cNvCxnSpPr>
            <p:nvPr/>
          </p:nvCxnSpPr>
          <p:spPr>
            <a:xfrm>
              <a:off x="2867062" y="3629378"/>
              <a:ext cx="0" cy="6176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0" name="직선 연결선 18">
              <a:extLst>
                <a:ext uri="{FF2B5EF4-FFF2-40B4-BE49-F238E27FC236}">
                  <a16:creationId xmlns:a16="http://schemas.microsoft.com/office/drawing/2014/main" id="{98A3625C-1B37-C68A-1263-9A40EBE7D4C3}"/>
                </a:ext>
              </a:extLst>
            </p:cNvPr>
            <p:cNvCxnSpPr>
              <a:cxnSpLocks/>
            </p:cNvCxnSpPr>
            <p:nvPr/>
          </p:nvCxnSpPr>
          <p:spPr>
            <a:xfrm>
              <a:off x="3405593" y="3726440"/>
              <a:ext cx="0" cy="476927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1" name="직선 연결선 19">
              <a:extLst>
                <a:ext uri="{FF2B5EF4-FFF2-40B4-BE49-F238E27FC236}">
                  <a16:creationId xmlns:a16="http://schemas.microsoft.com/office/drawing/2014/main" id="{560B8DEF-7667-5059-BA3C-874EF61268CA}"/>
                </a:ext>
              </a:extLst>
            </p:cNvPr>
            <p:cNvCxnSpPr>
              <a:cxnSpLocks/>
            </p:cNvCxnSpPr>
            <p:nvPr/>
          </p:nvCxnSpPr>
          <p:spPr>
            <a:xfrm>
              <a:off x="3944123" y="3629378"/>
              <a:ext cx="0" cy="61766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2" name="직선 연결선 20">
              <a:extLst>
                <a:ext uri="{FF2B5EF4-FFF2-40B4-BE49-F238E27FC236}">
                  <a16:creationId xmlns:a16="http://schemas.microsoft.com/office/drawing/2014/main" id="{ADF07093-5C13-ED03-E04F-05558EA29203}"/>
                </a:ext>
              </a:extLst>
            </p:cNvPr>
            <p:cNvCxnSpPr/>
            <p:nvPr/>
          </p:nvCxnSpPr>
          <p:spPr>
            <a:xfrm>
              <a:off x="2867062" y="4247046"/>
              <a:ext cx="106984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직선 연결선 21">
              <a:extLst>
                <a:ext uri="{FF2B5EF4-FFF2-40B4-BE49-F238E27FC236}">
                  <a16:creationId xmlns:a16="http://schemas.microsoft.com/office/drawing/2014/main" id="{991AF5F7-F1A2-5BF5-3EA9-5609428C4F49}"/>
                </a:ext>
              </a:extLst>
            </p:cNvPr>
            <p:cNvCxnSpPr>
              <a:cxnSpLocks/>
            </p:cNvCxnSpPr>
            <p:nvPr/>
          </p:nvCxnSpPr>
          <p:spPr>
            <a:xfrm>
              <a:off x="2867061" y="7389431"/>
              <a:ext cx="10842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직선 연결선 22">
              <a:extLst>
                <a:ext uri="{FF2B5EF4-FFF2-40B4-BE49-F238E27FC236}">
                  <a16:creationId xmlns:a16="http://schemas.microsoft.com/office/drawing/2014/main" id="{F3882029-38EE-EA5A-CD11-032F6DF54284}"/>
                </a:ext>
              </a:extLst>
            </p:cNvPr>
            <p:cNvCxnSpPr/>
            <p:nvPr/>
          </p:nvCxnSpPr>
          <p:spPr>
            <a:xfrm>
              <a:off x="2876678" y="7389431"/>
              <a:ext cx="0" cy="1106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직선 연결선 23">
              <a:extLst>
                <a:ext uri="{FF2B5EF4-FFF2-40B4-BE49-F238E27FC236}">
                  <a16:creationId xmlns:a16="http://schemas.microsoft.com/office/drawing/2014/main" id="{0088341B-4E0C-3E25-14FE-3B91EF6CBBDC}"/>
                </a:ext>
              </a:extLst>
            </p:cNvPr>
            <p:cNvCxnSpPr>
              <a:cxnSpLocks/>
            </p:cNvCxnSpPr>
            <p:nvPr/>
          </p:nvCxnSpPr>
          <p:spPr>
            <a:xfrm>
              <a:off x="3951335" y="7379906"/>
              <a:ext cx="0" cy="1106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연결선: 꺾임 26">
              <a:extLst>
                <a:ext uri="{FF2B5EF4-FFF2-40B4-BE49-F238E27FC236}">
                  <a16:creationId xmlns:a16="http://schemas.microsoft.com/office/drawing/2014/main" id="{8E2E0A4F-F86A-DAAA-3FD5-51F9EFFAEB19}"/>
                </a:ext>
              </a:extLst>
            </p:cNvPr>
            <p:cNvCxnSpPr>
              <a:cxnSpLocks/>
              <a:stCxn id="475" idx="3"/>
              <a:endCxn id="459" idx="1"/>
            </p:cNvCxnSpPr>
            <p:nvPr/>
          </p:nvCxnSpPr>
          <p:spPr>
            <a:xfrm flipV="1">
              <a:off x="4179731" y="3885269"/>
              <a:ext cx="682778" cy="1980949"/>
            </a:xfrm>
            <a:prstGeom prst="bentConnector3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직선 연결선 27">
              <a:extLst>
                <a:ext uri="{FF2B5EF4-FFF2-40B4-BE49-F238E27FC236}">
                  <a16:creationId xmlns:a16="http://schemas.microsoft.com/office/drawing/2014/main" id="{4651C1D5-9CC1-7F52-8FDA-3EBC998FC13B}"/>
                </a:ext>
              </a:extLst>
            </p:cNvPr>
            <p:cNvCxnSpPr>
              <a:cxnSpLocks/>
            </p:cNvCxnSpPr>
            <p:nvPr/>
          </p:nvCxnSpPr>
          <p:spPr>
            <a:xfrm>
              <a:off x="5092106" y="5460873"/>
              <a:ext cx="0" cy="93918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8" name="직선 연결선 28">
              <a:extLst>
                <a:ext uri="{FF2B5EF4-FFF2-40B4-BE49-F238E27FC236}">
                  <a16:creationId xmlns:a16="http://schemas.microsoft.com/office/drawing/2014/main" id="{FB6A61F8-9999-FD3A-40D5-4F897633F605}"/>
                </a:ext>
              </a:extLst>
            </p:cNvPr>
            <p:cNvCxnSpPr>
              <a:cxnSpLocks/>
            </p:cNvCxnSpPr>
            <p:nvPr/>
          </p:nvCxnSpPr>
          <p:spPr>
            <a:xfrm>
              <a:off x="5796043" y="5460873"/>
              <a:ext cx="0" cy="93918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9" name="직선 연결선 30">
              <a:extLst>
                <a:ext uri="{FF2B5EF4-FFF2-40B4-BE49-F238E27FC236}">
                  <a16:creationId xmlns:a16="http://schemas.microsoft.com/office/drawing/2014/main" id="{6D315D32-4AC0-564A-A51E-D98DE63DB87D}"/>
                </a:ext>
              </a:extLst>
            </p:cNvPr>
            <p:cNvCxnSpPr/>
            <p:nvPr/>
          </p:nvCxnSpPr>
          <p:spPr>
            <a:xfrm>
              <a:off x="5098088" y="6391772"/>
              <a:ext cx="703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직선 연결선 31">
              <a:extLst>
                <a:ext uri="{FF2B5EF4-FFF2-40B4-BE49-F238E27FC236}">
                  <a16:creationId xmlns:a16="http://schemas.microsoft.com/office/drawing/2014/main" id="{A9997E74-9A0A-734A-5B67-EDF6CB33F7D2}"/>
                </a:ext>
              </a:extLst>
            </p:cNvPr>
            <p:cNvCxnSpPr>
              <a:cxnSpLocks/>
            </p:cNvCxnSpPr>
            <p:nvPr/>
          </p:nvCxnSpPr>
          <p:spPr>
            <a:xfrm>
              <a:off x="5444075" y="6397444"/>
              <a:ext cx="0" cy="46959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1" name="직선 화살표 연결선 440">
              <a:extLst>
                <a:ext uri="{FF2B5EF4-FFF2-40B4-BE49-F238E27FC236}">
                  <a16:creationId xmlns:a16="http://schemas.microsoft.com/office/drawing/2014/main" id="{257A07A6-DA28-4647-E635-C7DE1D51F05A}"/>
                </a:ext>
              </a:extLst>
            </p:cNvPr>
            <p:cNvCxnSpPr/>
            <p:nvPr/>
          </p:nvCxnSpPr>
          <p:spPr>
            <a:xfrm flipV="1">
              <a:off x="771841" y="6400059"/>
              <a:ext cx="0" cy="98937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직선 화살표 연결선 441">
              <a:extLst>
                <a:ext uri="{FF2B5EF4-FFF2-40B4-BE49-F238E27FC236}">
                  <a16:creationId xmlns:a16="http://schemas.microsoft.com/office/drawing/2014/main" id="{5DE23391-9E78-0B96-32DF-20969F7313CA}"/>
                </a:ext>
              </a:extLst>
            </p:cNvPr>
            <p:cNvCxnSpPr/>
            <p:nvPr/>
          </p:nvCxnSpPr>
          <p:spPr>
            <a:xfrm flipV="1">
              <a:off x="1345135" y="6400059"/>
              <a:ext cx="0" cy="98937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직선 화살표 연결선 442">
              <a:extLst>
                <a:ext uri="{FF2B5EF4-FFF2-40B4-BE49-F238E27FC236}">
                  <a16:creationId xmlns:a16="http://schemas.microsoft.com/office/drawing/2014/main" id="{E55A6DB1-F0DC-CF7B-ED9B-74A998631270}"/>
                </a:ext>
              </a:extLst>
            </p:cNvPr>
            <p:cNvCxnSpPr>
              <a:cxnSpLocks/>
            </p:cNvCxnSpPr>
            <p:nvPr/>
          </p:nvCxnSpPr>
          <p:spPr>
            <a:xfrm>
              <a:off x="4521120" y="5043642"/>
              <a:ext cx="3382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연결선: 꺾임 37">
              <a:extLst>
                <a:ext uri="{FF2B5EF4-FFF2-40B4-BE49-F238E27FC236}">
                  <a16:creationId xmlns:a16="http://schemas.microsoft.com/office/drawing/2014/main" id="{C95C330F-C340-095B-11A7-BC53F259C5E8}"/>
                </a:ext>
              </a:extLst>
            </p:cNvPr>
            <p:cNvCxnSpPr/>
            <p:nvPr/>
          </p:nvCxnSpPr>
          <p:spPr>
            <a:xfrm rot="10800000">
              <a:off x="1050723" y="7785401"/>
              <a:ext cx="211566" cy="291186"/>
            </a:xfrm>
            <a:prstGeom prst="bentConnector3">
              <a:avLst>
                <a:gd name="adj1" fmla="val 10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연결선: 꺾임 38">
              <a:extLst>
                <a:ext uri="{FF2B5EF4-FFF2-40B4-BE49-F238E27FC236}">
                  <a16:creationId xmlns:a16="http://schemas.microsoft.com/office/drawing/2014/main" id="{DA2444F0-86CF-09B4-2A51-993846D7DD73}"/>
                </a:ext>
              </a:extLst>
            </p:cNvPr>
            <p:cNvCxnSpPr>
              <a:cxnSpLocks/>
              <a:stCxn id="463" idx="1"/>
              <a:endCxn id="457" idx="2"/>
            </p:cNvCxnSpPr>
            <p:nvPr/>
          </p:nvCxnSpPr>
          <p:spPr>
            <a:xfrm rot="10800000">
              <a:off x="1771368" y="8336892"/>
              <a:ext cx="213368" cy="20515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연결선: 꺾임 39">
              <a:extLst>
                <a:ext uri="{FF2B5EF4-FFF2-40B4-BE49-F238E27FC236}">
                  <a16:creationId xmlns:a16="http://schemas.microsoft.com/office/drawing/2014/main" id="{F8E5AF04-0958-2943-6074-CAD94E3A4811}"/>
                </a:ext>
              </a:extLst>
            </p:cNvPr>
            <p:cNvCxnSpPr/>
            <p:nvPr/>
          </p:nvCxnSpPr>
          <p:spPr>
            <a:xfrm rot="16200000" flipH="1">
              <a:off x="3727105" y="6634157"/>
              <a:ext cx="1939036" cy="341389"/>
            </a:xfrm>
            <a:prstGeom prst="bentConnector3">
              <a:avLst>
                <a:gd name="adj1" fmla="val 100373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사각형: 둥근 위쪽 모서리 40">
              <a:extLst>
                <a:ext uri="{FF2B5EF4-FFF2-40B4-BE49-F238E27FC236}">
                  <a16:creationId xmlns:a16="http://schemas.microsoft.com/office/drawing/2014/main" id="{68D80DC9-0673-E302-60E8-519864AC9D2D}"/>
                </a:ext>
              </a:extLst>
            </p:cNvPr>
            <p:cNvSpPr/>
            <p:nvPr/>
          </p:nvSpPr>
          <p:spPr>
            <a:xfrm>
              <a:off x="441270" y="3011710"/>
              <a:ext cx="1904091" cy="388247"/>
            </a:xfrm>
            <a:prstGeom prst="round2Same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 전</a:t>
              </a:r>
            </a:p>
          </p:txBody>
        </p:sp>
        <p:sp>
          <p:nvSpPr>
            <p:cNvPr id="448" name="사각형: 둥근 위쪽 모서리 41">
              <a:extLst>
                <a:ext uri="{FF2B5EF4-FFF2-40B4-BE49-F238E27FC236}">
                  <a16:creationId xmlns:a16="http://schemas.microsoft.com/office/drawing/2014/main" id="{4851FC25-777E-24B9-B489-F699071DDA11}"/>
                </a:ext>
              </a:extLst>
            </p:cNvPr>
            <p:cNvSpPr/>
            <p:nvPr/>
          </p:nvSpPr>
          <p:spPr>
            <a:xfrm>
              <a:off x="2436718" y="3011710"/>
              <a:ext cx="1904091" cy="388247"/>
            </a:xfrm>
            <a:prstGeom prst="round2Same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 중</a:t>
              </a:r>
            </a:p>
          </p:txBody>
        </p:sp>
        <p:sp>
          <p:nvSpPr>
            <p:cNvPr id="449" name="사각형: 둥근 위쪽 모서리 42">
              <a:extLst>
                <a:ext uri="{FF2B5EF4-FFF2-40B4-BE49-F238E27FC236}">
                  <a16:creationId xmlns:a16="http://schemas.microsoft.com/office/drawing/2014/main" id="{0AC544E5-CFB4-3F8B-B4EB-C8631D50FBB9}"/>
                </a:ext>
              </a:extLst>
            </p:cNvPr>
            <p:cNvSpPr/>
            <p:nvPr/>
          </p:nvSpPr>
          <p:spPr>
            <a:xfrm>
              <a:off x="4470633" y="3011710"/>
              <a:ext cx="1904091" cy="388247"/>
            </a:xfrm>
            <a:prstGeom prst="round2Same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 후</a:t>
              </a:r>
            </a:p>
          </p:txBody>
        </p:sp>
        <p:sp>
          <p:nvSpPr>
            <p:cNvPr id="450" name="직사각형 449">
              <a:extLst>
                <a:ext uri="{FF2B5EF4-FFF2-40B4-BE49-F238E27FC236}">
                  <a16:creationId xmlns:a16="http://schemas.microsoft.com/office/drawing/2014/main" id="{CE4403CE-F40E-616B-AB14-240F768632AE}"/>
                </a:ext>
              </a:extLst>
            </p:cNvPr>
            <p:cNvSpPr/>
            <p:nvPr/>
          </p:nvSpPr>
          <p:spPr>
            <a:xfrm>
              <a:off x="532628" y="3523492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보조자료</a:t>
              </a:r>
            </a:p>
          </p:txBody>
        </p:sp>
        <p:sp>
          <p:nvSpPr>
            <p:cNvPr id="451" name="직사각형 450">
              <a:extLst>
                <a:ext uri="{FF2B5EF4-FFF2-40B4-BE49-F238E27FC236}">
                  <a16:creationId xmlns:a16="http://schemas.microsoft.com/office/drawing/2014/main" id="{80D2DC7A-BBA8-4ADD-856C-8F1AD79E194F}"/>
                </a:ext>
              </a:extLst>
            </p:cNvPr>
            <p:cNvSpPr/>
            <p:nvPr/>
          </p:nvSpPr>
          <p:spPr>
            <a:xfrm>
              <a:off x="1138475" y="3523492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추천학습</a:t>
              </a:r>
            </a:p>
          </p:txBody>
        </p:sp>
        <p:sp>
          <p:nvSpPr>
            <p:cNvPr id="452" name="직사각형 451">
              <a:extLst>
                <a:ext uri="{FF2B5EF4-FFF2-40B4-BE49-F238E27FC236}">
                  <a16:creationId xmlns:a16="http://schemas.microsoft.com/office/drawing/2014/main" id="{684CE2EC-33EC-B643-1261-07B570F82EFB}"/>
                </a:ext>
              </a:extLst>
            </p:cNvPr>
            <p:cNvSpPr/>
            <p:nvPr/>
          </p:nvSpPr>
          <p:spPr>
            <a:xfrm>
              <a:off x="1753939" y="4026450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과정교육</a:t>
              </a:r>
            </a:p>
          </p:txBody>
        </p:sp>
        <p:sp>
          <p:nvSpPr>
            <p:cNvPr id="453" name="직사각형 452">
              <a:extLst>
                <a:ext uri="{FF2B5EF4-FFF2-40B4-BE49-F238E27FC236}">
                  <a16:creationId xmlns:a16="http://schemas.microsoft.com/office/drawing/2014/main" id="{6A265349-A9C6-ECBB-1250-4886B7704D23}"/>
                </a:ext>
              </a:extLst>
            </p:cNvPr>
            <p:cNvSpPr/>
            <p:nvPr/>
          </p:nvSpPr>
          <p:spPr>
            <a:xfrm>
              <a:off x="1138475" y="4026450"/>
              <a:ext cx="512085" cy="46766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마이크로</a:t>
              </a:r>
              <a:br>
                <a:rPr lang="en-US" altLang="ko-KR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러닝</a:t>
              </a:r>
            </a:p>
          </p:txBody>
        </p:sp>
        <p:sp>
          <p:nvSpPr>
            <p:cNvPr id="454" name="직사각형 453">
              <a:extLst>
                <a:ext uri="{FF2B5EF4-FFF2-40B4-BE49-F238E27FC236}">
                  <a16:creationId xmlns:a16="http://schemas.microsoft.com/office/drawing/2014/main" id="{1FBB9835-D503-304B-412F-1F3CEB187425}"/>
                </a:ext>
              </a:extLst>
            </p:cNvPr>
            <p:cNvSpPr/>
            <p:nvPr/>
          </p:nvSpPr>
          <p:spPr>
            <a:xfrm>
              <a:off x="503778" y="4547056"/>
              <a:ext cx="552956" cy="5823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b="1" dirty="0">
                  <a:solidFill>
                    <a:srgbClr val="006AB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자료실</a:t>
              </a:r>
            </a:p>
          </p:txBody>
        </p:sp>
        <p:sp>
          <p:nvSpPr>
            <p:cNvPr id="455" name="직사각형 454">
              <a:extLst>
                <a:ext uri="{FF2B5EF4-FFF2-40B4-BE49-F238E27FC236}">
                  <a16:creationId xmlns:a16="http://schemas.microsoft.com/office/drawing/2014/main" id="{0B30347E-AEF2-3124-505A-19181076B552}"/>
                </a:ext>
              </a:extLst>
            </p:cNvPr>
            <p:cNvSpPr/>
            <p:nvPr/>
          </p:nvSpPr>
          <p:spPr>
            <a:xfrm>
              <a:off x="1104816" y="4547056"/>
              <a:ext cx="552956" cy="5823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b="1" dirty="0">
                  <a:solidFill>
                    <a:srgbClr val="006AB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상시학습</a:t>
              </a:r>
              <a:endParaRPr lang="ko-KR" altLang="en-US" sz="600" b="1" dirty="0">
                <a:solidFill>
                  <a:srgbClr val="006AB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6" name="직사각형 455">
              <a:extLst>
                <a:ext uri="{FF2B5EF4-FFF2-40B4-BE49-F238E27FC236}">
                  <a16:creationId xmlns:a16="http://schemas.microsoft.com/office/drawing/2014/main" id="{B6BE7CB4-62E0-722B-2507-36E0A956556F}"/>
                </a:ext>
              </a:extLst>
            </p:cNvPr>
            <p:cNvSpPr/>
            <p:nvPr/>
          </p:nvSpPr>
          <p:spPr>
            <a:xfrm>
              <a:off x="1727493" y="4547056"/>
              <a:ext cx="552956" cy="5823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b="1" dirty="0">
                  <a:solidFill>
                    <a:srgbClr val="006AB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정규학습</a:t>
              </a:r>
              <a:endParaRPr lang="ko-KR" altLang="en-US" sz="600" b="1" dirty="0">
                <a:solidFill>
                  <a:srgbClr val="006AB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7" name="직사각형 456">
              <a:extLst>
                <a:ext uri="{FF2B5EF4-FFF2-40B4-BE49-F238E27FC236}">
                  <a16:creationId xmlns:a16="http://schemas.microsoft.com/office/drawing/2014/main" id="{718DF808-5652-0412-7AEF-9B4773E058A6}"/>
                </a:ext>
              </a:extLst>
            </p:cNvPr>
            <p:cNvSpPr/>
            <p:nvPr/>
          </p:nvSpPr>
          <p:spPr>
            <a:xfrm>
              <a:off x="1262288" y="7847167"/>
              <a:ext cx="1018160" cy="4897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학습통계 데이터</a:t>
              </a:r>
            </a:p>
          </p:txBody>
        </p:sp>
        <p:sp>
          <p:nvSpPr>
            <p:cNvPr id="458" name="직사각형 457">
              <a:extLst>
                <a:ext uri="{FF2B5EF4-FFF2-40B4-BE49-F238E27FC236}">
                  <a16:creationId xmlns:a16="http://schemas.microsoft.com/office/drawing/2014/main" id="{A3A35432-19F7-9CB3-1641-F1FB6DD6AD1A}"/>
                </a:ext>
              </a:extLst>
            </p:cNvPr>
            <p:cNvSpPr/>
            <p:nvPr/>
          </p:nvSpPr>
          <p:spPr>
            <a:xfrm>
              <a:off x="494161" y="5350024"/>
              <a:ext cx="1125145" cy="9882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통합 교육 </a:t>
              </a:r>
              <a:endPara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9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플랫폼</a:t>
              </a:r>
              <a:br>
                <a:rPr lang="en-US" altLang="ko-KR" sz="900" b="1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en-US" altLang="ko-KR" sz="7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7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온</a:t>
              </a:r>
              <a:r>
                <a:rPr lang="en-US" altLang="ko-KR" sz="7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sz="7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오프 통합 강의실</a:t>
              </a:r>
              <a:r>
                <a:rPr lang="en-US" altLang="ko-KR" sz="7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9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9" name="직사각형 458">
              <a:extLst>
                <a:ext uri="{FF2B5EF4-FFF2-40B4-BE49-F238E27FC236}">
                  <a16:creationId xmlns:a16="http://schemas.microsoft.com/office/drawing/2014/main" id="{7AD4BFCB-A17B-7B12-5C6B-F195ED624CEF}"/>
                </a:ext>
              </a:extLst>
            </p:cNvPr>
            <p:cNvSpPr/>
            <p:nvPr/>
          </p:nvSpPr>
          <p:spPr>
            <a:xfrm>
              <a:off x="4862510" y="3523492"/>
              <a:ext cx="1209291" cy="723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강의 평가</a:t>
              </a:r>
            </a:p>
          </p:txBody>
        </p:sp>
        <p:sp>
          <p:nvSpPr>
            <p:cNvPr id="460" name="직사각형 459">
              <a:extLst>
                <a:ext uri="{FF2B5EF4-FFF2-40B4-BE49-F238E27FC236}">
                  <a16:creationId xmlns:a16="http://schemas.microsoft.com/office/drawing/2014/main" id="{41999C3B-F3A6-3894-6269-751CD86C9C28}"/>
                </a:ext>
              </a:extLst>
            </p:cNvPr>
            <p:cNvSpPr/>
            <p:nvPr/>
          </p:nvSpPr>
          <p:spPr>
            <a:xfrm>
              <a:off x="1753939" y="3505844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학습도구</a:t>
              </a:r>
            </a:p>
          </p:txBody>
        </p:sp>
        <p:sp>
          <p:nvSpPr>
            <p:cNvPr id="461" name="직사각형 460">
              <a:extLst>
                <a:ext uri="{FF2B5EF4-FFF2-40B4-BE49-F238E27FC236}">
                  <a16:creationId xmlns:a16="http://schemas.microsoft.com/office/drawing/2014/main" id="{A8AB1AB6-6846-3BA4-A221-6D548480AADD}"/>
                </a:ext>
              </a:extLst>
            </p:cNvPr>
            <p:cNvSpPr/>
            <p:nvPr/>
          </p:nvSpPr>
          <p:spPr>
            <a:xfrm>
              <a:off x="1726437" y="6691246"/>
              <a:ext cx="621328" cy="397072"/>
            </a:xfrm>
            <a:prstGeom prst="rect">
              <a:avLst/>
            </a:prstGeom>
            <a:solidFill>
              <a:srgbClr val="DAE3F3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피드백</a:t>
              </a:r>
            </a:p>
          </p:txBody>
        </p:sp>
        <p:sp>
          <p:nvSpPr>
            <p:cNvPr id="462" name="직사각형 461">
              <a:extLst>
                <a:ext uri="{FF2B5EF4-FFF2-40B4-BE49-F238E27FC236}">
                  <a16:creationId xmlns:a16="http://schemas.microsoft.com/office/drawing/2014/main" id="{CF959048-8458-4A7D-7277-F966C2D24B25}"/>
                </a:ext>
              </a:extLst>
            </p:cNvPr>
            <p:cNvSpPr/>
            <p:nvPr/>
          </p:nvSpPr>
          <p:spPr>
            <a:xfrm>
              <a:off x="501374" y="7284648"/>
              <a:ext cx="1218906" cy="489723"/>
            </a:xfrm>
            <a:prstGeom prst="rect">
              <a:avLst/>
            </a:prstGeom>
            <a:solidFill>
              <a:srgbClr val="C5E0B4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통계</a:t>
              </a:r>
              <a:r>
                <a:rPr lang="en-US" altLang="ko-KR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리포팅</a:t>
              </a:r>
            </a:p>
          </p:txBody>
        </p:sp>
        <p:sp>
          <p:nvSpPr>
            <p:cNvPr id="463" name="순서도: 준비 61">
              <a:extLst>
                <a:ext uri="{FF2B5EF4-FFF2-40B4-BE49-F238E27FC236}">
                  <a16:creationId xmlns:a16="http://schemas.microsoft.com/office/drawing/2014/main" id="{615BCB9A-8E00-1259-3EF2-8A8B3568E7BE}"/>
                </a:ext>
              </a:extLst>
            </p:cNvPr>
            <p:cNvSpPr/>
            <p:nvPr/>
          </p:nvSpPr>
          <p:spPr>
            <a:xfrm>
              <a:off x="1984736" y="8363360"/>
              <a:ext cx="447173" cy="357364"/>
            </a:xfrm>
            <a:prstGeom prst="flowChartPreparat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분석</a:t>
              </a:r>
            </a:p>
          </p:txBody>
        </p:sp>
        <p:sp>
          <p:nvSpPr>
            <p:cNvPr id="464" name="직사각형 463">
              <a:extLst>
                <a:ext uri="{FF2B5EF4-FFF2-40B4-BE49-F238E27FC236}">
                  <a16:creationId xmlns:a16="http://schemas.microsoft.com/office/drawing/2014/main" id="{3091C7B6-23F6-4775-E9BC-27E606F129AF}"/>
                </a:ext>
              </a:extLst>
            </p:cNvPr>
            <p:cNvSpPr/>
            <p:nvPr/>
          </p:nvSpPr>
          <p:spPr>
            <a:xfrm>
              <a:off x="2624242" y="3523492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강의 자료</a:t>
              </a:r>
            </a:p>
          </p:txBody>
        </p:sp>
        <p:sp>
          <p:nvSpPr>
            <p:cNvPr id="465" name="직사각형 464">
              <a:extLst>
                <a:ext uri="{FF2B5EF4-FFF2-40B4-BE49-F238E27FC236}">
                  <a16:creationId xmlns:a16="http://schemas.microsoft.com/office/drawing/2014/main" id="{42C3E6E3-2AC1-FB2F-8B7D-173A60C347FC}"/>
                </a:ext>
              </a:extLst>
            </p:cNvPr>
            <p:cNvSpPr/>
            <p:nvPr/>
          </p:nvSpPr>
          <p:spPr>
            <a:xfrm>
              <a:off x="3162773" y="3523492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수업도구</a:t>
              </a:r>
            </a:p>
          </p:txBody>
        </p:sp>
        <p:sp>
          <p:nvSpPr>
            <p:cNvPr id="466" name="직사각형 465">
              <a:extLst>
                <a:ext uri="{FF2B5EF4-FFF2-40B4-BE49-F238E27FC236}">
                  <a16:creationId xmlns:a16="http://schemas.microsoft.com/office/drawing/2014/main" id="{32A8609E-AFF3-1D66-3B3F-8D6B20674195}"/>
                </a:ext>
              </a:extLst>
            </p:cNvPr>
            <p:cNvSpPr/>
            <p:nvPr/>
          </p:nvSpPr>
          <p:spPr>
            <a:xfrm>
              <a:off x="3696496" y="3523492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과제</a:t>
              </a:r>
              <a:endParaRPr lang="en-US" altLang="ko-KR" sz="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토론</a:t>
              </a:r>
            </a:p>
          </p:txBody>
        </p:sp>
        <p:sp>
          <p:nvSpPr>
            <p:cNvPr id="467" name="직사각형 466">
              <a:extLst>
                <a:ext uri="{FF2B5EF4-FFF2-40B4-BE49-F238E27FC236}">
                  <a16:creationId xmlns:a16="http://schemas.microsoft.com/office/drawing/2014/main" id="{85F0A6A4-FDAC-8D44-F913-E3A70A65906B}"/>
                </a:ext>
              </a:extLst>
            </p:cNvPr>
            <p:cNvSpPr/>
            <p:nvPr/>
          </p:nvSpPr>
          <p:spPr>
            <a:xfrm>
              <a:off x="2624242" y="4547056"/>
              <a:ext cx="1557893" cy="5823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학습도구</a:t>
              </a:r>
              <a:endParaRPr lang="ko-KR" altLang="en-US" sz="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68" name="직사각형 467">
              <a:extLst>
                <a:ext uri="{FF2B5EF4-FFF2-40B4-BE49-F238E27FC236}">
                  <a16:creationId xmlns:a16="http://schemas.microsoft.com/office/drawing/2014/main" id="{4B65151C-B202-F04E-1B41-391DD3E24C39}"/>
                </a:ext>
              </a:extLst>
            </p:cNvPr>
            <p:cNvSpPr/>
            <p:nvPr/>
          </p:nvSpPr>
          <p:spPr>
            <a:xfrm>
              <a:off x="5138987" y="6746908"/>
              <a:ext cx="629889" cy="33016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과정 </a:t>
              </a:r>
              <a:br>
                <a:rPr lang="en-US" altLang="ko-KR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개선</a:t>
              </a:r>
            </a:p>
          </p:txBody>
        </p:sp>
        <p:sp>
          <p:nvSpPr>
            <p:cNvPr id="469" name="직사각형 468">
              <a:extLst>
                <a:ext uri="{FF2B5EF4-FFF2-40B4-BE49-F238E27FC236}">
                  <a16:creationId xmlns:a16="http://schemas.microsoft.com/office/drawing/2014/main" id="{61C784FF-B885-809D-1496-83D5ADC05DE9}"/>
                </a:ext>
              </a:extLst>
            </p:cNvPr>
            <p:cNvSpPr/>
            <p:nvPr/>
          </p:nvSpPr>
          <p:spPr>
            <a:xfrm>
              <a:off x="2624242" y="4021056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강의평가</a:t>
              </a:r>
            </a:p>
          </p:txBody>
        </p:sp>
        <p:sp>
          <p:nvSpPr>
            <p:cNvPr id="470" name="직사각형 469">
              <a:extLst>
                <a:ext uri="{FF2B5EF4-FFF2-40B4-BE49-F238E27FC236}">
                  <a16:creationId xmlns:a16="http://schemas.microsoft.com/office/drawing/2014/main" id="{F2570D42-BE01-D38C-00CF-6DEA8E6A4A2F}"/>
                </a:ext>
              </a:extLst>
            </p:cNvPr>
            <p:cNvSpPr/>
            <p:nvPr/>
          </p:nvSpPr>
          <p:spPr>
            <a:xfrm>
              <a:off x="2624242" y="6576536"/>
              <a:ext cx="1557893" cy="5823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 데이터 수집</a:t>
              </a:r>
              <a:endParaRPr lang="ko-KR" altLang="en-US" sz="7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1" name="직사각형 470">
              <a:extLst>
                <a:ext uri="{FF2B5EF4-FFF2-40B4-BE49-F238E27FC236}">
                  <a16:creationId xmlns:a16="http://schemas.microsoft.com/office/drawing/2014/main" id="{AED33C30-BB5F-9A3F-C96C-BC61A4713F4C}"/>
                </a:ext>
              </a:extLst>
            </p:cNvPr>
            <p:cNvSpPr/>
            <p:nvPr/>
          </p:nvSpPr>
          <p:spPr>
            <a:xfrm>
              <a:off x="3162773" y="4031843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과정학습</a:t>
              </a:r>
            </a:p>
          </p:txBody>
        </p:sp>
        <p:sp>
          <p:nvSpPr>
            <p:cNvPr id="472" name="직사각형 471">
              <a:extLst>
                <a:ext uri="{FF2B5EF4-FFF2-40B4-BE49-F238E27FC236}">
                  <a16:creationId xmlns:a16="http://schemas.microsoft.com/office/drawing/2014/main" id="{EA6831FB-8945-3BF2-7996-127DAECD37DE}"/>
                </a:ext>
              </a:extLst>
            </p:cNvPr>
            <p:cNvSpPr/>
            <p:nvPr/>
          </p:nvSpPr>
          <p:spPr>
            <a:xfrm>
              <a:off x="2624242" y="7635395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출석 정보</a:t>
              </a:r>
            </a:p>
          </p:txBody>
        </p:sp>
        <p:sp>
          <p:nvSpPr>
            <p:cNvPr id="473" name="직사각형 472">
              <a:extLst>
                <a:ext uri="{FF2B5EF4-FFF2-40B4-BE49-F238E27FC236}">
                  <a16:creationId xmlns:a16="http://schemas.microsoft.com/office/drawing/2014/main" id="{389601EB-1B9A-B8BA-0803-BD9F7EFD8C4D}"/>
                </a:ext>
              </a:extLst>
            </p:cNvPr>
            <p:cNvSpPr/>
            <p:nvPr/>
          </p:nvSpPr>
          <p:spPr>
            <a:xfrm>
              <a:off x="3162773" y="7635395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학습이력</a:t>
              </a:r>
            </a:p>
          </p:txBody>
        </p:sp>
        <p:sp>
          <p:nvSpPr>
            <p:cNvPr id="474" name="직사각형 473">
              <a:extLst>
                <a:ext uri="{FF2B5EF4-FFF2-40B4-BE49-F238E27FC236}">
                  <a16:creationId xmlns:a16="http://schemas.microsoft.com/office/drawing/2014/main" id="{F1410F83-C55C-ED47-865E-90C485786019}"/>
                </a:ext>
              </a:extLst>
            </p:cNvPr>
            <p:cNvSpPr/>
            <p:nvPr/>
          </p:nvSpPr>
          <p:spPr>
            <a:xfrm>
              <a:off x="3696496" y="7635395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학습결과</a:t>
              </a:r>
            </a:p>
          </p:txBody>
        </p:sp>
        <p:sp>
          <p:nvSpPr>
            <p:cNvPr id="475" name="직사각형 474">
              <a:extLst>
                <a:ext uri="{FF2B5EF4-FFF2-40B4-BE49-F238E27FC236}">
                  <a16:creationId xmlns:a16="http://schemas.microsoft.com/office/drawing/2014/main" id="{44B7B7EC-000B-908D-6E0D-5D156C56D8AF}"/>
                </a:ext>
              </a:extLst>
            </p:cNvPr>
            <p:cNvSpPr/>
            <p:nvPr/>
          </p:nvSpPr>
          <p:spPr>
            <a:xfrm>
              <a:off x="2621839" y="5394142"/>
              <a:ext cx="1557893" cy="9441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1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11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비 대면 </a:t>
              </a:r>
              <a:br>
                <a:rPr lang="en-US" altLang="ko-KR" sz="11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1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온라인 강의</a:t>
              </a:r>
              <a:endParaRPr lang="ko-KR" altLang="en-US" sz="11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6" name="직사각형 475">
              <a:extLst>
                <a:ext uri="{FF2B5EF4-FFF2-40B4-BE49-F238E27FC236}">
                  <a16:creationId xmlns:a16="http://schemas.microsoft.com/office/drawing/2014/main" id="{60131210-5E32-2D5C-6086-93A14623DA9E}"/>
                </a:ext>
              </a:extLst>
            </p:cNvPr>
            <p:cNvSpPr/>
            <p:nvPr/>
          </p:nvSpPr>
          <p:spPr>
            <a:xfrm>
              <a:off x="4862509" y="7389431"/>
              <a:ext cx="1209291" cy="7522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기수</a:t>
              </a:r>
              <a:r>
                <a:rPr lang="en-US" altLang="ko-KR" sz="1050" b="1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•</a:t>
              </a:r>
              <a:r>
                <a:rPr lang="ko-KR" altLang="en-US" sz="1050" b="1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상시학습</a:t>
              </a:r>
              <a:endParaRPr lang="ko-KR" altLang="en-US" sz="105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7" name="직사각형 476">
              <a:extLst>
                <a:ext uri="{FF2B5EF4-FFF2-40B4-BE49-F238E27FC236}">
                  <a16:creationId xmlns:a16="http://schemas.microsoft.com/office/drawing/2014/main" id="{9424DE72-C7A7-04FD-3875-F808C458AA24}"/>
                </a:ext>
              </a:extLst>
            </p:cNvPr>
            <p:cNvSpPr/>
            <p:nvPr/>
          </p:nvSpPr>
          <p:spPr>
            <a:xfrm>
              <a:off x="532628" y="4026450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강의 교안</a:t>
              </a:r>
            </a:p>
          </p:txBody>
        </p:sp>
        <p:sp>
          <p:nvSpPr>
            <p:cNvPr id="478" name="직사각형 477">
              <a:extLst>
                <a:ext uri="{FF2B5EF4-FFF2-40B4-BE49-F238E27FC236}">
                  <a16:creationId xmlns:a16="http://schemas.microsoft.com/office/drawing/2014/main" id="{EA2DE3E2-F2DB-3904-AF4D-5DE17F70782E}"/>
                </a:ext>
              </a:extLst>
            </p:cNvPr>
            <p:cNvSpPr/>
            <p:nvPr/>
          </p:nvSpPr>
          <p:spPr>
            <a:xfrm>
              <a:off x="1720280" y="5579443"/>
              <a:ext cx="805392" cy="5823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실시간</a:t>
              </a:r>
              <a:br>
                <a:rPr lang="en-US" altLang="ko-KR" sz="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화상강의 입장</a:t>
              </a:r>
            </a:p>
          </p:txBody>
        </p:sp>
        <p:sp>
          <p:nvSpPr>
            <p:cNvPr id="479" name="직사각형 478">
              <a:extLst>
                <a:ext uri="{FF2B5EF4-FFF2-40B4-BE49-F238E27FC236}">
                  <a16:creationId xmlns:a16="http://schemas.microsoft.com/office/drawing/2014/main" id="{027CA359-A4CE-6319-F5FA-8618A524C596}"/>
                </a:ext>
              </a:extLst>
            </p:cNvPr>
            <p:cNvSpPr/>
            <p:nvPr/>
          </p:nvSpPr>
          <p:spPr>
            <a:xfrm>
              <a:off x="5465952" y="5769707"/>
              <a:ext cx="879919" cy="3303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데이터</a:t>
              </a:r>
              <a:br>
                <a:rPr lang="en-US" altLang="ko-KR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분석 반영</a:t>
              </a:r>
            </a:p>
          </p:txBody>
        </p:sp>
        <p:sp>
          <p:nvSpPr>
            <p:cNvPr id="480" name="직사각형 479">
              <a:extLst>
                <a:ext uri="{FF2B5EF4-FFF2-40B4-BE49-F238E27FC236}">
                  <a16:creationId xmlns:a16="http://schemas.microsoft.com/office/drawing/2014/main" id="{A6C2993A-BC2B-C81F-C0E9-8455BAB2A1F2}"/>
                </a:ext>
              </a:extLst>
            </p:cNvPr>
            <p:cNvSpPr/>
            <p:nvPr/>
          </p:nvSpPr>
          <p:spPr>
            <a:xfrm>
              <a:off x="4571609" y="5769707"/>
              <a:ext cx="879919" cy="33034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콘텐츠 </a:t>
              </a:r>
              <a:br>
                <a:rPr lang="en-US" altLang="ko-KR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수정</a:t>
              </a:r>
            </a:p>
          </p:txBody>
        </p:sp>
        <p:sp>
          <p:nvSpPr>
            <p:cNvPr id="481" name="화살표: 왼쪽/오른쪽 79">
              <a:extLst>
                <a:ext uri="{FF2B5EF4-FFF2-40B4-BE49-F238E27FC236}">
                  <a16:creationId xmlns:a16="http://schemas.microsoft.com/office/drawing/2014/main" id="{E1F5529A-5095-1493-8926-34263ED86D07}"/>
                </a:ext>
              </a:extLst>
            </p:cNvPr>
            <p:cNvSpPr/>
            <p:nvPr/>
          </p:nvSpPr>
          <p:spPr>
            <a:xfrm>
              <a:off x="2427102" y="8261888"/>
              <a:ext cx="3918772" cy="553204"/>
            </a:xfrm>
            <a:prstGeom prst="leftRightArrow">
              <a:avLst>
                <a:gd name="adj1" fmla="val 50000"/>
                <a:gd name="adj2" fmla="val 39345"/>
              </a:avLst>
            </a:prstGeom>
            <a:gradFill flip="none" rotWithShape="1">
              <a:gsLst>
                <a:gs pos="0">
                  <a:srgbClr val="00B0F0"/>
                </a:gs>
                <a:gs pos="0">
                  <a:srgbClr val="00B0F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기반데이터 수집</a:t>
              </a:r>
            </a:p>
          </p:txBody>
        </p:sp>
        <p:sp>
          <p:nvSpPr>
            <p:cNvPr id="482" name="직사각형 481">
              <a:extLst>
                <a:ext uri="{FF2B5EF4-FFF2-40B4-BE49-F238E27FC236}">
                  <a16:creationId xmlns:a16="http://schemas.microsoft.com/office/drawing/2014/main" id="{6711CC7D-790F-6B12-27FC-854DD78278D9}"/>
                </a:ext>
              </a:extLst>
            </p:cNvPr>
            <p:cNvSpPr/>
            <p:nvPr/>
          </p:nvSpPr>
          <p:spPr>
            <a:xfrm>
              <a:off x="3696496" y="4052922"/>
              <a:ext cx="485639" cy="4411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시험</a:t>
              </a:r>
              <a:endParaRPr lang="en-US" altLang="ko-KR" sz="6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r>
                <a:rPr lang="ko-KR" altLang="en-US" sz="6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퀴즈</a:t>
              </a:r>
            </a:p>
          </p:txBody>
        </p:sp>
        <p:sp>
          <p:nvSpPr>
            <p:cNvPr id="483" name="직사각형 482">
              <a:extLst>
                <a:ext uri="{FF2B5EF4-FFF2-40B4-BE49-F238E27FC236}">
                  <a16:creationId xmlns:a16="http://schemas.microsoft.com/office/drawing/2014/main" id="{7DA61475-0DCB-BB9A-85DC-347CC032B9BA}"/>
                </a:ext>
              </a:extLst>
            </p:cNvPr>
            <p:cNvSpPr/>
            <p:nvPr/>
          </p:nvSpPr>
          <p:spPr>
            <a:xfrm>
              <a:off x="4857702" y="4715810"/>
              <a:ext cx="1209291" cy="7522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b="1" dirty="0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만족도 </a:t>
              </a:r>
              <a:br>
                <a:rPr lang="en-US" altLang="ko-KR" sz="1050" b="1" dirty="0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</a:br>
              <a:r>
                <a:rPr lang="ko-KR" altLang="en-US" sz="1050" b="1" dirty="0">
                  <a:solidFill>
                    <a:schemeClr val="accen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조사</a:t>
              </a:r>
              <a:endParaRPr lang="ko-KR" altLang="en-US" sz="1050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4" name="순서도: 준비 56">
              <a:extLst>
                <a:ext uri="{FF2B5EF4-FFF2-40B4-BE49-F238E27FC236}">
                  <a16:creationId xmlns:a16="http://schemas.microsoft.com/office/drawing/2014/main" id="{6751B81C-E0AA-53B5-3D6B-6ACC012327A5}"/>
                </a:ext>
              </a:extLst>
            </p:cNvPr>
            <p:cNvSpPr/>
            <p:nvPr/>
          </p:nvSpPr>
          <p:spPr>
            <a:xfrm>
              <a:off x="631467" y="6525800"/>
              <a:ext cx="848545" cy="176476"/>
            </a:xfrm>
            <a:prstGeom prst="flowChartPreparat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5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교정</a:t>
              </a:r>
            </a:p>
          </p:txBody>
        </p:sp>
        <p:sp>
          <p:nvSpPr>
            <p:cNvPr id="485" name="타원 484">
              <a:extLst>
                <a:ext uri="{FF2B5EF4-FFF2-40B4-BE49-F238E27FC236}">
                  <a16:creationId xmlns:a16="http://schemas.microsoft.com/office/drawing/2014/main" id="{536724B9-4149-60D8-05C1-C6254BAD3C3F}"/>
                </a:ext>
              </a:extLst>
            </p:cNvPr>
            <p:cNvSpPr/>
            <p:nvPr/>
          </p:nvSpPr>
          <p:spPr bwMode="auto">
            <a:xfrm>
              <a:off x="681903" y="306731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6350" h="1270"/>
              </a:sp3d>
            </a:bodyPr>
            <a:lstStyle/>
            <a:p>
              <a:pPr algn="ctr" latinLnBrk="0"/>
              <a:r>
                <a:rPr lang="en-US" altLang="ko-KR" sz="700" b="1" kern="0">
                  <a:solidFill>
                    <a:schemeClr val="bg1"/>
                  </a:solidFill>
                  <a:latin typeface="+mn-ea"/>
                </a:rPr>
                <a:t>1</a:t>
              </a:r>
              <a:endParaRPr lang="ko-KR" altLang="en-US" sz="700" b="1" ker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6" name="타원 485">
              <a:extLst>
                <a:ext uri="{FF2B5EF4-FFF2-40B4-BE49-F238E27FC236}">
                  <a16:creationId xmlns:a16="http://schemas.microsoft.com/office/drawing/2014/main" id="{C38C7B89-13BB-3635-92AC-257141983935}"/>
                </a:ext>
              </a:extLst>
            </p:cNvPr>
            <p:cNvSpPr/>
            <p:nvPr/>
          </p:nvSpPr>
          <p:spPr bwMode="auto">
            <a:xfrm>
              <a:off x="2647737" y="3063785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6350" h="1270"/>
              </a:sp3d>
            </a:bodyPr>
            <a:lstStyle/>
            <a:p>
              <a:pPr algn="ctr" latinLnBrk="0"/>
              <a:r>
                <a:rPr lang="en-US" altLang="ko-KR" sz="700" b="1" ker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lang="ko-KR" altLang="en-US" sz="700" b="1" ker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7" name="타원 486">
              <a:extLst>
                <a:ext uri="{FF2B5EF4-FFF2-40B4-BE49-F238E27FC236}">
                  <a16:creationId xmlns:a16="http://schemas.microsoft.com/office/drawing/2014/main" id="{4AFB6EA7-16CA-B468-4BC0-A2CEF3B47D24}"/>
                </a:ext>
              </a:extLst>
            </p:cNvPr>
            <p:cNvSpPr/>
            <p:nvPr/>
          </p:nvSpPr>
          <p:spPr bwMode="auto">
            <a:xfrm>
              <a:off x="4638744" y="3059172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>
              <a:scene3d>
                <a:camera prst="orthographicFront"/>
                <a:lightRig rig="threePt" dir="t"/>
              </a:scene3d>
              <a:sp3d>
                <a:bevelT w="6350" h="1270"/>
              </a:sp3d>
            </a:bodyPr>
            <a:lstStyle/>
            <a:p>
              <a:pPr algn="ctr" latinLnBrk="0"/>
              <a:r>
                <a:rPr lang="en-US" altLang="ko-KR" sz="700" b="1" kern="0">
                  <a:solidFill>
                    <a:schemeClr val="bg1"/>
                  </a:solidFill>
                  <a:latin typeface="+mn-ea"/>
                </a:rPr>
                <a:t>3</a:t>
              </a:r>
              <a:endParaRPr lang="ko-KR" altLang="en-US" sz="700" b="1" ker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88" name="직사각형 487">
              <a:extLst>
                <a:ext uri="{FF2B5EF4-FFF2-40B4-BE49-F238E27FC236}">
                  <a16:creationId xmlns:a16="http://schemas.microsoft.com/office/drawing/2014/main" id="{300440A9-53D3-1A50-39B4-9E07B16BADF3}"/>
                </a:ext>
              </a:extLst>
            </p:cNvPr>
            <p:cNvSpPr/>
            <p:nvPr/>
          </p:nvSpPr>
          <p:spPr>
            <a:xfrm>
              <a:off x="501374" y="6700069"/>
              <a:ext cx="540935" cy="397072"/>
            </a:xfrm>
            <a:prstGeom prst="rect">
              <a:avLst/>
            </a:prstGeom>
            <a:solidFill>
              <a:srgbClr val="DAE3F3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운영 조정</a:t>
              </a:r>
            </a:p>
          </p:txBody>
        </p:sp>
        <p:sp>
          <p:nvSpPr>
            <p:cNvPr id="489" name="직사각형 488">
              <a:extLst>
                <a:ext uri="{FF2B5EF4-FFF2-40B4-BE49-F238E27FC236}">
                  <a16:creationId xmlns:a16="http://schemas.microsoft.com/office/drawing/2014/main" id="{FBD8C777-4EE9-A40A-1E5E-FA0E02793FED}"/>
                </a:ext>
              </a:extLst>
            </p:cNvPr>
            <p:cNvSpPr/>
            <p:nvPr/>
          </p:nvSpPr>
          <p:spPr>
            <a:xfrm>
              <a:off x="1071159" y="6700069"/>
              <a:ext cx="540935" cy="397072"/>
            </a:xfrm>
            <a:prstGeom prst="rect">
              <a:avLst/>
            </a:prstGeom>
            <a:solidFill>
              <a:srgbClr val="DAE3F3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경험 반영</a:t>
              </a:r>
            </a:p>
          </p:txBody>
        </p:sp>
      </p:grpSp>
      <p:grpSp>
        <p:nvGrpSpPr>
          <p:cNvPr id="490" name="그룹 253">
            <a:extLst>
              <a:ext uri="{FF2B5EF4-FFF2-40B4-BE49-F238E27FC236}">
                <a16:creationId xmlns:a16="http://schemas.microsoft.com/office/drawing/2014/main" id="{C95A0042-65BC-1010-E8C0-337E8E5EDEA6}"/>
              </a:ext>
            </a:extLst>
          </p:cNvPr>
          <p:cNvGrpSpPr/>
          <p:nvPr/>
        </p:nvGrpSpPr>
        <p:grpSpPr>
          <a:xfrm>
            <a:off x="2319914" y="3812308"/>
            <a:ext cx="682703" cy="293100"/>
            <a:chOff x="4492638" y="2848250"/>
            <a:chExt cx="1265611" cy="543356"/>
          </a:xfrm>
        </p:grpSpPr>
        <p:pic>
          <p:nvPicPr>
            <p:cNvPr id="491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C80D25BA-4267-F0C2-6BF8-CB2675AEE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5342240" y="2984174"/>
              <a:ext cx="416009" cy="40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2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01C43B08-3ABC-35B0-03BD-65F36343D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5016845" y="2848250"/>
              <a:ext cx="461318" cy="45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3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98EC203F-7C24-4695-FCBF-9B38F0660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4492638" y="2882799"/>
              <a:ext cx="400638" cy="4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4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A71F2BD2-6FCD-BCDF-E7D3-FB9134B1D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4842305" y="2922390"/>
              <a:ext cx="336720" cy="40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5" name="그룹 253">
            <a:extLst>
              <a:ext uri="{FF2B5EF4-FFF2-40B4-BE49-F238E27FC236}">
                <a16:creationId xmlns:a16="http://schemas.microsoft.com/office/drawing/2014/main" id="{08D6D5C1-D037-54E6-F60F-09D9A05D68A2}"/>
              </a:ext>
            </a:extLst>
          </p:cNvPr>
          <p:cNvGrpSpPr/>
          <p:nvPr/>
        </p:nvGrpSpPr>
        <p:grpSpPr>
          <a:xfrm>
            <a:off x="2319914" y="4314276"/>
            <a:ext cx="682703" cy="293100"/>
            <a:chOff x="4492638" y="2848250"/>
            <a:chExt cx="1265611" cy="543356"/>
          </a:xfrm>
        </p:grpSpPr>
        <p:pic>
          <p:nvPicPr>
            <p:cNvPr id="496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2D0313D6-0BB2-3B76-E983-76F47C7B2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5342240" y="2984174"/>
              <a:ext cx="416009" cy="40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7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0BFDBE61-A97F-0FBE-70FA-37C84FA80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5016845" y="2848250"/>
              <a:ext cx="461318" cy="45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8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D8EE96E0-F549-4196-FBCE-18551DDEF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4492638" y="2882799"/>
              <a:ext cx="400638" cy="4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9" name="Picture 2" descr="C:\Users\hemipc\Documents\KakaoTalk Downloads\KakaoTalk_20150525_180213456.jpg">
              <a:extLst>
                <a:ext uri="{FF2B5EF4-FFF2-40B4-BE49-F238E27FC236}">
                  <a16:creationId xmlns:a16="http://schemas.microsoft.com/office/drawing/2014/main" id="{DF4A1683-A0E2-F115-B5F0-F4C4E1EA8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4842305" y="2922390"/>
              <a:ext cx="336720" cy="40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0" name="그룹 499">
            <a:extLst>
              <a:ext uri="{FF2B5EF4-FFF2-40B4-BE49-F238E27FC236}">
                <a16:creationId xmlns:a16="http://schemas.microsoft.com/office/drawing/2014/main" id="{D9125ED9-0716-76AC-3AA7-4FE7D4539BCB}"/>
              </a:ext>
            </a:extLst>
          </p:cNvPr>
          <p:cNvGrpSpPr/>
          <p:nvPr/>
        </p:nvGrpSpPr>
        <p:grpSpPr>
          <a:xfrm>
            <a:off x="6645322" y="3790122"/>
            <a:ext cx="467918" cy="316800"/>
            <a:chOff x="992559" y="1053818"/>
            <a:chExt cx="636543" cy="430966"/>
          </a:xfrm>
        </p:grpSpPr>
        <p:sp>
          <p:nvSpPr>
            <p:cNvPr id="501" name="모서리가 둥근 직사각형 500">
              <a:extLst>
                <a:ext uri="{FF2B5EF4-FFF2-40B4-BE49-F238E27FC236}">
                  <a16:creationId xmlns:a16="http://schemas.microsoft.com/office/drawing/2014/main" id="{A4558443-D9AE-7721-9629-8DAE82B0FF65}"/>
                </a:ext>
              </a:extLst>
            </p:cNvPr>
            <p:cNvSpPr/>
            <p:nvPr/>
          </p:nvSpPr>
          <p:spPr bwMode="auto">
            <a:xfrm>
              <a:off x="992559" y="1053818"/>
              <a:ext cx="636543" cy="43096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  <a:effectLst/>
          </p:spPr>
          <p:txBody>
            <a:bodyPr lIns="38092" tIns="38092" rIns="38092" bIns="38092" rtlCol="0" anchor="ctr"/>
            <a:lstStyle/>
            <a:p>
              <a:pPr marL="0" marR="0" indent="0" algn="l" defTabSz="34280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175" u="none" strike="noStrike" kern="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oPubDotum Medium" pitchFamily="2" charset="-127"/>
                <a:cs typeface="Gill Sans" charset="0"/>
                <a:sym typeface="Gill Sans" charset="0"/>
              </a:endParaRPr>
            </a:p>
          </p:txBody>
        </p:sp>
        <p:pic>
          <p:nvPicPr>
            <p:cNvPr id="502" name="그림 501">
              <a:extLst>
                <a:ext uri="{FF2B5EF4-FFF2-40B4-BE49-F238E27FC236}">
                  <a16:creationId xmlns:a16="http://schemas.microsoft.com/office/drawing/2014/main" id="{7E31E408-6571-703A-39D1-3AA10B0C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4568" y="1095976"/>
              <a:ext cx="528000" cy="316800"/>
            </a:xfrm>
            <a:prstGeom prst="rect">
              <a:avLst/>
            </a:prstGeom>
          </p:spPr>
        </p:pic>
      </p:grpSp>
      <p:grpSp>
        <p:nvGrpSpPr>
          <p:cNvPr id="503" name="그룹 502">
            <a:extLst>
              <a:ext uri="{FF2B5EF4-FFF2-40B4-BE49-F238E27FC236}">
                <a16:creationId xmlns:a16="http://schemas.microsoft.com/office/drawing/2014/main" id="{426618A8-F1D9-82AB-1AA0-92FD3B306B65}"/>
              </a:ext>
            </a:extLst>
          </p:cNvPr>
          <p:cNvGrpSpPr/>
          <p:nvPr/>
        </p:nvGrpSpPr>
        <p:grpSpPr>
          <a:xfrm>
            <a:off x="1568624" y="5301208"/>
            <a:ext cx="467918" cy="316800"/>
            <a:chOff x="992559" y="1053818"/>
            <a:chExt cx="636543" cy="430966"/>
          </a:xfrm>
        </p:grpSpPr>
        <p:sp>
          <p:nvSpPr>
            <p:cNvPr id="504" name="모서리가 둥근 직사각형 503">
              <a:extLst>
                <a:ext uri="{FF2B5EF4-FFF2-40B4-BE49-F238E27FC236}">
                  <a16:creationId xmlns:a16="http://schemas.microsoft.com/office/drawing/2014/main" id="{23A3EC75-6041-FDC0-60F7-5515C7AA5C99}"/>
                </a:ext>
              </a:extLst>
            </p:cNvPr>
            <p:cNvSpPr/>
            <p:nvPr/>
          </p:nvSpPr>
          <p:spPr bwMode="auto">
            <a:xfrm>
              <a:off x="992559" y="1053818"/>
              <a:ext cx="636543" cy="43096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  <a:effectLst/>
          </p:spPr>
          <p:txBody>
            <a:bodyPr lIns="38092" tIns="38092" rIns="38092" bIns="38092" rtlCol="0" anchor="ctr"/>
            <a:lstStyle/>
            <a:p>
              <a:pPr marL="0" marR="0" indent="0" algn="l" defTabSz="34280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175" u="none" strike="noStrike" kern="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oPubDotum Medium" pitchFamily="2" charset="-127"/>
                <a:cs typeface="Gill Sans" charset="0"/>
                <a:sym typeface="Gill Sans" charset="0"/>
              </a:endParaRPr>
            </a:p>
          </p:txBody>
        </p:sp>
        <p:pic>
          <p:nvPicPr>
            <p:cNvPr id="505" name="그림 504">
              <a:extLst>
                <a:ext uri="{FF2B5EF4-FFF2-40B4-BE49-F238E27FC236}">
                  <a16:creationId xmlns:a16="http://schemas.microsoft.com/office/drawing/2014/main" id="{916E30CB-9B6A-3EAF-842C-91581BE47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4568" y="1095976"/>
              <a:ext cx="528000" cy="316800"/>
            </a:xfrm>
            <a:prstGeom prst="rect">
              <a:avLst/>
            </a:prstGeom>
          </p:spPr>
        </p:pic>
      </p:grpSp>
      <p:grpSp>
        <p:nvGrpSpPr>
          <p:cNvPr id="506" name="그룹 505">
            <a:extLst>
              <a:ext uri="{FF2B5EF4-FFF2-40B4-BE49-F238E27FC236}">
                <a16:creationId xmlns:a16="http://schemas.microsoft.com/office/drawing/2014/main" id="{649937EC-B3BD-625E-9FA5-DE6815084D45}"/>
              </a:ext>
            </a:extLst>
          </p:cNvPr>
          <p:cNvGrpSpPr/>
          <p:nvPr/>
        </p:nvGrpSpPr>
        <p:grpSpPr>
          <a:xfrm>
            <a:off x="3800872" y="2357558"/>
            <a:ext cx="467918" cy="316800"/>
            <a:chOff x="992559" y="1053818"/>
            <a:chExt cx="636543" cy="430966"/>
          </a:xfrm>
        </p:grpSpPr>
        <p:sp>
          <p:nvSpPr>
            <p:cNvPr id="507" name="모서리가 둥근 직사각형 506">
              <a:extLst>
                <a:ext uri="{FF2B5EF4-FFF2-40B4-BE49-F238E27FC236}">
                  <a16:creationId xmlns:a16="http://schemas.microsoft.com/office/drawing/2014/main" id="{A199AD05-7BE7-7C99-E56A-C0A96032ECEC}"/>
                </a:ext>
              </a:extLst>
            </p:cNvPr>
            <p:cNvSpPr/>
            <p:nvPr/>
          </p:nvSpPr>
          <p:spPr bwMode="auto">
            <a:xfrm>
              <a:off x="992559" y="1053818"/>
              <a:ext cx="636543" cy="43096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  <a:effectLst/>
          </p:spPr>
          <p:txBody>
            <a:bodyPr lIns="38092" tIns="38092" rIns="38092" bIns="38092" rtlCol="0" anchor="ctr"/>
            <a:lstStyle/>
            <a:p>
              <a:pPr marL="0" marR="0" indent="0" algn="l" defTabSz="34280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175" u="none" strike="noStrike" kern="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KoPubDotum Medium" pitchFamily="2" charset="-127"/>
                <a:cs typeface="Gill Sans" charset="0"/>
                <a:sym typeface="Gill Sans" charset="0"/>
              </a:endParaRPr>
            </a:p>
          </p:txBody>
        </p:sp>
        <p:pic>
          <p:nvPicPr>
            <p:cNvPr id="508" name="그림 507">
              <a:extLst>
                <a:ext uri="{FF2B5EF4-FFF2-40B4-BE49-F238E27FC236}">
                  <a16:creationId xmlns:a16="http://schemas.microsoft.com/office/drawing/2014/main" id="{E06153A2-92AF-C4C6-531A-15B234A8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4568" y="1095976"/>
              <a:ext cx="528000" cy="316800"/>
            </a:xfrm>
            <a:prstGeom prst="rect">
              <a:avLst/>
            </a:prstGeom>
          </p:spPr>
        </p:pic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E7C569-8776-2B94-CB54-A20EC2538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5" y="6582544"/>
            <a:ext cx="250389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7CB6F-C32B-C258-84EB-200CC2AFD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36E7C7D-3F6D-9454-1663-BC30DC7A76D4}"/>
              </a:ext>
            </a:extLst>
          </p:cNvPr>
          <p:cNvSpPr txBox="1">
            <a:spLocks/>
          </p:cNvSpPr>
          <p:nvPr/>
        </p:nvSpPr>
        <p:spPr>
          <a:xfrm>
            <a:off x="3196169" y="1047928"/>
            <a:ext cx="351378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“</a:t>
            </a:r>
            <a:r>
              <a:rPr lang="ko-KR" altLang="en-US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 검증된 사용자 중심 학습관리 기능 </a:t>
            </a:r>
            <a:r>
              <a:rPr lang="en-US" altLang="ko-KR" sz="2000" spc="-100" dirty="0">
                <a:ln>
                  <a:solidFill>
                    <a:schemeClr val="accent3">
                      <a:alpha val="0"/>
                    </a:scheme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  <a:cs typeface="Times New Roman" panose="02020603050405020304" pitchFamily="18" charset="0"/>
              </a:rPr>
              <a:t>”</a:t>
            </a:r>
            <a:endParaRPr lang="ko-KR" altLang="en-US" sz="2000" spc="-100" dirty="0">
              <a:ln>
                <a:solidFill>
                  <a:schemeClr val="accent3">
                    <a:alpha val="0"/>
                  </a:schemeClr>
                </a:solidFill>
              </a:ln>
              <a:latin typeface="KoPub돋움체 Bold" panose="00000800000000000000" pitchFamily="2" charset="-127"/>
              <a:ea typeface="KoPub돋움체 Bold" panose="00000800000000000000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55" name="그룹 254">
            <a:extLst>
              <a:ext uri="{FF2B5EF4-FFF2-40B4-BE49-F238E27FC236}">
                <a16:creationId xmlns:a16="http://schemas.microsoft.com/office/drawing/2014/main" id="{F5845FB0-63DE-E038-2740-183316AE296C}"/>
              </a:ext>
            </a:extLst>
          </p:cNvPr>
          <p:cNvGrpSpPr/>
          <p:nvPr/>
        </p:nvGrpSpPr>
        <p:grpSpPr>
          <a:xfrm>
            <a:off x="583123" y="1472897"/>
            <a:ext cx="2823269" cy="1644869"/>
            <a:chOff x="855187" y="6448935"/>
            <a:chExt cx="2016311" cy="1309941"/>
          </a:xfrm>
        </p:grpSpPr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381DEF68-E274-FAB7-AB81-2511A22EA6D6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편리한 수강신청</a:t>
              </a: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EE9AA5AD-3970-4F70-66A6-81C1318653DE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65" name="그룹 264">
            <a:extLst>
              <a:ext uri="{FF2B5EF4-FFF2-40B4-BE49-F238E27FC236}">
                <a16:creationId xmlns:a16="http://schemas.microsoft.com/office/drawing/2014/main" id="{A5FCC5BC-3991-BC80-38B3-B9CCB38EF1AE}"/>
              </a:ext>
            </a:extLst>
          </p:cNvPr>
          <p:cNvGrpSpPr/>
          <p:nvPr/>
        </p:nvGrpSpPr>
        <p:grpSpPr>
          <a:xfrm>
            <a:off x="3479313" y="1472897"/>
            <a:ext cx="2823269" cy="1644869"/>
            <a:chOff x="855187" y="6448935"/>
            <a:chExt cx="2016311" cy="1309941"/>
          </a:xfrm>
        </p:grpSpPr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40424C8A-770A-6ED8-A901-DDD8C6447856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사용자 맞춤형 대시보드</a:t>
              </a: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DE69D020-FD36-DB94-19AF-B86905C05598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4FE53E6F-5101-DB27-4FE9-6BD5D3562393}"/>
              </a:ext>
            </a:extLst>
          </p:cNvPr>
          <p:cNvGrpSpPr/>
          <p:nvPr/>
        </p:nvGrpSpPr>
        <p:grpSpPr>
          <a:xfrm>
            <a:off x="6372575" y="1472897"/>
            <a:ext cx="2823269" cy="1644869"/>
            <a:chOff x="855187" y="6448935"/>
            <a:chExt cx="2016311" cy="1309941"/>
          </a:xfrm>
        </p:grpSpPr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76CC20C1-9C57-F6F6-A05E-B7CF245E8084}"/>
                </a:ext>
              </a:extLst>
            </p:cNvPr>
            <p:cNvSpPr/>
            <p:nvPr/>
          </p:nvSpPr>
          <p:spPr>
            <a:xfrm>
              <a:off x="855187" y="6448935"/>
              <a:ext cx="2014220" cy="224144"/>
            </a:xfrm>
            <a:prstGeom prst="rect">
              <a:avLst/>
            </a:prstGeom>
            <a:solidFill>
              <a:srgbClr val="1E2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온 </a:t>
              </a:r>
              <a:r>
                <a:rPr lang="en-US" altLang="ko-KR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•</a:t>
              </a:r>
              <a:r>
                <a:rPr lang="ko-KR" altLang="en-US" sz="1400" b="1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Dotum Bold" panose="02020603020101020101" pitchFamily="18" charset="-127"/>
                  <a:ea typeface="KoPubDotum Bold" panose="02020603020101020101" pitchFamily="18" charset="-127"/>
                </a:rPr>
                <a:t> 오프 통합 강의실</a:t>
              </a:r>
            </a:p>
          </p:txBody>
        </p:sp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E35DA5FB-38F8-9ECF-9B5D-8352C34E7440}"/>
                </a:ext>
              </a:extLst>
            </p:cNvPr>
            <p:cNvSpPr/>
            <p:nvPr/>
          </p:nvSpPr>
          <p:spPr>
            <a:xfrm>
              <a:off x="857278" y="6665083"/>
              <a:ext cx="2014220" cy="109379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4775" lvl="0" indent="-104775" defTabSz="957747" eaLnBrk="0" hangingPunct="0">
                <a:lnSpc>
                  <a:spcPct val="150000"/>
                </a:lnSpc>
                <a:spcBef>
                  <a:spcPts val="300"/>
                </a:spcBef>
                <a:buClr>
                  <a:prstClr val="black">
                    <a:lumMod val="85000"/>
                    <a:lumOff val="15000"/>
                  </a:prstClr>
                </a:buClr>
                <a:buSzPct val="100000"/>
                <a:buFont typeface="Arial" pitchFamily="34" charset="0"/>
                <a:buChar char="•"/>
                <a:defRPr/>
              </a:pPr>
              <a:endParaRPr lang="ko-KR" altLang="en-US" sz="800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</p:grpSp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06C9F0E2-9483-9BBD-570F-F73265BE79AF}"/>
              </a:ext>
            </a:extLst>
          </p:cNvPr>
          <p:cNvGrpSpPr/>
          <p:nvPr/>
        </p:nvGrpSpPr>
        <p:grpSpPr>
          <a:xfrm>
            <a:off x="595852" y="3166076"/>
            <a:ext cx="8597064" cy="1566252"/>
            <a:chOff x="523663" y="1568966"/>
            <a:chExt cx="8675130" cy="1735164"/>
          </a:xfrm>
        </p:grpSpPr>
        <p:grpSp>
          <p:nvGrpSpPr>
            <p:cNvPr id="273" name="그룹 272">
              <a:extLst>
                <a:ext uri="{FF2B5EF4-FFF2-40B4-BE49-F238E27FC236}">
                  <a16:creationId xmlns:a16="http://schemas.microsoft.com/office/drawing/2014/main" id="{54961F48-8191-841C-73A7-5F884EF2CB7E}"/>
                </a:ext>
              </a:extLst>
            </p:cNvPr>
            <p:cNvGrpSpPr/>
            <p:nvPr/>
          </p:nvGrpSpPr>
          <p:grpSpPr>
            <a:xfrm>
              <a:off x="523663" y="1568966"/>
              <a:ext cx="2843727" cy="1735162"/>
              <a:chOff x="855187" y="6448935"/>
              <a:chExt cx="2016311" cy="1309941"/>
            </a:xfrm>
          </p:grpSpPr>
          <p:sp>
            <p:nvSpPr>
              <p:cNvPr id="280" name="직사각형 279">
                <a:extLst>
                  <a:ext uri="{FF2B5EF4-FFF2-40B4-BE49-F238E27FC236}">
                    <a16:creationId xmlns:a16="http://schemas.microsoft.com/office/drawing/2014/main" id="{C4945B27-8172-D667-9EB7-6050D5092E08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혁신적인 과정관리</a:t>
                </a:r>
              </a:p>
            </p:txBody>
          </p:sp>
          <p:sp>
            <p:nvSpPr>
              <p:cNvPr id="281" name="직사각형 280">
                <a:extLst>
                  <a:ext uri="{FF2B5EF4-FFF2-40B4-BE49-F238E27FC236}">
                    <a16:creationId xmlns:a16="http://schemas.microsoft.com/office/drawing/2014/main" id="{DE8A454A-9DCA-BE1B-569B-01EC8CBC120E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74" name="그룹 273">
              <a:extLst>
                <a:ext uri="{FF2B5EF4-FFF2-40B4-BE49-F238E27FC236}">
                  <a16:creationId xmlns:a16="http://schemas.microsoft.com/office/drawing/2014/main" id="{57FB9528-0FC2-3227-ABBA-39B19893F9EE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278" name="직사각형 277">
                <a:extLst>
                  <a:ext uri="{FF2B5EF4-FFF2-40B4-BE49-F238E27FC236}">
                    <a16:creationId xmlns:a16="http://schemas.microsoft.com/office/drawing/2014/main" id="{00A7E6C9-88BF-6B4F-FCC8-453521E7AD80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다양한 학습 리소스 관리</a:t>
                </a:r>
              </a:p>
            </p:txBody>
          </p:sp>
          <p:sp>
            <p:nvSpPr>
              <p:cNvPr id="279" name="직사각형 278">
                <a:extLst>
                  <a:ext uri="{FF2B5EF4-FFF2-40B4-BE49-F238E27FC236}">
                    <a16:creationId xmlns:a16="http://schemas.microsoft.com/office/drawing/2014/main" id="{70B1B0E1-8DB6-B3D8-85E9-FA09D3927996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75" name="그룹 274">
              <a:extLst>
                <a:ext uri="{FF2B5EF4-FFF2-40B4-BE49-F238E27FC236}">
                  <a16:creationId xmlns:a16="http://schemas.microsoft.com/office/drawing/2014/main" id="{BD210BEF-C9E3-7433-47D6-ECB5C1E5F5B0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276" name="직사각형 275">
                <a:extLst>
                  <a:ext uri="{FF2B5EF4-FFF2-40B4-BE49-F238E27FC236}">
                    <a16:creationId xmlns:a16="http://schemas.microsoft.com/office/drawing/2014/main" id="{E16C103C-471A-6376-8569-F50FA8762E49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편리한 설문 관리</a:t>
                </a:r>
              </a:p>
            </p:txBody>
          </p:sp>
          <p:sp>
            <p:nvSpPr>
              <p:cNvPr id="277" name="직사각형 276">
                <a:extLst>
                  <a:ext uri="{FF2B5EF4-FFF2-40B4-BE49-F238E27FC236}">
                    <a16:creationId xmlns:a16="http://schemas.microsoft.com/office/drawing/2014/main" id="{FE69B185-C00C-7F79-34D8-814699751D3E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grpSp>
        <p:nvGrpSpPr>
          <p:cNvPr id="282" name="그룹 281">
            <a:extLst>
              <a:ext uri="{FF2B5EF4-FFF2-40B4-BE49-F238E27FC236}">
                <a16:creationId xmlns:a16="http://schemas.microsoft.com/office/drawing/2014/main" id="{5FBCBDE1-1A25-6915-EBD6-C997BB92B849}"/>
              </a:ext>
            </a:extLst>
          </p:cNvPr>
          <p:cNvGrpSpPr/>
          <p:nvPr/>
        </p:nvGrpSpPr>
        <p:grpSpPr>
          <a:xfrm>
            <a:off x="598412" y="4822548"/>
            <a:ext cx="8591581" cy="1565253"/>
            <a:chOff x="523663" y="1568966"/>
            <a:chExt cx="8675130" cy="1735164"/>
          </a:xfrm>
        </p:grpSpPr>
        <p:grpSp>
          <p:nvGrpSpPr>
            <p:cNvPr id="283" name="그룹 282">
              <a:extLst>
                <a:ext uri="{FF2B5EF4-FFF2-40B4-BE49-F238E27FC236}">
                  <a16:creationId xmlns:a16="http://schemas.microsoft.com/office/drawing/2014/main" id="{E7EB44AE-B108-8B62-6F88-CF25845E24A1}"/>
                </a:ext>
              </a:extLst>
            </p:cNvPr>
            <p:cNvGrpSpPr/>
            <p:nvPr/>
          </p:nvGrpSpPr>
          <p:grpSpPr>
            <a:xfrm>
              <a:off x="523663" y="1568966"/>
              <a:ext cx="2843727" cy="1735162"/>
              <a:chOff x="855187" y="6448935"/>
              <a:chExt cx="2016311" cy="1309941"/>
            </a:xfrm>
          </p:grpSpPr>
          <p:sp>
            <p:nvSpPr>
              <p:cNvPr id="290" name="직사각형 289">
                <a:extLst>
                  <a:ext uri="{FF2B5EF4-FFF2-40B4-BE49-F238E27FC236}">
                    <a16:creationId xmlns:a16="http://schemas.microsoft.com/office/drawing/2014/main" id="{F7F3E0B4-4E78-BCDF-FC8E-ED409787B1FF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검증된 평가 시스템</a:t>
                </a:r>
              </a:p>
            </p:txBody>
          </p:sp>
          <p:sp>
            <p:nvSpPr>
              <p:cNvPr id="291" name="직사각형 290">
                <a:extLst>
                  <a:ext uri="{FF2B5EF4-FFF2-40B4-BE49-F238E27FC236}">
                    <a16:creationId xmlns:a16="http://schemas.microsoft.com/office/drawing/2014/main" id="{A798799E-74B5-2C70-CEDE-8E549C953FE4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84" name="그룹 283">
              <a:extLst>
                <a:ext uri="{FF2B5EF4-FFF2-40B4-BE49-F238E27FC236}">
                  <a16:creationId xmlns:a16="http://schemas.microsoft.com/office/drawing/2014/main" id="{B7778C7E-8417-0030-55AC-23CD22EDADA5}"/>
                </a:ext>
              </a:extLst>
            </p:cNvPr>
            <p:cNvGrpSpPr/>
            <p:nvPr/>
          </p:nvGrpSpPr>
          <p:grpSpPr>
            <a:xfrm>
              <a:off x="3440839" y="1568981"/>
              <a:ext cx="2843727" cy="1735149"/>
              <a:chOff x="855187" y="6448935"/>
              <a:chExt cx="2016311" cy="1309929"/>
            </a:xfrm>
          </p:grpSpPr>
          <p:sp>
            <p:nvSpPr>
              <p:cNvPr id="288" name="직사각형 287">
                <a:extLst>
                  <a:ext uri="{FF2B5EF4-FFF2-40B4-BE49-F238E27FC236}">
                    <a16:creationId xmlns:a16="http://schemas.microsoft.com/office/drawing/2014/main" id="{B2BB286B-8CF2-41C6-BCDE-215FD82FE09A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과제 </a:t>
                </a:r>
                <a:r>
                  <a:rPr lang="en-US" altLang="ko-KR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•</a:t>
                </a:r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 토론</a:t>
                </a:r>
              </a:p>
            </p:txBody>
          </p:sp>
          <p:sp>
            <p:nvSpPr>
              <p:cNvPr id="289" name="직사각형 288">
                <a:extLst>
                  <a:ext uri="{FF2B5EF4-FFF2-40B4-BE49-F238E27FC236}">
                    <a16:creationId xmlns:a16="http://schemas.microsoft.com/office/drawing/2014/main" id="{D0F31F0D-592A-6FD3-8869-B9B35CBF45ED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  <p:grpSp>
          <p:nvGrpSpPr>
            <p:cNvPr id="285" name="그룹 284">
              <a:extLst>
                <a:ext uri="{FF2B5EF4-FFF2-40B4-BE49-F238E27FC236}">
                  <a16:creationId xmlns:a16="http://schemas.microsoft.com/office/drawing/2014/main" id="{4FA535FD-1967-8233-0240-503AF28C0BD8}"/>
                </a:ext>
              </a:extLst>
            </p:cNvPr>
            <p:cNvGrpSpPr/>
            <p:nvPr/>
          </p:nvGrpSpPr>
          <p:grpSpPr>
            <a:xfrm>
              <a:off x="6355066" y="1568966"/>
              <a:ext cx="2843727" cy="1735162"/>
              <a:chOff x="855187" y="6448935"/>
              <a:chExt cx="2016311" cy="1309941"/>
            </a:xfrm>
          </p:grpSpPr>
          <p:sp>
            <p:nvSpPr>
              <p:cNvPr id="286" name="직사각형 285">
                <a:extLst>
                  <a:ext uri="{FF2B5EF4-FFF2-40B4-BE49-F238E27FC236}">
                    <a16:creationId xmlns:a16="http://schemas.microsoft.com/office/drawing/2014/main" id="{B8378BC2-1936-B941-3090-EDFCDD12490D}"/>
                  </a:ext>
                </a:extLst>
              </p:cNvPr>
              <p:cNvSpPr/>
              <p:nvPr/>
            </p:nvSpPr>
            <p:spPr>
              <a:xfrm>
                <a:off x="855187" y="6448935"/>
                <a:ext cx="2014220" cy="224144"/>
              </a:xfrm>
              <a:prstGeom prst="rect">
                <a:avLst/>
              </a:prstGeom>
              <a:solidFill>
                <a:srgbClr val="1E23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spc="-5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Dotum Bold" panose="02020603020101020101" pitchFamily="18" charset="-127"/>
                    <a:ea typeface="KoPubDotum Bold" panose="02020603020101020101" pitchFamily="18" charset="-127"/>
                  </a:rPr>
                  <a:t>직관적인 사이트 관리</a:t>
                </a:r>
              </a:p>
            </p:txBody>
          </p:sp>
          <p:sp>
            <p:nvSpPr>
              <p:cNvPr id="287" name="직사각형 286">
                <a:extLst>
                  <a:ext uri="{FF2B5EF4-FFF2-40B4-BE49-F238E27FC236}">
                    <a16:creationId xmlns:a16="http://schemas.microsoft.com/office/drawing/2014/main" id="{8E6E23AE-59ED-94AC-933C-C6AB1A687364}"/>
                  </a:ext>
                </a:extLst>
              </p:cNvPr>
              <p:cNvSpPr/>
              <p:nvPr/>
            </p:nvSpPr>
            <p:spPr>
              <a:xfrm>
                <a:off x="857278" y="6665083"/>
                <a:ext cx="2014220" cy="1093793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4775" lvl="0" indent="-104775" defTabSz="957747" eaLnBrk="0" hangingPunct="0">
                  <a:lnSpc>
                    <a:spcPct val="150000"/>
                  </a:lnSpc>
                  <a:spcBef>
                    <a:spcPts val="300"/>
                  </a:spcBef>
                  <a:buClr>
                    <a:prstClr val="black">
                      <a:lumMod val="85000"/>
                      <a:lumOff val="15000"/>
                    </a:prstClr>
                  </a:buClr>
                  <a:buSzPct val="100000"/>
                  <a:buFont typeface="Arial" pitchFamily="34" charset="0"/>
                  <a:buChar char="•"/>
                  <a:defRPr/>
                </a:pPr>
                <a:endParaRPr lang="ko-KR" altLang="en-US" sz="800" spc="-5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</p:grp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E367BF-D83A-E268-A5DE-8A06934C9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27805" y="6582544"/>
            <a:ext cx="250389" cy="230832"/>
          </a:xfrm>
        </p:spPr>
        <p:txBody>
          <a:bodyPr/>
          <a:lstStyle/>
          <a:p>
            <a:pPr>
              <a:defRPr/>
            </a:pPr>
            <a:r>
              <a:rPr lang="en-US" altLang="ko-KR" dirty="0"/>
              <a:t>6</a:t>
            </a:r>
            <a:endParaRPr 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69C470-9C65-391E-B840-ABDC3A712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8" y="1784913"/>
            <a:ext cx="1906206" cy="119335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8C005FF-67B1-8FCA-3A9A-7BFE1EFE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728" y="1859960"/>
            <a:ext cx="792088" cy="122376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3131E69E-80DC-C15E-1EDA-BDD8F10913CC}"/>
              </a:ext>
            </a:extLst>
          </p:cNvPr>
          <p:cNvGrpSpPr/>
          <p:nvPr/>
        </p:nvGrpSpPr>
        <p:grpSpPr>
          <a:xfrm>
            <a:off x="3593307" y="1768561"/>
            <a:ext cx="936104" cy="1223281"/>
            <a:chOff x="503303" y="1252030"/>
            <a:chExt cx="3342990" cy="436854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86E7C01-AF73-878D-A631-93504794E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78" b="6238"/>
            <a:stretch/>
          </p:blipFill>
          <p:spPr>
            <a:xfrm>
              <a:off x="503303" y="1252030"/>
              <a:ext cx="3342990" cy="436854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" name="한쪽 모서리가 잘린 사각형 15">
              <a:extLst>
                <a:ext uri="{FF2B5EF4-FFF2-40B4-BE49-F238E27FC236}">
                  <a16:creationId xmlns:a16="http://schemas.microsoft.com/office/drawing/2014/main" id="{FC19B31E-BAD4-A876-2494-D026CBBB1C2F}"/>
                </a:ext>
              </a:extLst>
            </p:cNvPr>
            <p:cNvSpPr/>
            <p:nvPr/>
          </p:nvSpPr>
          <p:spPr>
            <a:xfrm flipH="1">
              <a:off x="540180" y="1399375"/>
              <a:ext cx="418600" cy="157417"/>
            </a:xfrm>
            <a:prstGeom prst="snip1Rect">
              <a:avLst>
                <a:gd name="adj" fmla="val 0"/>
              </a:avLst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wrap="none" lIns="0" tIns="0" rIns="0" bIns="36000" anchor="ctr"/>
            <a:lstStyle/>
            <a:p>
              <a:pPr algn="ctr" defTabSz="1330325" eaLnBrk="0" hangingPunct="0">
                <a:lnSpc>
                  <a:spcPct val="120000"/>
                </a:lnSpc>
                <a:spcBef>
                  <a:spcPts val="0"/>
                </a:spcBef>
                <a:defRPr/>
              </a:pPr>
              <a:endParaRPr lang="en-US" altLang="ko-KR" sz="1400" spc="-80" dirty="0">
                <a:ln>
                  <a:solidFill>
                    <a:schemeClr val="accent3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11" name="Picture 4" descr="로고">
              <a:extLst>
                <a:ext uri="{FF2B5EF4-FFF2-40B4-BE49-F238E27FC236}">
                  <a16:creationId xmlns:a16="http://schemas.microsoft.com/office/drawing/2014/main" id="{82931D51-A0A5-6877-B6AA-866D9C15D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45" y="1399375"/>
              <a:ext cx="271162" cy="129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AEFEEB7-28E1-9F99-4D65-3A41717AE7A5}"/>
              </a:ext>
            </a:extLst>
          </p:cNvPr>
          <p:cNvGrpSpPr/>
          <p:nvPr/>
        </p:nvGrpSpPr>
        <p:grpSpPr>
          <a:xfrm>
            <a:off x="4640477" y="1879090"/>
            <a:ext cx="1583263" cy="996292"/>
            <a:chOff x="4374604" y="3634854"/>
            <a:chExt cx="3738176" cy="241092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E88BFFC-5C00-93C6-552A-643AB9539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747" r="21494"/>
            <a:stretch/>
          </p:blipFill>
          <p:spPr>
            <a:xfrm>
              <a:off x="4374604" y="3634854"/>
              <a:ext cx="3738176" cy="241092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72EA0C83-B8BE-C844-CB5A-58FD8110FC69}"/>
                </a:ext>
              </a:extLst>
            </p:cNvPr>
            <p:cNvSpPr/>
            <p:nvPr/>
          </p:nvSpPr>
          <p:spPr>
            <a:xfrm>
              <a:off x="4501897" y="3646227"/>
              <a:ext cx="977887" cy="161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AutoShape 201">
            <a:extLst>
              <a:ext uri="{FF2B5EF4-FFF2-40B4-BE49-F238E27FC236}">
                <a16:creationId xmlns:a16="http://schemas.microsoft.com/office/drawing/2014/main" id="{7330CD61-EC53-253A-DAFF-F90A79A03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788" y="2861962"/>
            <a:ext cx="1583262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권한 별  맞춤형 대시보드</a:t>
            </a:r>
          </a:p>
        </p:txBody>
      </p:sp>
      <p:sp>
        <p:nvSpPr>
          <p:cNvPr id="6" name="AutoShape 117">
            <a:extLst>
              <a:ext uri="{FF2B5EF4-FFF2-40B4-BE49-F238E27FC236}">
                <a16:creationId xmlns:a16="http://schemas.microsoft.com/office/drawing/2014/main" id="{A950BA34-976D-8F56-4041-18C9927F87AA}"/>
              </a:ext>
            </a:extLst>
          </p:cNvPr>
          <p:cNvSpPr>
            <a:spLocks/>
          </p:cNvSpPr>
          <p:nvPr/>
        </p:nvSpPr>
        <p:spPr bwMode="auto">
          <a:xfrm rot="11036669" flipH="1" flipV="1">
            <a:off x="1908283" y="2094416"/>
            <a:ext cx="463725" cy="363735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18" name="그림 17" descr="스크린샷, 텍스트, 소프트웨어, 컴퓨터 아이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957D9F-4A19-D04A-8FAC-FC3EFAB83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3527060"/>
            <a:ext cx="2724178" cy="1126076"/>
          </a:xfrm>
          <a:prstGeom prst="rect">
            <a:avLst/>
          </a:prstGeom>
        </p:spPr>
      </p:pic>
      <p:pic>
        <p:nvPicPr>
          <p:cNvPr id="24" name="그림 23" descr="텍스트, 스크린샷, 소프트웨어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2AD1EE-1597-738B-3DED-247162AC5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1840502"/>
            <a:ext cx="1691500" cy="781466"/>
          </a:xfrm>
          <a:prstGeom prst="rect">
            <a:avLst/>
          </a:prstGeom>
        </p:spPr>
      </p:pic>
      <p:sp>
        <p:nvSpPr>
          <p:cNvPr id="25" name="AutoShape 201">
            <a:extLst>
              <a:ext uri="{FF2B5EF4-FFF2-40B4-BE49-F238E27FC236}">
                <a16:creationId xmlns:a16="http://schemas.microsoft.com/office/drawing/2014/main" id="{ABC718C5-7E73-5D0D-4E3B-FCF0D830F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764" y="4461424"/>
            <a:ext cx="1785898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별 대시보드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다양한 편의 기능</a:t>
            </a:r>
          </a:p>
        </p:txBody>
      </p:sp>
      <p:pic>
        <p:nvPicPr>
          <p:cNvPr id="27" name="그림 26" descr="텍스트, 스크린샷, 소프트웨어, 멀티미디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41CDCA-A546-EB5C-2490-76D0786131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19" y="1834490"/>
            <a:ext cx="970537" cy="123347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8" name="AutoShape 117">
            <a:extLst>
              <a:ext uri="{FF2B5EF4-FFF2-40B4-BE49-F238E27FC236}">
                <a16:creationId xmlns:a16="http://schemas.microsoft.com/office/drawing/2014/main" id="{1EE63862-21ED-8D4E-60A5-10022FE2C6E9}"/>
              </a:ext>
            </a:extLst>
          </p:cNvPr>
          <p:cNvSpPr>
            <a:spLocks/>
          </p:cNvSpPr>
          <p:nvPr/>
        </p:nvSpPr>
        <p:spPr bwMode="auto">
          <a:xfrm rot="1041130" flipV="1">
            <a:off x="7649553" y="2394733"/>
            <a:ext cx="366471" cy="386556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30" name="그림 29" descr="텍스트, 번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2EC053-1717-DF89-FECA-4F04C12277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57" y="3501008"/>
            <a:ext cx="2046715" cy="866844"/>
          </a:xfrm>
          <a:prstGeom prst="rect">
            <a:avLst/>
          </a:prstGeom>
        </p:spPr>
      </p:pic>
      <p:pic>
        <p:nvPicPr>
          <p:cNvPr id="32" name="그림 31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3CFDD9-A2CD-8A87-E797-4A787B9673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41" y="3547740"/>
            <a:ext cx="1057895" cy="112133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4" name="그림 3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316D3D6-D697-5B4F-5786-9924ACEA72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68" y="3483355"/>
            <a:ext cx="1691500" cy="1182656"/>
          </a:xfrm>
          <a:prstGeom prst="rect">
            <a:avLst/>
          </a:prstGeom>
        </p:spPr>
      </p:pic>
      <p:pic>
        <p:nvPicPr>
          <p:cNvPr id="36" name="그림 35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A24CFE-7951-1235-B731-9970E73B1C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48" y="3724599"/>
            <a:ext cx="1537727" cy="90855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7" name="AutoShape 117">
            <a:extLst>
              <a:ext uri="{FF2B5EF4-FFF2-40B4-BE49-F238E27FC236}">
                <a16:creationId xmlns:a16="http://schemas.microsoft.com/office/drawing/2014/main" id="{4FB75D93-0C2C-E460-DA77-CC3FDBAB88F9}"/>
              </a:ext>
            </a:extLst>
          </p:cNvPr>
          <p:cNvSpPr>
            <a:spLocks/>
          </p:cNvSpPr>
          <p:nvPr/>
        </p:nvSpPr>
        <p:spPr bwMode="auto">
          <a:xfrm rot="21412829" flipV="1">
            <a:off x="7332379" y="4029912"/>
            <a:ext cx="366471" cy="386556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rgbClr val="FB5E00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marL="0" marR="0" lvl="0" indent="0" defTabSz="3428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75" b="0" i="0" u="none" strike="noStrike" kern="0" cap="none" spc="0" normalizeH="0" baseline="0" noProof="0" dirty="0">
              <a:ln>
                <a:noFill/>
              </a:ln>
              <a:solidFill>
                <a:srgbClr val="5C5C5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KoPubWorld돋움체 Light" panose="00000300000000000000" pitchFamily="2" charset="-127"/>
              <a:cs typeface="KoPubWorld돋움체 Light" panose="00000300000000000000" pitchFamily="2" charset="-127"/>
              <a:sym typeface="KoPub돋움체 Bold" charset="0"/>
            </a:endParaRPr>
          </a:p>
        </p:txBody>
      </p:sp>
      <p:pic>
        <p:nvPicPr>
          <p:cNvPr id="45" name="그림 44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4A48C4-CAE9-D812-03BA-A63ADD0C3F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28" y="5153866"/>
            <a:ext cx="1397934" cy="870748"/>
          </a:xfrm>
          <a:prstGeom prst="rect">
            <a:avLst/>
          </a:prstGeom>
        </p:spPr>
      </p:pic>
      <p:pic>
        <p:nvPicPr>
          <p:cNvPr id="43" name="그림 42" descr="텍스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B0EF82-06C8-8870-C85C-5ABC54F82D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8"/>
          <a:stretch>
            <a:fillRect/>
          </a:stretch>
        </p:blipFill>
        <p:spPr>
          <a:xfrm>
            <a:off x="3688648" y="5697061"/>
            <a:ext cx="2476525" cy="4992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8" name="그림 47" descr="스크린샷, 텍스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C35F4B-C600-18F1-318C-C50C3BBC91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51"/>
          <a:stretch>
            <a:fillRect/>
          </a:stretch>
        </p:blipFill>
        <p:spPr>
          <a:xfrm>
            <a:off x="6511078" y="5157192"/>
            <a:ext cx="1898306" cy="1095295"/>
          </a:xfrm>
          <a:prstGeom prst="rect">
            <a:avLst/>
          </a:prstGeom>
        </p:spPr>
      </p:pic>
      <p:pic>
        <p:nvPicPr>
          <p:cNvPr id="50" name="그림 49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7FFB52-B791-E893-4777-7FB36ED4E9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08" y="5414774"/>
            <a:ext cx="1691500" cy="62411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1" name="사각형: 둥근 모서리 63">
            <a:extLst>
              <a:ext uri="{FF2B5EF4-FFF2-40B4-BE49-F238E27FC236}">
                <a16:creationId xmlns:a16="http://schemas.microsoft.com/office/drawing/2014/main" id="{F423712F-BD77-0AE6-430E-34666A62A736}"/>
              </a:ext>
            </a:extLst>
          </p:cNvPr>
          <p:cNvSpPr/>
          <p:nvPr/>
        </p:nvSpPr>
        <p:spPr>
          <a:xfrm>
            <a:off x="7028301" y="5589240"/>
            <a:ext cx="284495" cy="680878"/>
          </a:xfrm>
          <a:prstGeom prst="roundRect">
            <a:avLst>
              <a:gd name="adj" fmla="val 8869"/>
            </a:avLst>
          </a:prstGeom>
          <a:solidFill>
            <a:srgbClr val="A0A7E8">
              <a:alpha val="44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2" name="AutoShape 201">
            <a:extLst>
              <a:ext uri="{FF2B5EF4-FFF2-40B4-BE49-F238E27FC236}">
                <a16:creationId xmlns:a16="http://schemas.microsoft.com/office/drawing/2014/main" id="{EAF200C6-7440-F1A4-1C9A-EC4A5431B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5027" y="4446138"/>
            <a:ext cx="1898032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리소스 통합 관리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외부 리소스 활용</a:t>
            </a:r>
          </a:p>
        </p:txBody>
      </p:sp>
      <p:sp>
        <p:nvSpPr>
          <p:cNvPr id="53" name="AutoShape 201">
            <a:extLst>
              <a:ext uri="{FF2B5EF4-FFF2-40B4-BE49-F238E27FC236}">
                <a16:creationId xmlns:a16="http://schemas.microsoft.com/office/drawing/2014/main" id="{F61B3B2F-7031-0E77-7D5B-FBCBAF26A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128" y="4438259"/>
            <a:ext cx="128139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쉬운 사용법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설문 통계</a:t>
            </a:r>
          </a:p>
        </p:txBody>
      </p:sp>
      <p:sp>
        <p:nvSpPr>
          <p:cNvPr id="55" name="AutoShape 201">
            <a:extLst>
              <a:ext uri="{FF2B5EF4-FFF2-40B4-BE49-F238E27FC236}">
                <a16:creationId xmlns:a16="http://schemas.microsoft.com/office/drawing/2014/main" id="{EAD7FEA7-5EAD-4308-4922-2021F7D97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477" y="6169895"/>
            <a:ext cx="1529489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다양한 평가 요소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수료 기준 </a:t>
            </a:r>
          </a:p>
        </p:txBody>
      </p:sp>
      <p:sp>
        <p:nvSpPr>
          <p:cNvPr id="15" name="AutoShape 201">
            <a:extLst>
              <a:ext uri="{FF2B5EF4-FFF2-40B4-BE49-F238E27FC236}">
                <a16:creationId xmlns:a16="http://schemas.microsoft.com/office/drawing/2014/main" id="{5D72CC45-B7EB-8F4A-C369-6C29C0345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568" y="2861962"/>
            <a:ext cx="1615360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과정 검색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캘린더 기반 신청</a:t>
            </a:r>
          </a:p>
        </p:txBody>
      </p:sp>
      <p:sp>
        <p:nvSpPr>
          <p:cNvPr id="16" name="AutoShape 201">
            <a:extLst>
              <a:ext uri="{FF2B5EF4-FFF2-40B4-BE49-F238E27FC236}">
                <a16:creationId xmlns:a16="http://schemas.microsoft.com/office/drawing/2014/main" id="{9206BEFE-5A69-D66E-7A54-014122BA5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416" y="2861962"/>
            <a:ext cx="2032983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직관적인 인터페이스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다양한 학습 지원</a:t>
            </a:r>
          </a:p>
        </p:txBody>
      </p:sp>
      <p:pic>
        <p:nvPicPr>
          <p:cNvPr id="39" name="그림 38" descr="텍스트, 스크린샷, 번호,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3D5489-7F10-B865-1A08-9FB156A8D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1" y="5192949"/>
            <a:ext cx="1537727" cy="1009665"/>
          </a:xfrm>
          <a:prstGeom prst="rect">
            <a:avLst/>
          </a:prstGeom>
        </p:spPr>
      </p:pic>
      <p:pic>
        <p:nvPicPr>
          <p:cNvPr id="41" name="그림 40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46E01F-D0DA-DCD9-A74E-8EF1960357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8"/>
          <a:stretch>
            <a:fillRect/>
          </a:stretch>
        </p:blipFill>
        <p:spPr>
          <a:xfrm>
            <a:off x="1940770" y="5665080"/>
            <a:ext cx="1246307" cy="45405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4" name="AutoShape 201">
            <a:extLst>
              <a:ext uri="{FF2B5EF4-FFF2-40B4-BE49-F238E27FC236}">
                <a16:creationId xmlns:a16="http://schemas.microsoft.com/office/drawing/2014/main" id="{9965D402-EE72-5177-A569-2ACE3AA14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38" y="6169895"/>
            <a:ext cx="1682254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대량 동시 시험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문제은행 방식</a:t>
            </a:r>
          </a:p>
        </p:txBody>
      </p:sp>
      <p:sp>
        <p:nvSpPr>
          <p:cNvPr id="17" name="AutoShape 201">
            <a:extLst>
              <a:ext uri="{FF2B5EF4-FFF2-40B4-BE49-F238E27FC236}">
                <a16:creationId xmlns:a16="http://schemas.microsoft.com/office/drawing/2014/main" id="{6F5CC38A-D363-26D0-8950-086BEC26B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509" y="6169895"/>
            <a:ext cx="1898306" cy="206998"/>
          </a:xfrm>
          <a:prstGeom prst="flowChartAlternateProcess">
            <a:avLst/>
          </a:prstGeom>
          <a:solidFill>
            <a:srgbClr val="D5D5D5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CMS 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기능 통합</a:t>
            </a:r>
            <a:r>
              <a:rPr lang="en-US" altLang="ko-KR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,</a:t>
            </a:r>
            <a:r>
              <a:rPr lang="ko-KR" altLang="en-US" sz="1000" spc="-5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쉬운 사이트 관리</a:t>
            </a:r>
          </a:p>
        </p:txBody>
      </p:sp>
    </p:spTree>
    <p:extLst>
      <p:ext uri="{BB962C8B-B14F-4D97-AF65-F5344CB8AC3E}">
        <p14:creationId xmlns:p14="http://schemas.microsoft.com/office/powerpoint/2010/main" val="14710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B5E00"/>
        </a:solidFill>
        <a:ln>
          <a:noFill/>
        </a:ln>
        <a:effectLst/>
      </a:spPr>
      <a:bodyPr lIns="38092" tIns="38092" rIns="38092" bIns="38092" anchor="ctr"/>
      <a:lstStyle>
        <a:defPPr marL="0" marR="0" indent="0" algn="l" defTabSz="342806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175" u="none" strike="noStrike" kern="0" cap="none" spc="0" normalizeH="0" baseline="0" noProof="0" dirty="0">
            <a:ln>
              <a:noFill/>
            </a:ln>
            <a:solidFill>
              <a:srgbClr val="5C5C5C"/>
            </a:solidFill>
            <a:effectLst>
              <a:outerShdw blurRad="38100" dist="38100" dir="2700000" algn="tl">
                <a:srgbClr val="000000"/>
              </a:outerShdw>
            </a:effectLst>
            <a:uLnTx/>
            <a:uFillTx/>
            <a:latin typeface="KoPubDotum Medium" pitchFamily="2" charset="-127"/>
            <a:cs typeface="Gill Sans" charset="0"/>
            <a:sym typeface="Gill Sans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5d7fa-645a-43d2-9fed-b66c8cd80aeb" xsi:nil="true"/>
    <lcf76f155ced4ddcb4097134ff3c332f xmlns="805eb518-e444-404a-b332-ee2a8883838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F1CB2E22311D05448B90DB6BB781839F" ma:contentTypeVersion="12" ma:contentTypeDescription="새 문서를 만듭니다." ma:contentTypeScope="" ma:versionID="007493c4698ac853ee8e04c867705de3">
  <xsd:schema xmlns:xsd="http://www.w3.org/2001/XMLSchema" xmlns:xs="http://www.w3.org/2001/XMLSchema" xmlns:p="http://schemas.microsoft.com/office/2006/metadata/properties" xmlns:ns2="805eb518-e444-404a-b332-ee2a88838385" xmlns:ns3="6f15d7fa-645a-43d2-9fed-b66c8cd80aeb" targetNamespace="http://schemas.microsoft.com/office/2006/metadata/properties" ma:root="true" ma:fieldsID="9de356299dae064581be447a47fb109a" ns2:_="" ns3:_="">
    <xsd:import namespace="805eb518-e444-404a-b332-ee2a88838385"/>
    <xsd:import namespace="6f15d7fa-645a-43d2-9fed-b66c8cd80a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eb518-e444-404a-b332-ee2a888383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이미지 태그" ma:readOnly="false" ma:fieldId="{5cf76f15-5ced-4ddc-b409-7134ff3c332f}" ma:taxonomyMulti="true" ma:sspId="7c6f59e2-bbfc-4750-b26a-e64a223d50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5d7fa-645a-43d2-9fed-b66c8cd80aeb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ac2f36d-ba35-443e-a5b8-cdd33e2aa6a1}" ma:internalName="TaxCatchAll" ma:showField="CatchAllData" ma:web="6f15d7fa-645a-43d2-9fed-b66c8cd80a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2FF5AA-B17E-4945-A0A5-CA68ED5AD80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805eb518-e444-404a-b332-ee2a88838385"/>
    <ds:schemaRef ds:uri="http://schemas.openxmlformats.org/package/2006/metadata/core-properties"/>
    <ds:schemaRef ds:uri="http://purl.org/dc/terms/"/>
    <ds:schemaRef ds:uri="http://purl.org/dc/dcmitype/"/>
    <ds:schemaRef ds:uri="6f15d7fa-645a-43d2-9fed-b66c8cd80aeb"/>
    <ds:schemaRef ds:uri="http://schemas.microsoft.com/office/2006/metadata/properties"/>
    <ds:schemaRef ds:uri="http://www.w3.org/XML/1998/namespace"/>
    <ds:schemaRef ds:uri="dab9e42b-c75a-4d6d-841c-dc19b0b3253d"/>
    <ds:schemaRef ds:uri="d927afc7-1ee3-441a-9a4e-d516b9b0981b"/>
  </ds:schemaRefs>
</ds:datastoreItem>
</file>

<file path=customXml/itemProps2.xml><?xml version="1.0" encoding="utf-8"?>
<ds:datastoreItem xmlns:ds="http://schemas.openxmlformats.org/officeDocument/2006/customXml" ds:itemID="{BB14080E-6A09-4CBA-BB35-34E60D23C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eb518-e444-404a-b332-ee2a88838385"/>
    <ds:schemaRef ds:uri="6f15d7fa-645a-43d2-9fed-b66c8cd80a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B27312-D014-4A4E-B1AA-1C9E6B62D1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19897</TotalTime>
  <Words>4239</Words>
  <Application>Microsoft Macintosh PowerPoint</Application>
  <PresentationFormat>A4 용지(210x297mm)</PresentationFormat>
  <Paragraphs>921</Paragraphs>
  <Slides>37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55" baseType="lpstr">
      <vt:lpstr>KOPUBDOTUM MEDIUM</vt:lpstr>
      <vt:lpstr>나눔고딕</vt:lpstr>
      <vt:lpstr>KoPubDotum Light</vt:lpstr>
      <vt:lpstr>KoPub바탕체 Bold</vt:lpstr>
      <vt:lpstr>Arial</vt:lpstr>
      <vt:lpstr>KoPubDotum Bold</vt:lpstr>
      <vt:lpstr>Calibri</vt:lpstr>
      <vt:lpstr>나눔스퀘어라운드 Bold</vt:lpstr>
      <vt:lpstr>KoPub돋움체 Medium</vt:lpstr>
      <vt:lpstr>나눔고딕</vt:lpstr>
      <vt:lpstr>Wingdings</vt:lpstr>
      <vt:lpstr>KoPub돋움체 Light</vt:lpstr>
      <vt:lpstr>맑은 고딕</vt:lpstr>
      <vt:lpstr>KoPub돋움체 Bold</vt:lpstr>
      <vt:lpstr>KoPubWorld돋움체 Light</vt:lpstr>
      <vt:lpstr>NanumBarunGothic</vt:lpstr>
      <vt:lpstr>KOPUBDOTUM 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계정</dc:creator>
  <cp:lastModifiedBy>포씨소프트</cp:lastModifiedBy>
  <cp:revision>586</cp:revision>
  <cp:lastPrinted>2023-04-14T01:20:21Z</cp:lastPrinted>
  <dcterms:created xsi:type="dcterms:W3CDTF">2023-04-11T10:20:02Z</dcterms:created>
  <dcterms:modified xsi:type="dcterms:W3CDTF">2025-11-06T05:43:05Z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0x010100F1CB2E22311D05448B90DB6BB781839F</vt:lpwstr>
  </property>
</Properties>
</file>